
<file path=[Content_Types].xml><?xml version="1.0" encoding="utf-8"?>
<Types xmlns="http://schemas.openxmlformats.org/package/2006/content-types">
  <Default Extension="emf" ContentType="image/x-emf"/>
  <Default Extension="gif" ContentType="image/gif"/>
  <Default Extension="jfif" ContentType="image/jpeg"/>
  <Default Extension="jpeg" ContentType="image/jpeg"/>
  <Default Extension="jpg" ContentType="image/jp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image170.jpg" ContentType="image/jpeg"/>
  <Override PartName="/ppt/media/image182.jpg" ContentType="image/jpeg"/>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486" r:id="rId3"/>
    <p:sldId id="260" r:id="rId4"/>
    <p:sldId id="699" r:id="rId5"/>
    <p:sldId id="626" r:id="rId6"/>
    <p:sldId id="627" r:id="rId7"/>
    <p:sldId id="628" r:id="rId8"/>
    <p:sldId id="629" r:id="rId9"/>
    <p:sldId id="631" r:id="rId10"/>
    <p:sldId id="632" r:id="rId11"/>
    <p:sldId id="633" r:id="rId12"/>
    <p:sldId id="257" r:id="rId13"/>
    <p:sldId id="271" r:id="rId14"/>
    <p:sldId id="258" r:id="rId15"/>
    <p:sldId id="273" r:id="rId16"/>
    <p:sldId id="274" r:id="rId17"/>
    <p:sldId id="275" r:id="rId18"/>
    <p:sldId id="278" r:id="rId19"/>
    <p:sldId id="281" r:id="rId20"/>
    <p:sldId id="284" r:id="rId21"/>
    <p:sldId id="285" r:id="rId22"/>
    <p:sldId id="286" r:id="rId23"/>
    <p:sldId id="291" r:id="rId24"/>
    <p:sldId id="634" r:id="rId25"/>
    <p:sldId id="487" r:id="rId26"/>
    <p:sldId id="635" r:id="rId27"/>
    <p:sldId id="636" r:id="rId28"/>
    <p:sldId id="637" r:id="rId29"/>
    <p:sldId id="638" r:id="rId30"/>
    <p:sldId id="489" r:id="rId31"/>
    <p:sldId id="639" r:id="rId32"/>
    <p:sldId id="350" r:id="rId33"/>
    <p:sldId id="348" r:id="rId34"/>
    <p:sldId id="647" r:id="rId35"/>
    <p:sldId id="349" r:id="rId36"/>
    <p:sldId id="320" r:id="rId37"/>
    <p:sldId id="325" r:id="rId38"/>
    <p:sldId id="351" r:id="rId39"/>
    <p:sldId id="641" r:id="rId40"/>
    <p:sldId id="642" r:id="rId41"/>
    <p:sldId id="352" r:id="rId42"/>
    <p:sldId id="353" r:id="rId43"/>
    <p:sldId id="354" r:id="rId44"/>
    <p:sldId id="355" r:id="rId45"/>
    <p:sldId id="643" r:id="rId46"/>
    <p:sldId id="665" r:id="rId47"/>
    <p:sldId id="666" r:id="rId48"/>
    <p:sldId id="667" r:id="rId49"/>
    <p:sldId id="668" r:id="rId50"/>
    <p:sldId id="644" r:id="rId51"/>
    <p:sldId id="327" r:id="rId52"/>
    <p:sldId id="317" r:id="rId53"/>
    <p:sldId id="318" r:id="rId54"/>
    <p:sldId id="319" r:id="rId55"/>
    <p:sldId id="321" r:id="rId56"/>
    <p:sldId id="322" r:id="rId57"/>
    <p:sldId id="324" r:id="rId58"/>
    <p:sldId id="640" r:id="rId59"/>
    <p:sldId id="645" r:id="rId60"/>
    <p:sldId id="646" r:id="rId61"/>
    <p:sldId id="652" r:id="rId62"/>
    <p:sldId id="653" r:id="rId63"/>
    <p:sldId id="654" r:id="rId64"/>
    <p:sldId id="655" r:id="rId65"/>
    <p:sldId id="656" r:id="rId66"/>
    <p:sldId id="332" r:id="rId67"/>
    <p:sldId id="407" r:id="rId68"/>
    <p:sldId id="496" r:id="rId69"/>
    <p:sldId id="497" r:id="rId70"/>
    <p:sldId id="648" r:id="rId71"/>
    <p:sldId id="649" r:id="rId72"/>
    <p:sldId id="650" r:id="rId73"/>
    <p:sldId id="651" r:id="rId74"/>
    <p:sldId id="657" r:id="rId75"/>
    <p:sldId id="358" r:id="rId76"/>
    <p:sldId id="359" r:id="rId77"/>
    <p:sldId id="360" r:id="rId78"/>
    <p:sldId id="304" r:id="rId79"/>
    <p:sldId id="658" r:id="rId80"/>
    <p:sldId id="305" r:id="rId81"/>
    <p:sldId id="333" r:id="rId82"/>
    <p:sldId id="373" r:id="rId83"/>
    <p:sldId id="374" r:id="rId84"/>
    <p:sldId id="375" r:id="rId85"/>
    <p:sldId id="401" r:id="rId86"/>
    <p:sldId id="506" r:id="rId87"/>
    <p:sldId id="659" r:id="rId88"/>
    <p:sldId id="660" r:id="rId89"/>
    <p:sldId id="661" r:id="rId90"/>
    <p:sldId id="662" r:id="rId91"/>
    <p:sldId id="663" r:id="rId92"/>
    <p:sldId id="664" r:id="rId93"/>
    <p:sldId id="669" r:id="rId94"/>
    <p:sldId id="670" r:id="rId95"/>
    <p:sldId id="671" r:id="rId96"/>
    <p:sldId id="672" r:id="rId97"/>
    <p:sldId id="673" r:id="rId98"/>
    <p:sldId id="674" r:id="rId99"/>
    <p:sldId id="675" r:id="rId100"/>
    <p:sldId id="691" r:id="rId101"/>
    <p:sldId id="692" r:id="rId102"/>
    <p:sldId id="693" r:id="rId103"/>
    <p:sldId id="694" r:id="rId104"/>
    <p:sldId id="695" r:id="rId105"/>
    <p:sldId id="696" r:id="rId106"/>
    <p:sldId id="697" r:id="rId107"/>
    <p:sldId id="676" r:id="rId108"/>
    <p:sldId id="677" r:id="rId109"/>
    <p:sldId id="678" r:id="rId110"/>
    <p:sldId id="679" r:id="rId111"/>
    <p:sldId id="680" r:id="rId112"/>
    <p:sldId id="681" r:id="rId113"/>
    <p:sldId id="682" r:id="rId114"/>
    <p:sldId id="683" r:id="rId115"/>
    <p:sldId id="684" r:id="rId116"/>
    <p:sldId id="685" r:id="rId117"/>
    <p:sldId id="686" r:id="rId118"/>
    <p:sldId id="687" r:id="rId119"/>
    <p:sldId id="688" r:id="rId120"/>
    <p:sldId id="689" r:id="rId121"/>
    <p:sldId id="690" r:id="rId122"/>
    <p:sldId id="430" r:id="rId123"/>
    <p:sldId id="436" r:id="rId124"/>
    <p:sldId id="411" r:id="rId125"/>
    <p:sldId id="413" r:id="rId126"/>
    <p:sldId id="414" r:id="rId127"/>
    <p:sldId id="416" r:id="rId128"/>
    <p:sldId id="419" r:id="rId129"/>
    <p:sldId id="420" r:id="rId130"/>
    <p:sldId id="421" r:id="rId131"/>
    <p:sldId id="422" r:id="rId132"/>
    <p:sldId id="423" r:id="rId133"/>
    <p:sldId id="424" r:id="rId134"/>
    <p:sldId id="425" r:id="rId135"/>
    <p:sldId id="426" r:id="rId136"/>
    <p:sldId id="438" r:id="rId137"/>
    <p:sldId id="400" r:id="rId138"/>
    <p:sldId id="403" r:id="rId139"/>
    <p:sldId id="433" r:id="rId140"/>
    <p:sldId id="361" r:id="rId141"/>
    <p:sldId id="362" r:id="rId142"/>
    <p:sldId id="363" r:id="rId143"/>
    <p:sldId id="364" r:id="rId144"/>
    <p:sldId id="365" r:id="rId145"/>
    <p:sldId id="446" r:id="rId146"/>
    <p:sldId id="527" r:id="rId147"/>
    <p:sldId id="366" r:id="rId148"/>
    <p:sldId id="367" r:id="rId149"/>
    <p:sldId id="368" r:id="rId150"/>
    <p:sldId id="440" r:id="rId151"/>
    <p:sldId id="441" r:id="rId152"/>
    <p:sldId id="442" r:id="rId153"/>
    <p:sldId id="443" r:id="rId154"/>
    <p:sldId id="445" r:id="rId155"/>
    <p:sldId id="447" r:id="rId156"/>
    <p:sldId id="448" r:id="rId157"/>
    <p:sldId id="449" r:id="rId158"/>
    <p:sldId id="450" r:id="rId159"/>
    <p:sldId id="533" r:id="rId160"/>
    <p:sldId id="452" r:id="rId16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91" autoAdjust="0"/>
    <p:restoredTop sz="94660"/>
  </p:normalViewPr>
  <p:slideViewPr>
    <p:cSldViewPr snapToGrid="0">
      <p:cViewPr varScale="1">
        <p:scale>
          <a:sx n="100" d="100"/>
          <a:sy n="100" d="100"/>
        </p:scale>
        <p:origin x="184" y="4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tableStyles" Target="tableStyle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FFD4BE-6294-4967-8AFB-595B1347CCF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tr-TR"/>
        </a:p>
      </dgm:t>
    </dgm:pt>
    <dgm:pt modelId="{C9B2BD7C-E14E-4D6C-B3BF-BD2667113078}">
      <dgm:prSet phldrT="[Metin]"/>
      <dgm:spPr/>
      <dgm:t>
        <a:bodyPr/>
        <a:lstStyle/>
        <a:p>
          <a:r>
            <a:rPr lang="tr-TR" dirty="0"/>
            <a:t>Sismik Deney</a:t>
          </a:r>
        </a:p>
      </dgm:t>
    </dgm:pt>
    <dgm:pt modelId="{5C1FAD5D-7A65-40CE-9CD9-646E6AE9188F}" type="parTrans" cxnId="{1148BB25-6EA0-4BB7-8C61-2269E4D0DBA8}">
      <dgm:prSet/>
      <dgm:spPr/>
      <dgm:t>
        <a:bodyPr/>
        <a:lstStyle/>
        <a:p>
          <a:endParaRPr lang="tr-TR"/>
        </a:p>
      </dgm:t>
    </dgm:pt>
    <dgm:pt modelId="{46393894-E1AE-47D9-ADBE-93A9439DD543}" type="sibTrans" cxnId="{1148BB25-6EA0-4BB7-8C61-2269E4D0DBA8}">
      <dgm:prSet/>
      <dgm:spPr/>
      <dgm:t>
        <a:bodyPr/>
        <a:lstStyle/>
        <a:p>
          <a:endParaRPr lang="tr-TR"/>
        </a:p>
      </dgm:t>
    </dgm:pt>
    <dgm:pt modelId="{96AA643E-64EB-41D9-A0E4-F32CDB704C3E}">
      <dgm:prSet phldrT="[Metin]"/>
      <dgm:spPr/>
      <dgm:t>
        <a:bodyPr/>
        <a:lstStyle/>
        <a:p>
          <a:r>
            <a:rPr lang="tr-TR" dirty="0"/>
            <a:t>Sehim Ölçme Deneyi.</a:t>
          </a:r>
        </a:p>
      </dgm:t>
    </dgm:pt>
    <dgm:pt modelId="{78B6699B-4348-4F9C-AAD3-1B658F8D3003}" type="parTrans" cxnId="{C464D5AD-88F6-40EB-969B-36D0797E4861}">
      <dgm:prSet/>
      <dgm:spPr/>
      <dgm:t>
        <a:bodyPr/>
        <a:lstStyle/>
        <a:p>
          <a:endParaRPr lang="tr-TR"/>
        </a:p>
      </dgm:t>
    </dgm:pt>
    <dgm:pt modelId="{76EA794D-11C1-461E-92F9-EFDCD4616B0A}" type="sibTrans" cxnId="{C464D5AD-88F6-40EB-969B-36D0797E4861}">
      <dgm:prSet/>
      <dgm:spPr/>
      <dgm:t>
        <a:bodyPr/>
        <a:lstStyle/>
        <a:p>
          <a:endParaRPr lang="tr-TR"/>
        </a:p>
      </dgm:t>
    </dgm:pt>
    <dgm:pt modelId="{E9A75DD4-2280-412B-9042-3022B2073FCC}" type="pres">
      <dgm:prSet presAssocID="{F1FFD4BE-6294-4967-8AFB-595B1347CCFD}" presName="linear" presStyleCnt="0">
        <dgm:presLayoutVars>
          <dgm:dir/>
          <dgm:animLvl val="lvl"/>
          <dgm:resizeHandles val="exact"/>
        </dgm:presLayoutVars>
      </dgm:prSet>
      <dgm:spPr/>
    </dgm:pt>
    <dgm:pt modelId="{7B8654B7-545E-4329-8817-5B2BE41A452E}" type="pres">
      <dgm:prSet presAssocID="{C9B2BD7C-E14E-4D6C-B3BF-BD2667113078}" presName="parentLin" presStyleCnt="0"/>
      <dgm:spPr/>
    </dgm:pt>
    <dgm:pt modelId="{E3D5D7D1-01F0-4828-B462-5FD7FF0E6AE9}" type="pres">
      <dgm:prSet presAssocID="{C9B2BD7C-E14E-4D6C-B3BF-BD2667113078}" presName="parentLeftMargin" presStyleLbl="node1" presStyleIdx="0" presStyleCnt="2"/>
      <dgm:spPr/>
    </dgm:pt>
    <dgm:pt modelId="{2641E416-A7F2-4E74-B47C-5F71DC709243}" type="pres">
      <dgm:prSet presAssocID="{C9B2BD7C-E14E-4D6C-B3BF-BD2667113078}" presName="parentText" presStyleLbl="node1" presStyleIdx="0" presStyleCnt="2" custScaleY="75936" custLinFactNeighborX="-21528" custLinFactNeighborY="31085">
        <dgm:presLayoutVars>
          <dgm:chMax val="0"/>
          <dgm:bulletEnabled val="1"/>
        </dgm:presLayoutVars>
      </dgm:prSet>
      <dgm:spPr/>
    </dgm:pt>
    <dgm:pt modelId="{20AD8EDE-C0B2-402A-817E-881130BD3817}" type="pres">
      <dgm:prSet presAssocID="{C9B2BD7C-E14E-4D6C-B3BF-BD2667113078}" presName="negativeSpace" presStyleCnt="0"/>
      <dgm:spPr/>
    </dgm:pt>
    <dgm:pt modelId="{30E904B8-F950-494F-BB7F-932DF69FC844}" type="pres">
      <dgm:prSet presAssocID="{C9B2BD7C-E14E-4D6C-B3BF-BD2667113078}" presName="childText" presStyleLbl="conFgAcc1" presStyleIdx="0" presStyleCnt="2">
        <dgm:presLayoutVars>
          <dgm:bulletEnabled val="1"/>
        </dgm:presLayoutVars>
      </dgm:prSet>
      <dgm:spPr/>
    </dgm:pt>
    <dgm:pt modelId="{365A9DE3-A062-488C-8BAC-2FACB64A17DC}" type="pres">
      <dgm:prSet presAssocID="{46393894-E1AE-47D9-ADBE-93A9439DD543}" presName="spaceBetweenRectangles" presStyleCnt="0"/>
      <dgm:spPr/>
    </dgm:pt>
    <dgm:pt modelId="{CA822E08-37BF-42F5-9DBD-B5BF513D117B}" type="pres">
      <dgm:prSet presAssocID="{96AA643E-64EB-41D9-A0E4-F32CDB704C3E}" presName="parentLin" presStyleCnt="0"/>
      <dgm:spPr/>
    </dgm:pt>
    <dgm:pt modelId="{CED61E93-6CAB-48A1-B73E-CF8B453B0C27}" type="pres">
      <dgm:prSet presAssocID="{96AA643E-64EB-41D9-A0E4-F32CDB704C3E}" presName="parentLeftMargin" presStyleLbl="node1" presStyleIdx="0" presStyleCnt="2"/>
      <dgm:spPr/>
    </dgm:pt>
    <dgm:pt modelId="{CAA29522-8D7F-4083-8B4E-6261D4E0A122}" type="pres">
      <dgm:prSet presAssocID="{96AA643E-64EB-41D9-A0E4-F32CDB704C3E}" presName="parentText" presStyleLbl="node1" presStyleIdx="1" presStyleCnt="2" custScaleY="81859" custLinFactNeighborX="-12663" custLinFactNeighborY="26950">
        <dgm:presLayoutVars>
          <dgm:chMax val="0"/>
          <dgm:bulletEnabled val="1"/>
        </dgm:presLayoutVars>
      </dgm:prSet>
      <dgm:spPr/>
    </dgm:pt>
    <dgm:pt modelId="{28AD4499-939A-4819-A149-B27E6C6BBD08}" type="pres">
      <dgm:prSet presAssocID="{96AA643E-64EB-41D9-A0E4-F32CDB704C3E}" presName="negativeSpace" presStyleCnt="0"/>
      <dgm:spPr/>
    </dgm:pt>
    <dgm:pt modelId="{A812629B-5232-4BBA-AF3A-85C9A4C93BDB}" type="pres">
      <dgm:prSet presAssocID="{96AA643E-64EB-41D9-A0E4-F32CDB704C3E}" presName="childText" presStyleLbl="conFgAcc1" presStyleIdx="1" presStyleCnt="2" custLinFactNeighborX="2533" custLinFactNeighborY="-16930">
        <dgm:presLayoutVars>
          <dgm:bulletEnabled val="1"/>
        </dgm:presLayoutVars>
      </dgm:prSet>
      <dgm:spPr/>
    </dgm:pt>
  </dgm:ptLst>
  <dgm:cxnLst>
    <dgm:cxn modelId="{1148BB25-6EA0-4BB7-8C61-2269E4D0DBA8}" srcId="{F1FFD4BE-6294-4967-8AFB-595B1347CCFD}" destId="{C9B2BD7C-E14E-4D6C-B3BF-BD2667113078}" srcOrd="0" destOrd="0" parTransId="{5C1FAD5D-7A65-40CE-9CD9-646E6AE9188F}" sibTransId="{46393894-E1AE-47D9-ADBE-93A9439DD543}"/>
    <dgm:cxn modelId="{CEEAC439-924C-4CE5-81FC-CF380DA9E943}" type="presOf" srcId="{96AA643E-64EB-41D9-A0E4-F32CDB704C3E}" destId="{CED61E93-6CAB-48A1-B73E-CF8B453B0C27}" srcOrd="0" destOrd="0" presId="urn:microsoft.com/office/officeart/2005/8/layout/list1"/>
    <dgm:cxn modelId="{268BFB8B-D307-42C7-A798-9F8E2B279942}" type="presOf" srcId="{C9B2BD7C-E14E-4D6C-B3BF-BD2667113078}" destId="{E3D5D7D1-01F0-4828-B462-5FD7FF0E6AE9}" srcOrd="0" destOrd="0" presId="urn:microsoft.com/office/officeart/2005/8/layout/list1"/>
    <dgm:cxn modelId="{C464D5AD-88F6-40EB-969B-36D0797E4861}" srcId="{F1FFD4BE-6294-4967-8AFB-595B1347CCFD}" destId="{96AA643E-64EB-41D9-A0E4-F32CDB704C3E}" srcOrd="1" destOrd="0" parTransId="{78B6699B-4348-4F9C-AAD3-1B658F8D3003}" sibTransId="{76EA794D-11C1-461E-92F9-EFDCD4616B0A}"/>
    <dgm:cxn modelId="{704572B2-398F-44CE-8ABF-A5AF6EE19D92}" type="presOf" srcId="{C9B2BD7C-E14E-4D6C-B3BF-BD2667113078}" destId="{2641E416-A7F2-4E74-B47C-5F71DC709243}" srcOrd="1" destOrd="0" presId="urn:microsoft.com/office/officeart/2005/8/layout/list1"/>
    <dgm:cxn modelId="{284D81E9-BE21-4B26-8D36-F2FF30B00ACC}" type="presOf" srcId="{F1FFD4BE-6294-4967-8AFB-595B1347CCFD}" destId="{E9A75DD4-2280-412B-9042-3022B2073FCC}" srcOrd="0" destOrd="0" presId="urn:microsoft.com/office/officeart/2005/8/layout/list1"/>
    <dgm:cxn modelId="{839A22F5-DDE0-408D-BBDC-F639DB386E75}" type="presOf" srcId="{96AA643E-64EB-41D9-A0E4-F32CDB704C3E}" destId="{CAA29522-8D7F-4083-8B4E-6261D4E0A122}" srcOrd="1" destOrd="0" presId="urn:microsoft.com/office/officeart/2005/8/layout/list1"/>
    <dgm:cxn modelId="{3FA25F32-09EB-43BF-87D4-D115FC14D194}" type="presParOf" srcId="{E9A75DD4-2280-412B-9042-3022B2073FCC}" destId="{7B8654B7-545E-4329-8817-5B2BE41A452E}" srcOrd="0" destOrd="0" presId="urn:microsoft.com/office/officeart/2005/8/layout/list1"/>
    <dgm:cxn modelId="{375A3EB8-3D46-4524-80F3-B2006A67D50E}" type="presParOf" srcId="{7B8654B7-545E-4329-8817-5B2BE41A452E}" destId="{E3D5D7D1-01F0-4828-B462-5FD7FF0E6AE9}" srcOrd="0" destOrd="0" presId="urn:microsoft.com/office/officeart/2005/8/layout/list1"/>
    <dgm:cxn modelId="{31DD072F-2AA3-4119-99C5-2B53A0E770C8}" type="presParOf" srcId="{7B8654B7-545E-4329-8817-5B2BE41A452E}" destId="{2641E416-A7F2-4E74-B47C-5F71DC709243}" srcOrd="1" destOrd="0" presId="urn:microsoft.com/office/officeart/2005/8/layout/list1"/>
    <dgm:cxn modelId="{38CA765E-9378-4771-A05D-0C8CD783EA67}" type="presParOf" srcId="{E9A75DD4-2280-412B-9042-3022B2073FCC}" destId="{20AD8EDE-C0B2-402A-817E-881130BD3817}" srcOrd="1" destOrd="0" presId="urn:microsoft.com/office/officeart/2005/8/layout/list1"/>
    <dgm:cxn modelId="{125D08B9-CD79-4551-877A-8EC5E3DB2189}" type="presParOf" srcId="{E9A75DD4-2280-412B-9042-3022B2073FCC}" destId="{30E904B8-F950-494F-BB7F-932DF69FC844}" srcOrd="2" destOrd="0" presId="urn:microsoft.com/office/officeart/2005/8/layout/list1"/>
    <dgm:cxn modelId="{CA6D6FA0-90E9-4816-8A8A-97F27686286F}" type="presParOf" srcId="{E9A75DD4-2280-412B-9042-3022B2073FCC}" destId="{365A9DE3-A062-488C-8BAC-2FACB64A17DC}" srcOrd="3" destOrd="0" presId="urn:microsoft.com/office/officeart/2005/8/layout/list1"/>
    <dgm:cxn modelId="{60458FE4-A623-434E-BE21-361394848377}" type="presParOf" srcId="{E9A75DD4-2280-412B-9042-3022B2073FCC}" destId="{CA822E08-37BF-42F5-9DBD-B5BF513D117B}" srcOrd="4" destOrd="0" presId="urn:microsoft.com/office/officeart/2005/8/layout/list1"/>
    <dgm:cxn modelId="{745B6BF0-A430-4E08-ADBD-A1081D52B797}" type="presParOf" srcId="{CA822E08-37BF-42F5-9DBD-B5BF513D117B}" destId="{CED61E93-6CAB-48A1-B73E-CF8B453B0C27}" srcOrd="0" destOrd="0" presId="urn:microsoft.com/office/officeart/2005/8/layout/list1"/>
    <dgm:cxn modelId="{F0D891EB-D030-4397-A719-9C66E9FBEAC0}" type="presParOf" srcId="{CA822E08-37BF-42F5-9DBD-B5BF513D117B}" destId="{CAA29522-8D7F-4083-8B4E-6261D4E0A122}" srcOrd="1" destOrd="0" presId="urn:microsoft.com/office/officeart/2005/8/layout/list1"/>
    <dgm:cxn modelId="{AB4A1E7A-DA88-4449-A648-DC7EA3C182C6}" type="presParOf" srcId="{E9A75DD4-2280-412B-9042-3022B2073FCC}" destId="{28AD4499-939A-4819-A149-B27E6C6BBD08}" srcOrd="5" destOrd="0" presId="urn:microsoft.com/office/officeart/2005/8/layout/list1"/>
    <dgm:cxn modelId="{C3ED0614-24D9-4AE4-817B-57F3473E6122}" type="presParOf" srcId="{E9A75DD4-2280-412B-9042-3022B2073FCC}" destId="{A812629B-5232-4BBA-AF3A-85C9A4C93BDB}"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1FFD4BE-6294-4967-8AFB-595B1347CCF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tr-TR"/>
        </a:p>
      </dgm:t>
    </dgm:pt>
    <dgm:pt modelId="{C9B2BD7C-E14E-4D6C-B3BF-BD2667113078}">
      <dgm:prSet phldrT="[Metin]"/>
      <dgm:spPr/>
      <dgm:t>
        <a:bodyPr/>
        <a:lstStyle/>
        <a:p>
          <a:r>
            <a:rPr lang="tr-TR" dirty="0"/>
            <a:t>Tekil yük yükleme deneyi</a:t>
          </a:r>
        </a:p>
      </dgm:t>
    </dgm:pt>
    <dgm:pt modelId="{5C1FAD5D-7A65-40CE-9CD9-646E6AE9188F}" type="parTrans" cxnId="{1148BB25-6EA0-4BB7-8C61-2269E4D0DBA8}">
      <dgm:prSet/>
      <dgm:spPr/>
      <dgm:t>
        <a:bodyPr/>
        <a:lstStyle/>
        <a:p>
          <a:endParaRPr lang="tr-TR"/>
        </a:p>
      </dgm:t>
    </dgm:pt>
    <dgm:pt modelId="{46393894-E1AE-47D9-ADBE-93A9439DD543}" type="sibTrans" cxnId="{1148BB25-6EA0-4BB7-8C61-2269E4D0DBA8}">
      <dgm:prSet/>
      <dgm:spPr/>
      <dgm:t>
        <a:bodyPr/>
        <a:lstStyle/>
        <a:p>
          <a:endParaRPr lang="tr-TR"/>
        </a:p>
      </dgm:t>
    </dgm:pt>
    <dgm:pt modelId="{96AA643E-64EB-41D9-A0E4-F32CDB704C3E}">
      <dgm:prSet phldrT="[Metin]"/>
      <dgm:spPr/>
      <dgm:t>
        <a:bodyPr/>
        <a:lstStyle/>
        <a:p>
          <a:r>
            <a:rPr lang="tr-TR" dirty="0"/>
            <a:t>Düzgün yayılı yük deneyi</a:t>
          </a:r>
        </a:p>
      </dgm:t>
    </dgm:pt>
    <dgm:pt modelId="{78B6699B-4348-4F9C-AAD3-1B658F8D3003}" type="parTrans" cxnId="{C464D5AD-88F6-40EB-969B-36D0797E4861}">
      <dgm:prSet/>
      <dgm:spPr/>
      <dgm:t>
        <a:bodyPr/>
        <a:lstStyle/>
        <a:p>
          <a:endParaRPr lang="tr-TR"/>
        </a:p>
      </dgm:t>
    </dgm:pt>
    <dgm:pt modelId="{76EA794D-11C1-461E-92F9-EFDCD4616B0A}" type="sibTrans" cxnId="{C464D5AD-88F6-40EB-969B-36D0797E4861}">
      <dgm:prSet/>
      <dgm:spPr/>
      <dgm:t>
        <a:bodyPr/>
        <a:lstStyle/>
        <a:p>
          <a:endParaRPr lang="tr-TR"/>
        </a:p>
      </dgm:t>
    </dgm:pt>
    <dgm:pt modelId="{75A2E2A5-1BB0-4414-9D45-F6A7BB213B34}">
      <dgm:prSet phldrT="[Metin]"/>
      <dgm:spPr/>
      <dgm:t>
        <a:bodyPr/>
        <a:lstStyle/>
        <a:p>
          <a:r>
            <a:rPr lang="tr-TR" dirty="0"/>
            <a:t>Kaynak kontrol deneyi (Alüminyum)</a:t>
          </a:r>
        </a:p>
      </dgm:t>
    </dgm:pt>
    <dgm:pt modelId="{AB75C2F9-F3C0-46EE-A067-7E9E707F5D42}" type="parTrans" cxnId="{0345086A-67B2-44F8-9F30-F48A724FDBBF}">
      <dgm:prSet/>
      <dgm:spPr/>
      <dgm:t>
        <a:bodyPr/>
        <a:lstStyle/>
        <a:p>
          <a:endParaRPr lang="tr-TR"/>
        </a:p>
      </dgm:t>
    </dgm:pt>
    <dgm:pt modelId="{E5DFBB91-E366-42FB-BA7A-E4DABC6158AA}" type="sibTrans" cxnId="{0345086A-67B2-44F8-9F30-F48A724FDBBF}">
      <dgm:prSet/>
      <dgm:spPr/>
      <dgm:t>
        <a:bodyPr/>
        <a:lstStyle/>
        <a:p>
          <a:endParaRPr lang="tr-TR"/>
        </a:p>
      </dgm:t>
    </dgm:pt>
    <dgm:pt modelId="{E9A75DD4-2280-412B-9042-3022B2073FCC}" type="pres">
      <dgm:prSet presAssocID="{F1FFD4BE-6294-4967-8AFB-595B1347CCFD}" presName="linear" presStyleCnt="0">
        <dgm:presLayoutVars>
          <dgm:dir/>
          <dgm:animLvl val="lvl"/>
          <dgm:resizeHandles val="exact"/>
        </dgm:presLayoutVars>
      </dgm:prSet>
      <dgm:spPr/>
    </dgm:pt>
    <dgm:pt modelId="{7B8654B7-545E-4329-8817-5B2BE41A452E}" type="pres">
      <dgm:prSet presAssocID="{C9B2BD7C-E14E-4D6C-B3BF-BD2667113078}" presName="parentLin" presStyleCnt="0"/>
      <dgm:spPr/>
    </dgm:pt>
    <dgm:pt modelId="{E3D5D7D1-01F0-4828-B462-5FD7FF0E6AE9}" type="pres">
      <dgm:prSet presAssocID="{C9B2BD7C-E14E-4D6C-B3BF-BD2667113078}" presName="parentLeftMargin" presStyleLbl="node1" presStyleIdx="0" presStyleCnt="3"/>
      <dgm:spPr/>
    </dgm:pt>
    <dgm:pt modelId="{2641E416-A7F2-4E74-B47C-5F71DC709243}" type="pres">
      <dgm:prSet presAssocID="{C9B2BD7C-E14E-4D6C-B3BF-BD2667113078}" presName="parentText" presStyleLbl="node1" presStyleIdx="0" presStyleCnt="3" custLinFactNeighborX="1291" custLinFactNeighborY="18789">
        <dgm:presLayoutVars>
          <dgm:chMax val="0"/>
          <dgm:bulletEnabled val="1"/>
        </dgm:presLayoutVars>
      </dgm:prSet>
      <dgm:spPr/>
    </dgm:pt>
    <dgm:pt modelId="{20AD8EDE-C0B2-402A-817E-881130BD3817}" type="pres">
      <dgm:prSet presAssocID="{C9B2BD7C-E14E-4D6C-B3BF-BD2667113078}" presName="negativeSpace" presStyleCnt="0"/>
      <dgm:spPr/>
    </dgm:pt>
    <dgm:pt modelId="{30E904B8-F950-494F-BB7F-932DF69FC844}" type="pres">
      <dgm:prSet presAssocID="{C9B2BD7C-E14E-4D6C-B3BF-BD2667113078}" presName="childText" presStyleLbl="conFgAcc1" presStyleIdx="0" presStyleCnt="3">
        <dgm:presLayoutVars>
          <dgm:bulletEnabled val="1"/>
        </dgm:presLayoutVars>
      </dgm:prSet>
      <dgm:spPr/>
    </dgm:pt>
    <dgm:pt modelId="{365A9DE3-A062-488C-8BAC-2FACB64A17DC}" type="pres">
      <dgm:prSet presAssocID="{46393894-E1AE-47D9-ADBE-93A9439DD543}" presName="spaceBetweenRectangles" presStyleCnt="0"/>
      <dgm:spPr/>
    </dgm:pt>
    <dgm:pt modelId="{CA822E08-37BF-42F5-9DBD-B5BF513D117B}" type="pres">
      <dgm:prSet presAssocID="{96AA643E-64EB-41D9-A0E4-F32CDB704C3E}" presName="parentLin" presStyleCnt="0"/>
      <dgm:spPr/>
    </dgm:pt>
    <dgm:pt modelId="{CED61E93-6CAB-48A1-B73E-CF8B453B0C27}" type="pres">
      <dgm:prSet presAssocID="{96AA643E-64EB-41D9-A0E4-F32CDB704C3E}" presName="parentLeftMargin" presStyleLbl="node1" presStyleIdx="0" presStyleCnt="3"/>
      <dgm:spPr/>
    </dgm:pt>
    <dgm:pt modelId="{CAA29522-8D7F-4083-8B4E-6261D4E0A122}" type="pres">
      <dgm:prSet presAssocID="{96AA643E-64EB-41D9-A0E4-F32CDB704C3E}" presName="parentText" presStyleLbl="node1" presStyleIdx="1" presStyleCnt="3">
        <dgm:presLayoutVars>
          <dgm:chMax val="0"/>
          <dgm:bulletEnabled val="1"/>
        </dgm:presLayoutVars>
      </dgm:prSet>
      <dgm:spPr/>
    </dgm:pt>
    <dgm:pt modelId="{28AD4499-939A-4819-A149-B27E6C6BBD08}" type="pres">
      <dgm:prSet presAssocID="{96AA643E-64EB-41D9-A0E4-F32CDB704C3E}" presName="negativeSpace" presStyleCnt="0"/>
      <dgm:spPr/>
    </dgm:pt>
    <dgm:pt modelId="{A812629B-5232-4BBA-AF3A-85C9A4C93BDB}" type="pres">
      <dgm:prSet presAssocID="{96AA643E-64EB-41D9-A0E4-F32CDB704C3E}" presName="childText" presStyleLbl="conFgAcc1" presStyleIdx="1" presStyleCnt="3">
        <dgm:presLayoutVars>
          <dgm:bulletEnabled val="1"/>
        </dgm:presLayoutVars>
      </dgm:prSet>
      <dgm:spPr/>
    </dgm:pt>
    <dgm:pt modelId="{8C044543-CCB4-4D0A-B3C6-2816EB3C1438}" type="pres">
      <dgm:prSet presAssocID="{76EA794D-11C1-461E-92F9-EFDCD4616B0A}" presName="spaceBetweenRectangles" presStyleCnt="0"/>
      <dgm:spPr/>
    </dgm:pt>
    <dgm:pt modelId="{042D3552-6D55-411B-A48C-DADF5AF7DF09}" type="pres">
      <dgm:prSet presAssocID="{75A2E2A5-1BB0-4414-9D45-F6A7BB213B34}" presName="parentLin" presStyleCnt="0"/>
      <dgm:spPr/>
    </dgm:pt>
    <dgm:pt modelId="{7AC7FC2E-6988-4B0B-9071-840C55C9B17F}" type="pres">
      <dgm:prSet presAssocID="{75A2E2A5-1BB0-4414-9D45-F6A7BB213B34}" presName="parentLeftMargin" presStyleLbl="node1" presStyleIdx="1" presStyleCnt="3"/>
      <dgm:spPr/>
    </dgm:pt>
    <dgm:pt modelId="{6B890684-D3C6-45BD-B632-4ABA3612059A}" type="pres">
      <dgm:prSet presAssocID="{75A2E2A5-1BB0-4414-9D45-F6A7BB213B34}" presName="parentText" presStyleLbl="node1" presStyleIdx="2" presStyleCnt="3">
        <dgm:presLayoutVars>
          <dgm:chMax val="0"/>
          <dgm:bulletEnabled val="1"/>
        </dgm:presLayoutVars>
      </dgm:prSet>
      <dgm:spPr/>
    </dgm:pt>
    <dgm:pt modelId="{215AF158-C768-4676-BF7B-F34E4D0EB1BE}" type="pres">
      <dgm:prSet presAssocID="{75A2E2A5-1BB0-4414-9D45-F6A7BB213B34}" presName="negativeSpace" presStyleCnt="0"/>
      <dgm:spPr/>
    </dgm:pt>
    <dgm:pt modelId="{11A9321E-2B7D-47E8-908E-8F470D54BB7D}" type="pres">
      <dgm:prSet presAssocID="{75A2E2A5-1BB0-4414-9D45-F6A7BB213B34}" presName="childText" presStyleLbl="conFgAcc1" presStyleIdx="2" presStyleCnt="3" custLinFactNeighborX="1510">
        <dgm:presLayoutVars>
          <dgm:bulletEnabled val="1"/>
        </dgm:presLayoutVars>
      </dgm:prSet>
      <dgm:spPr/>
    </dgm:pt>
  </dgm:ptLst>
  <dgm:cxnLst>
    <dgm:cxn modelId="{23DCB918-4955-49D4-873C-3FFB98F46733}" type="presOf" srcId="{C9B2BD7C-E14E-4D6C-B3BF-BD2667113078}" destId="{E3D5D7D1-01F0-4828-B462-5FD7FF0E6AE9}" srcOrd="0" destOrd="0" presId="urn:microsoft.com/office/officeart/2005/8/layout/list1"/>
    <dgm:cxn modelId="{EF21361D-3CA4-4BB8-9816-411E471D5F4B}" type="presOf" srcId="{96AA643E-64EB-41D9-A0E4-F32CDB704C3E}" destId="{CAA29522-8D7F-4083-8B4E-6261D4E0A122}" srcOrd="1" destOrd="0" presId="urn:microsoft.com/office/officeart/2005/8/layout/list1"/>
    <dgm:cxn modelId="{2467BF20-373B-484C-A373-B7DD15957F06}" type="presOf" srcId="{C9B2BD7C-E14E-4D6C-B3BF-BD2667113078}" destId="{2641E416-A7F2-4E74-B47C-5F71DC709243}" srcOrd="1" destOrd="0" presId="urn:microsoft.com/office/officeart/2005/8/layout/list1"/>
    <dgm:cxn modelId="{1148BB25-6EA0-4BB7-8C61-2269E4D0DBA8}" srcId="{F1FFD4BE-6294-4967-8AFB-595B1347CCFD}" destId="{C9B2BD7C-E14E-4D6C-B3BF-BD2667113078}" srcOrd="0" destOrd="0" parTransId="{5C1FAD5D-7A65-40CE-9CD9-646E6AE9188F}" sibTransId="{46393894-E1AE-47D9-ADBE-93A9439DD543}"/>
    <dgm:cxn modelId="{0345086A-67B2-44F8-9F30-F48A724FDBBF}" srcId="{F1FFD4BE-6294-4967-8AFB-595B1347CCFD}" destId="{75A2E2A5-1BB0-4414-9D45-F6A7BB213B34}" srcOrd="2" destOrd="0" parTransId="{AB75C2F9-F3C0-46EE-A067-7E9E707F5D42}" sibTransId="{E5DFBB91-E366-42FB-BA7A-E4DABC6158AA}"/>
    <dgm:cxn modelId="{3F2BA370-56C6-4E94-88E7-0FF7572CA9CB}" type="presOf" srcId="{96AA643E-64EB-41D9-A0E4-F32CDB704C3E}" destId="{CED61E93-6CAB-48A1-B73E-CF8B453B0C27}" srcOrd="0" destOrd="0" presId="urn:microsoft.com/office/officeart/2005/8/layout/list1"/>
    <dgm:cxn modelId="{89F0E474-93BE-4FFF-8EC3-50A21EB7358B}" type="presOf" srcId="{75A2E2A5-1BB0-4414-9D45-F6A7BB213B34}" destId="{6B890684-D3C6-45BD-B632-4ABA3612059A}" srcOrd="1" destOrd="0" presId="urn:microsoft.com/office/officeart/2005/8/layout/list1"/>
    <dgm:cxn modelId="{FD66BF88-2518-4063-9789-2780BCA315A2}" type="presOf" srcId="{75A2E2A5-1BB0-4414-9D45-F6A7BB213B34}" destId="{7AC7FC2E-6988-4B0B-9071-840C55C9B17F}" srcOrd="0" destOrd="0" presId="urn:microsoft.com/office/officeart/2005/8/layout/list1"/>
    <dgm:cxn modelId="{C464D5AD-88F6-40EB-969B-36D0797E4861}" srcId="{F1FFD4BE-6294-4967-8AFB-595B1347CCFD}" destId="{96AA643E-64EB-41D9-A0E4-F32CDB704C3E}" srcOrd="1" destOrd="0" parTransId="{78B6699B-4348-4F9C-AAD3-1B658F8D3003}" sibTransId="{76EA794D-11C1-461E-92F9-EFDCD4616B0A}"/>
    <dgm:cxn modelId="{D48296CE-134D-4F25-B17F-AF5C4273ED4C}" type="presOf" srcId="{F1FFD4BE-6294-4967-8AFB-595B1347CCFD}" destId="{E9A75DD4-2280-412B-9042-3022B2073FCC}" srcOrd="0" destOrd="0" presId="urn:microsoft.com/office/officeart/2005/8/layout/list1"/>
    <dgm:cxn modelId="{82EA90A9-DE00-4E59-8212-9EB41C5A49CC}" type="presParOf" srcId="{E9A75DD4-2280-412B-9042-3022B2073FCC}" destId="{7B8654B7-545E-4329-8817-5B2BE41A452E}" srcOrd="0" destOrd="0" presId="urn:microsoft.com/office/officeart/2005/8/layout/list1"/>
    <dgm:cxn modelId="{EB1A5217-C4CE-497B-A6E7-EEA5956A564D}" type="presParOf" srcId="{7B8654B7-545E-4329-8817-5B2BE41A452E}" destId="{E3D5D7D1-01F0-4828-B462-5FD7FF0E6AE9}" srcOrd="0" destOrd="0" presId="urn:microsoft.com/office/officeart/2005/8/layout/list1"/>
    <dgm:cxn modelId="{61802564-954B-4BE6-A0ED-7CAA9F129029}" type="presParOf" srcId="{7B8654B7-545E-4329-8817-5B2BE41A452E}" destId="{2641E416-A7F2-4E74-B47C-5F71DC709243}" srcOrd="1" destOrd="0" presId="urn:microsoft.com/office/officeart/2005/8/layout/list1"/>
    <dgm:cxn modelId="{5CF9EF40-9A37-47F6-A487-1F53E1B6AA76}" type="presParOf" srcId="{E9A75DD4-2280-412B-9042-3022B2073FCC}" destId="{20AD8EDE-C0B2-402A-817E-881130BD3817}" srcOrd="1" destOrd="0" presId="urn:microsoft.com/office/officeart/2005/8/layout/list1"/>
    <dgm:cxn modelId="{17C05996-8A98-4E18-826B-F3727B7AC2A8}" type="presParOf" srcId="{E9A75DD4-2280-412B-9042-3022B2073FCC}" destId="{30E904B8-F950-494F-BB7F-932DF69FC844}" srcOrd="2" destOrd="0" presId="urn:microsoft.com/office/officeart/2005/8/layout/list1"/>
    <dgm:cxn modelId="{47B1182A-BE10-433C-81DE-A21B2BB1E8C2}" type="presParOf" srcId="{E9A75DD4-2280-412B-9042-3022B2073FCC}" destId="{365A9DE3-A062-488C-8BAC-2FACB64A17DC}" srcOrd="3" destOrd="0" presId="urn:microsoft.com/office/officeart/2005/8/layout/list1"/>
    <dgm:cxn modelId="{99452230-9F01-4617-B5D0-9196EDD7D956}" type="presParOf" srcId="{E9A75DD4-2280-412B-9042-3022B2073FCC}" destId="{CA822E08-37BF-42F5-9DBD-B5BF513D117B}" srcOrd="4" destOrd="0" presId="urn:microsoft.com/office/officeart/2005/8/layout/list1"/>
    <dgm:cxn modelId="{A2C40C75-D8BA-41DC-BFF6-A88C37EC435D}" type="presParOf" srcId="{CA822E08-37BF-42F5-9DBD-B5BF513D117B}" destId="{CED61E93-6CAB-48A1-B73E-CF8B453B0C27}" srcOrd="0" destOrd="0" presId="urn:microsoft.com/office/officeart/2005/8/layout/list1"/>
    <dgm:cxn modelId="{F1E3B0A6-A116-41A2-AEB4-6FC67FF878F8}" type="presParOf" srcId="{CA822E08-37BF-42F5-9DBD-B5BF513D117B}" destId="{CAA29522-8D7F-4083-8B4E-6261D4E0A122}" srcOrd="1" destOrd="0" presId="urn:microsoft.com/office/officeart/2005/8/layout/list1"/>
    <dgm:cxn modelId="{21871D9E-C7F6-4B31-A0BC-F0BC1CAC7CFC}" type="presParOf" srcId="{E9A75DD4-2280-412B-9042-3022B2073FCC}" destId="{28AD4499-939A-4819-A149-B27E6C6BBD08}" srcOrd="5" destOrd="0" presId="urn:microsoft.com/office/officeart/2005/8/layout/list1"/>
    <dgm:cxn modelId="{2D73CBC8-2FC5-4629-9206-BDB2B0199BFC}" type="presParOf" srcId="{E9A75DD4-2280-412B-9042-3022B2073FCC}" destId="{A812629B-5232-4BBA-AF3A-85C9A4C93BDB}" srcOrd="6" destOrd="0" presId="urn:microsoft.com/office/officeart/2005/8/layout/list1"/>
    <dgm:cxn modelId="{C1304069-3947-4634-89D3-48F1B13FFADE}" type="presParOf" srcId="{E9A75DD4-2280-412B-9042-3022B2073FCC}" destId="{8C044543-CCB4-4D0A-B3C6-2816EB3C1438}" srcOrd="7" destOrd="0" presId="urn:microsoft.com/office/officeart/2005/8/layout/list1"/>
    <dgm:cxn modelId="{0CEABE30-46D9-4983-A2F4-DF37F3BBBC06}" type="presParOf" srcId="{E9A75DD4-2280-412B-9042-3022B2073FCC}" destId="{042D3552-6D55-411B-A48C-DADF5AF7DF09}" srcOrd="8" destOrd="0" presId="urn:microsoft.com/office/officeart/2005/8/layout/list1"/>
    <dgm:cxn modelId="{1923D9C6-9E4B-483F-90C0-CF663E8359C2}" type="presParOf" srcId="{042D3552-6D55-411B-A48C-DADF5AF7DF09}" destId="{7AC7FC2E-6988-4B0B-9071-840C55C9B17F}" srcOrd="0" destOrd="0" presId="urn:microsoft.com/office/officeart/2005/8/layout/list1"/>
    <dgm:cxn modelId="{C719F16B-CC89-48F5-B868-1F7C8A03CF48}" type="presParOf" srcId="{042D3552-6D55-411B-A48C-DADF5AF7DF09}" destId="{6B890684-D3C6-45BD-B632-4ABA3612059A}" srcOrd="1" destOrd="0" presId="urn:microsoft.com/office/officeart/2005/8/layout/list1"/>
    <dgm:cxn modelId="{83A780A6-D4CC-4BD0-A6B5-9D74195BDF4E}" type="presParOf" srcId="{E9A75DD4-2280-412B-9042-3022B2073FCC}" destId="{215AF158-C768-4676-BF7B-F34E4D0EB1BE}" srcOrd="9" destOrd="0" presId="urn:microsoft.com/office/officeart/2005/8/layout/list1"/>
    <dgm:cxn modelId="{E47FB26D-1080-42DE-BF2E-DA23618111A3}" type="presParOf" srcId="{E9A75DD4-2280-412B-9042-3022B2073FCC}" destId="{11A9321E-2B7D-47E8-908E-8F470D54BB7D}"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E904B8-F950-494F-BB7F-932DF69FC844}">
      <dsp:nvSpPr>
        <dsp:cNvPr id="0" name=""/>
        <dsp:cNvSpPr/>
      </dsp:nvSpPr>
      <dsp:spPr>
        <a:xfrm>
          <a:off x="0" y="888504"/>
          <a:ext cx="6624736" cy="957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641E416-A7F2-4E74-B47C-5F71DC709243}">
      <dsp:nvSpPr>
        <dsp:cNvPr id="0" name=""/>
        <dsp:cNvSpPr/>
      </dsp:nvSpPr>
      <dsp:spPr>
        <a:xfrm>
          <a:off x="259928" y="946263"/>
          <a:ext cx="4637315" cy="8518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279" tIns="0" rIns="175279" bIns="0" numCol="1" spcCol="1270" anchor="ctr" anchorCtr="0">
          <a:noAutofit/>
        </a:bodyPr>
        <a:lstStyle/>
        <a:p>
          <a:pPr marL="0" lvl="0" indent="0" algn="l" defTabSz="1689100">
            <a:lnSpc>
              <a:spcPct val="90000"/>
            </a:lnSpc>
            <a:spcBef>
              <a:spcPct val="0"/>
            </a:spcBef>
            <a:spcAft>
              <a:spcPct val="35000"/>
            </a:spcAft>
            <a:buNone/>
          </a:pPr>
          <a:r>
            <a:rPr lang="tr-TR" sz="3800" kern="1200" dirty="0"/>
            <a:t>Sismik Deney</a:t>
          </a:r>
        </a:p>
      </dsp:txBody>
      <dsp:txXfrm>
        <a:off x="301510" y="987845"/>
        <a:ext cx="4554151" cy="768655"/>
      </dsp:txXfrm>
    </dsp:sp>
    <dsp:sp modelId="{A812629B-5232-4BBA-AF3A-85C9A4C93BDB}">
      <dsp:nvSpPr>
        <dsp:cNvPr id="0" name=""/>
        <dsp:cNvSpPr/>
      </dsp:nvSpPr>
      <dsp:spPr>
        <a:xfrm>
          <a:off x="0" y="2313728"/>
          <a:ext cx="6624736" cy="957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AA29522-8D7F-4083-8B4E-6261D4E0A122}">
      <dsp:nvSpPr>
        <dsp:cNvPr id="0" name=""/>
        <dsp:cNvSpPr/>
      </dsp:nvSpPr>
      <dsp:spPr>
        <a:xfrm>
          <a:off x="289292" y="2353618"/>
          <a:ext cx="4637315" cy="91826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279" tIns="0" rIns="175279" bIns="0" numCol="1" spcCol="1270" anchor="ctr" anchorCtr="0">
          <a:noAutofit/>
        </a:bodyPr>
        <a:lstStyle/>
        <a:p>
          <a:pPr marL="0" lvl="0" indent="0" algn="l" defTabSz="1689100">
            <a:lnSpc>
              <a:spcPct val="90000"/>
            </a:lnSpc>
            <a:spcBef>
              <a:spcPct val="0"/>
            </a:spcBef>
            <a:spcAft>
              <a:spcPct val="35000"/>
            </a:spcAft>
            <a:buNone/>
          </a:pPr>
          <a:r>
            <a:rPr lang="tr-TR" sz="3800" kern="1200" dirty="0"/>
            <a:t>Sehim Ölçme Deneyi.</a:t>
          </a:r>
        </a:p>
      </dsp:txBody>
      <dsp:txXfrm>
        <a:off x="334118" y="2398444"/>
        <a:ext cx="4547663" cy="8286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E904B8-F950-494F-BB7F-932DF69FC844}">
      <dsp:nvSpPr>
        <dsp:cNvPr id="0" name=""/>
        <dsp:cNvSpPr/>
      </dsp:nvSpPr>
      <dsp:spPr>
        <a:xfrm>
          <a:off x="0" y="1009861"/>
          <a:ext cx="7776864" cy="68039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641E416-A7F2-4E74-B47C-5F71DC709243}">
      <dsp:nvSpPr>
        <dsp:cNvPr id="0" name=""/>
        <dsp:cNvSpPr/>
      </dsp:nvSpPr>
      <dsp:spPr>
        <a:xfrm>
          <a:off x="393863" y="761097"/>
          <a:ext cx="5443804" cy="79703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5763" tIns="0" rIns="205763" bIns="0" numCol="1" spcCol="1270" anchor="ctr" anchorCtr="0">
          <a:noAutofit/>
        </a:bodyPr>
        <a:lstStyle/>
        <a:p>
          <a:pPr marL="0" lvl="0" indent="0" algn="l" defTabSz="1200150">
            <a:lnSpc>
              <a:spcPct val="90000"/>
            </a:lnSpc>
            <a:spcBef>
              <a:spcPct val="0"/>
            </a:spcBef>
            <a:spcAft>
              <a:spcPct val="35000"/>
            </a:spcAft>
            <a:buNone/>
          </a:pPr>
          <a:r>
            <a:rPr lang="tr-TR" sz="2700" kern="1200" dirty="0"/>
            <a:t>Tekil yük yükleme deneyi</a:t>
          </a:r>
        </a:p>
      </dsp:txBody>
      <dsp:txXfrm>
        <a:off x="432771" y="800005"/>
        <a:ext cx="5365988" cy="719223"/>
      </dsp:txXfrm>
    </dsp:sp>
    <dsp:sp modelId="{A812629B-5232-4BBA-AF3A-85C9A4C93BDB}">
      <dsp:nvSpPr>
        <dsp:cNvPr id="0" name=""/>
        <dsp:cNvSpPr/>
      </dsp:nvSpPr>
      <dsp:spPr>
        <a:xfrm>
          <a:off x="0" y="2234581"/>
          <a:ext cx="7776864" cy="68039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AA29522-8D7F-4083-8B4E-6261D4E0A122}">
      <dsp:nvSpPr>
        <dsp:cNvPr id="0" name=""/>
        <dsp:cNvSpPr/>
      </dsp:nvSpPr>
      <dsp:spPr>
        <a:xfrm>
          <a:off x="388843" y="1836061"/>
          <a:ext cx="5443804" cy="79703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5763" tIns="0" rIns="205763" bIns="0" numCol="1" spcCol="1270" anchor="ctr" anchorCtr="0">
          <a:noAutofit/>
        </a:bodyPr>
        <a:lstStyle/>
        <a:p>
          <a:pPr marL="0" lvl="0" indent="0" algn="l" defTabSz="1200150">
            <a:lnSpc>
              <a:spcPct val="90000"/>
            </a:lnSpc>
            <a:spcBef>
              <a:spcPct val="0"/>
            </a:spcBef>
            <a:spcAft>
              <a:spcPct val="35000"/>
            </a:spcAft>
            <a:buNone/>
          </a:pPr>
          <a:r>
            <a:rPr lang="tr-TR" sz="2700" kern="1200" dirty="0"/>
            <a:t>Düzgün yayılı yük deneyi</a:t>
          </a:r>
        </a:p>
      </dsp:txBody>
      <dsp:txXfrm>
        <a:off x="427751" y="1874969"/>
        <a:ext cx="5365988" cy="719223"/>
      </dsp:txXfrm>
    </dsp:sp>
    <dsp:sp modelId="{11A9321E-2B7D-47E8-908E-8F470D54BB7D}">
      <dsp:nvSpPr>
        <dsp:cNvPr id="0" name=""/>
        <dsp:cNvSpPr/>
      </dsp:nvSpPr>
      <dsp:spPr>
        <a:xfrm>
          <a:off x="0" y="3459301"/>
          <a:ext cx="7776864" cy="68039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B890684-D3C6-45BD-B632-4ABA3612059A}">
      <dsp:nvSpPr>
        <dsp:cNvPr id="0" name=""/>
        <dsp:cNvSpPr/>
      </dsp:nvSpPr>
      <dsp:spPr>
        <a:xfrm>
          <a:off x="388843" y="3060781"/>
          <a:ext cx="5443804" cy="79703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5763" tIns="0" rIns="205763" bIns="0" numCol="1" spcCol="1270" anchor="ctr" anchorCtr="0">
          <a:noAutofit/>
        </a:bodyPr>
        <a:lstStyle/>
        <a:p>
          <a:pPr marL="0" lvl="0" indent="0" algn="l" defTabSz="1200150">
            <a:lnSpc>
              <a:spcPct val="90000"/>
            </a:lnSpc>
            <a:spcBef>
              <a:spcPct val="0"/>
            </a:spcBef>
            <a:spcAft>
              <a:spcPct val="35000"/>
            </a:spcAft>
            <a:buNone/>
          </a:pPr>
          <a:r>
            <a:rPr lang="tr-TR" sz="2700" kern="1200" dirty="0"/>
            <a:t>Kaynak kontrol deneyi (Alüminyum)</a:t>
          </a:r>
        </a:p>
      </dsp:txBody>
      <dsp:txXfrm>
        <a:off x="427751" y="3099689"/>
        <a:ext cx="5365988" cy="719223"/>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D4F5090-D009-4210-90EC-C7FD4907F932}"/>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42537C56-2AE0-4910-A738-D00AFF2FEA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BC3DF1F2-4514-4CAE-84D3-B334210583D9}"/>
              </a:ext>
            </a:extLst>
          </p:cNvPr>
          <p:cNvSpPr>
            <a:spLocks noGrp="1"/>
          </p:cNvSpPr>
          <p:nvPr>
            <p:ph type="dt" sz="half" idx="10"/>
          </p:nvPr>
        </p:nvSpPr>
        <p:spPr/>
        <p:txBody>
          <a:bodyPr/>
          <a:lstStyle/>
          <a:p>
            <a:fld id="{E85EACC1-3A2F-4C51-8C53-A6FC5F535750}" type="datetimeFigureOut">
              <a:rPr lang="tr-TR" smtClean="0"/>
              <a:t>15.10.2024</a:t>
            </a:fld>
            <a:endParaRPr lang="tr-TR"/>
          </a:p>
        </p:txBody>
      </p:sp>
      <p:sp>
        <p:nvSpPr>
          <p:cNvPr id="5" name="Alt Bilgi Yer Tutucusu 4">
            <a:extLst>
              <a:ext uri="{FF2B5EF4-FFF2-40B4-BE49-F238E27FC236}">
                <a16:creationId xmlns:a16="http://schemas.microsoft.com/office/drawing/2014/main" id="{59F29A66-EAFA-48F1-8E1E-2C9820D672AB}"/>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4108356-F4EC-415F-9A9F-1852FABB4623}"/>
              </a:ext>
            </a:extLst>
          </p:cNvPr>
          <p:cNvSpPr>
            <a:spLocks noGrp="1"/>
          </p:cNvSpPr>
          <p:nvPr>
            <p:ph type="sldNum" sz="quarter" idx="12"/>
          </p:nvPr>
        </p:nvSpPr>
        <p:spPr/>
        <p:txBody>
          <a:bodyPr/>
          <a:lstStyle/>
          <a:p>
            <a:fld id="{F08A7AF8-9EF7-4B88-A0C1-5B7FFC69C8C8}" type="slidenum">
              <a:rPr lang="tr-TR" smtClean="0"/>
              <a:t>‹#›</a:t>
            </a:fld>
            <a:endParaRPr lang="tr-TR"/>
          </a:p>
        </p:txBody>
      </p:sp>
    </p:spTree>
    <p:extLst>
      <p:ext uri="{BB962C8B-B14F-4D97-AF65-F5344CB8AC3E}">
        <p14:creationId xmlns:p14="http://schemas.microsoft.com/office/powerpoint/2010/main" val="39999198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F75214D-9D5B-4875-8DBD-ABC405D91CE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7164687A-92C5-4E3E-B8B2-43DA23C4D2E8}"/>
              </a:ext>
            </a:extLst>
          </p:cNvPr>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F7760280-9AB1-4D03-B6C8-1DE8BBC1E308}"/>
              </a:ext>
            </a:extLst>
          </p:cNvPr>
          <p:cNvSpPr>
            <a:spLocks noGrp="1"/>
          </p:cNvSpPr>
          <p:nvPr>
            <p:ph type="dt" sz="half" idx="10"/>
          </p:nvPr>
        </p:nvSpPr>
        <p:spPr/>
        <p:txBody>
          <a:bodyPr/>
          <a:lstStyle/>
          <a:p>
            <a:fld id="{E85EACC1-3A2F-4C51-8C53-A6FC5F535750}" type="datetimeFigureOut">
              <a:rPr lang="tr-TR" smtClean="0"/>
              <a:t>15.10.2024</a:t>
            </a:fld>
            <a:endParaRPr lang="tr-TR"/>
          </a:p>
        </p:txBody>
      </p:sp>
      <p:sp>
        <p:nvSpPr>
          <p:cNvPr id="5" name="Alt Bilgi Yer Tutucusu 4">
            <a:extLst>
              <a:ext uri="{FF2B5EF4-FFF2-40B4-BE49-F238E27FC236}">
                <a16:creationId xmlns:a16="http://schemas.microsoft.com/office/drawing/2014/main" id="{4519E4AB-D8BA-4771-AD45-4A60D992B18F}"/>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868A82FE-9B95-4828-ABBA-E72B1152F34E}"/>
              </a:ext>
            </a:extLst>
          </p:cNvPr>
          <p:cNvSpPr>
            <a:spLocks noGrp="1"/>
          </p:cNvSpPr>
          <p:nvPr>
            <p:ph type="sldNum" sz="quarter" idx="12"/>
          </p:nvPr>
        </p:nvSpPr>
        <p:spPr/>
        <p:txBody>
          <a:bodyPr/>
          <a:lstStyle/>
          <a:p>
            <a:fld id="{F08A7AF8-9EF7-4B88-A0C1-5B7FFC69C8C8}" type="slidenum">
              <a:rPr lang="tr-TR" smtClean="0"/>
              <a:t>‹#›</a:t>
            </a:fld>
            <a:endParaRPr lang="tr-TR"/>
          </a:p>
        </p:txBody>
      </p:sp>
    </p:spTree>
    <p:extLst>
      <p:ext uri="{BB962C8B-B14F-4D97-AF65-F5344CB8AC3E}">
        <p14:creationId xmlns:p14="http://schemas.microsoft.com/office/powerpoint/2010/main" val="9220392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A40D920F-10FD-4DFD-91BF-503967D33D14}"/>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8C73B3CD-38E7-4871-8A22-766FDC05B458}"/>
              </a:ext>
            </a:extLst>
          </p:cNvPr>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F4EC6EA1-65E1-451C-8D84-C34D3CDA5FB0}"/>
              </a:ext>
            </a:extLst>
          </p:cNvPr>
          <p:cNvSpPr>
            <a:spLocks noGrp="1"/>
          </p:cNvSpPr>
          <p:nvPr>
            <p:ph type="dt" sz="half" idx="10"/>
          </p:nvPr>
        </p:nvSpPr>
        <p:spPr/>
        <p:txBody>
          <a:bodyPr/>
          <a:lstStyle/>
          <a:p>
            <a:fld id="{E85EACC1-3A2F-4C51-8C53-A6FC5F535750}" type="datetimeFigureOut">
              <a:rPr lang="tr-TR" smtClean="0"/>
              <a:t>15.10.2024</a:t>
            </a:fld>
            <a:endParaRPr lang="tr-TR"/>
          </a:p>
        </p:txBody>
      </p:sp>
      <p:sp>
        <p:nvSpPr>
          <p:cNvPr id="5" name="Alt Bilgi Yer Tutucusu 4">
            <a:extLst>
              <a:ext uri="{FF2B5EF4-FFF2-40B4-BE49-F238E27FC236}">
                <a16:creationId xmlns:a16="http://schemas.microsoft.com/office/drawing/2014/main" id="{4A78C6FA-3888-480F-8886-2973EF1DE6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5B415976-896C-439F-937B-5485F402617D}"/>
              </a:ext>
            </a:extLst>
          </p:cNvPr>
          <p:cNvSpPr>
            <a:spLocks noGrp="1"/>
          </p:cNvSpPr>
          <p:nvPr>
            <p:ph type="sldNum" sz="quarter" idx="12"/>
          </p:nvPr>
        </p:nvSpPr>
        <p:spPr/>
        <p:txBody>
          <a:bodyPr/>
          <a:lstStyle/>
          <a:p>
            <a:fld id="{F08A7AF8-9EF7-4B88-A0C1-5B7FFC69C8C8}" type="slidenum">
              <a:rPr lang="tr-TR" smtClean="0"/>
              <a:t>‹#›</a:t>
            </a:fld>
            <a:endParaRPr lang="tr-TR"/>
          </a:p>
        </p:txBody>
      </p:sp>
    </p:spTree>
    <p:extLst>
      <p:ext uri="{BB962C8B-B14F-4D97-AF65-F5344CB8AC3E}">
        <p14:creationId xmlns:p14="http://schemas.microsoft.com/office/powerpoint/2010/main" val="21003844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5E986F66-6E94-4266-9C6E-A2A1ECB868B1}"/>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6F6385D4-63A5-4C3A-BD75-CE4BEA27B0C5}"/>
              </a:ext>
            </a:extLst>
          </p:cNvPr>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9BDD18E2-B0A1-49D7-A924-963A4AE60B79}"/>
              </a:ext>
            </a:extLst>
          </p:cNvPr>
          <p:cNvSpPr>
            <a:spLocks noGrp="1"/>
          </p:cNvSpPr>
          <p:nvPr>
            <p:ph type="dt" sz="half" idx="10"/>
          </p:nvPr>
        </p:nvSpPr>
        <p:spPr/>
        <p:txBody>
          <a:bodyPr/>
          <a:lstStyle/>
          <a:p>
            <a:fld id="{E85EACC1-3A2F-4C51-8C53-A6FC5F535750}" type="datetimeFigureOut">
              <a:rPr lang="tr-TR" smtClean="0"/>
              <a:t>15.10.2024</a:t>
            </a:fld>
            <a:endParaRPr lang="tr-TR"/>
          </a:p>
        </p:txBody>
      </p:sp>
      <p:sp>
        <p:nvSpPr>
          <p:cNvPr id="5" name="Alt Bilgi Yer Tutucusu 4">
            <a:extLst>
              <a:ext uri="{FF2B5EF4-FFF2-40B4-BE49-F238E27FC236}">
                <a16:creationId xmlns:a16="http://schemas.microsoft.com/office/drawing/2014/main" id="{03EB61F0-0ACE-411E-9142-FD0C8278B59F}"/>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71062113-48AB-47AB-96FE-47E707C1C61F}"/>
              </a:ext>
            </a:extLst>
          </p:cNvPr>
          <p:cNvSpPr>
            <a:spLocks noGrp="1"/>
          </p:cNvSpPr>
          <p:nvPr>
            <p:ph type="sldNum" sz="quarter" idx="12"/>
          </p:nvPr>
        </p:nvSpPr>
        <p:spPr/>
        <p:txBody>
          <a:bodyPr/>
          <a:lstStyle/>
          <a:p>
            <a:fld id="{F08A7AF8-9EF7-4B88-A0C1-5B7FFC69C8C8}" type="slidenum">
              <a:rPr lang="tr-TR" smtClean="0"/>
              <a:t>‹#›</a:t>
            </a:fld>
            <a:endParaRPr lang="tr-TR"/>
          </a:p>
        </p:txBody>
      </p:sp>
    </p:spTree>
    <p:extLst>
      <p:ext uri="{BB962C8B-B14F-4D97-AF65-F5344CB8AC3E}">
        <p14:creationId xmlns:p14="http://schemas.microsoft.com/office/powerpoint/2010/main" val="3805710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CAB3073B-DB81-483E-B6FF-6AA92F0D72E2}"/>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8B889A43-CEC3-47BB-B479-193A45D2B73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a:extLst>
              <a:ext uri="{FF2B5EF4-FFF2-40B4-BE49-F238E27FC236}">
                <a16:creationId xmlns:a16="http://schemas.microsoft.com/office/drawing/2014/main" id="{C9B3B212-123B-470D-92CB-1526C64FF2BE}"/>
              </a:ext>
            </a:extLst>
          </p:cNvPr>
          <p:cNvSpPr>
            <a:spLocks noGrp="1"/>
          </p:cNvSpPr>
          <p:nvPr>
            <p:ph type="dt" sz="half" idx="10"/>
          </p:nvPr>
        </p:nvSpPr>
        <p:spPr/>
        <p:txBody>
          <a:bodyPr/>
          <a:lstStyle/>
          <a:p>
            <a:fld id="{E85EACC1-3A2F-4C51-8C53-A6FC5F535750}" type="datetimeFigureOut">
              <a:rPr lang="tr-TR" smtClean="0"/>
              <a:t>15.10.2024</a:t>
            </a:fld>
            <a:endParaRPr lang="tr-TR"/>
          </a:p>
        </p:txBody>
      </p:sp>
      <p:sp>
        <p:nvSpPr>
          <p:cNvPr id="5" name="Alt Bilgi Yer Tutucusu 4">
            <a:extLst>
              <a:ext uri="{FF2B5EF4-FFF2-40B4-BE49-F238E27FC236}">
                <a16:creationId xmlns:a16="http://schemas.microsoft.com/office/drawing/2014/main" id="{EBB393BA-EF99-4442-A0C7-408B5ACBFC15}"/>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BCE298D-2869-4612-9470-0C76A207105F}"/>
              </a:ext>
            </a:extLst>
          </p:cNvPr>
          <p:cNvSpPr>
            <a:spLocks noGrp="1"/>
          </p:cNvSpPr>
          <p:nvPr>
            <p:ph type="sldNum" sz="quarter" idx="12"/>
          </p:nvPr>
        </p:nvSpPr>
        <p:spPr/>
        <p:txBody>
          <a:bodyPr/>
          <a:lstStyle/>
          <a:p>
            <a:fld id="{F08A7AF8-9EF7-4B88-A0C1-5B7FFC69C8C8}" type="slidenum">
              <a:rPr lang="tr-TR" smtClean="0"/>
              <a:t>‹#›</a:t>
            </a:fld>
            <a:endParaRPr lang="tr-TR"/>
          </a:p>
        </p:txBody>
      </p:sp>
    </p:spTree>
    <p:extLst>
      <p:ext uri="{BB962C8B-B14F-4D97-AF65-F5344CB8AC3E}">
        <p14:creationId xmlns:p14="http://schemas.microsoft.com/office/powerpoint/2010/main" val="3375083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C37FECB-A8E1-4FBE-A741-8BDDAADFAAF7}"/>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E259AF2-F5D5-439B-BA90-795A8B2E0838}"/>
              </a:ext>
            </a:extLst>
          </p:cNvPr>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EB0DA724-0639-4346-9BE4-DDF32300DE92}"/>
              </a:ext>
            </a:extLst>
          </p:cNvPr>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3AECBB72-7639-4AE2-AF2D-21D4A1F9B81C}"/>
              </a:ext>
            </a:extLst>
          </p:cNvPr>
          <p:cNvSpPr>
            <a:spLocks noGrp="1"/>
          </p:cNvSpPr>
          <p:nvPr>
            <p:ph type="dt" sz="half" idx="10"/>
          </p:nvPr>
        </p:nvSpPr>
        <p:spPr/>
        <p:txBody>
          <a:bodyPr/>
          <a:lstStyle/>
          <a:p>
            <a:fld id="{E85EACC1-3A2F-4C51-8C53-A6FC5F535750}" type="datetimeFigureOut">
              <a:rPr lang="tr-TR" smtClean="0"/>
              <a:t>15.10.2024</a:t>
            </a:fld>
            <a:endParaRPr lang="tr-TR"/>
          </a:p>
        </p:txBody>
      </p:sp>
      <p:sp>
        <p:nvSpPr>
          <p:cNvPr id="6" name="Alt Bilgi Yer Tutucusu 5">
            <a:extLst>
              <a:ext uri="{FF2B5EF4-FFF2-40B4-BE49-F238E27FC236}">
                <a16:creationId xmlns:a16="http://schemas.microsoft.com/office/drawing/2014/main" id="{FED3F310-9792-460E-A785-8732DED5A068}"/>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D3A69E-B784-429B-AF0A-40721DF95195}"/>
              </a:ext>
            </a:extLst>
          </p:cNvPr>
          <p:cNvSpPr>
            <a:spLocks noGrp="1"/>
          </p:cNvSpPr>
          <p:nvPr>
            <p:ph type="sldNum" sz="quarter" idx="12"/>
          </p:nvPr>
        </p:nvSpPr>
        <p:spPr/>
        <p:txBody>
          <a:bodyPr/>
          <a:lstStyle/>
          <a:p>
            <a:fld id="{F08A7AF8-9EF7-4B88-A0C1-5B7FFC69C8C8}" type="slidenum">
              <a:rPr lang="tr-TR" smtClean="0"/>
              <a:t>‹#›</a:t>
            </a:fld>
            <a:endParaRPr lang="tr-TR"/>
          </a:p>
        </p:txBody>
      </p:sp>
    </p:spTree>
    <p:extLst>
      <p:ext uri="{BB962C8B-B14F-4D97-AF65-F5344CB8AC3E}">
        <p14:creationId xmlns:p14="http://schemas.microsoft.com/office/powerpoint/2010/main" val="55976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F0C1214-234F-4776-9281-D6C127B98206}"/>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3AD548C-CFDD-4076-A34A-B5EB55BA53B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a:extLst>
              <a:ext uri="{FF2B5EF4-FFF2-40B4-BE49-F238E27FC236}">
                <a16:creationId xmlns:a16="http://schemas.microsoft.com/office/drawing/2014/main" id="{726AD213-C24C-4296-94FC-08505A55F27A}"/>
              </a:ext>
            </a:extLst>
          </p:cNvPr>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503F3702-6ABD-4F52-8105-857CCB3240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a:extLst>
              <a:ext uri="{FF2B5EF4-FFF2-40B4-BE49-F238E27FC236}">
                <a16:creationId xmlns:a16="http://schemas.microsoft.com/office/drawing/2014/main" id="{364C82C0-3BA2-4D5D-AB22-6033BA3388D9}"/>
              </a:ext>
            </a:extLst>
          </p:cNvPr>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30C270B0-4AB9-4A5D-9030-5CE8A2A49860}"/>
              </a:ext>
            </a:extLst>
          </p:cNvPr>
          <p:cNvSpPr>
            <a:spLocks noGrp="1"/>
          </p:cNvSpPr>
          <p:nvPr>
            <p:ph type="dt" sz="half" idx="10"/>
          </p:nvPr>
        </p:nvSpPr>
        <p:spPr/>
        <p:txBody>
          <a:bodyPr/>
          <a:lstStyle/>
          <a:p>
            <a:fld id="{E85EACC1-3A2F-4C51-8C53-A6FC5F535750}" type="datetimeFigureOut">
              <a:rPr lang="tr-TR" smtClean="0"/>
              <a:t>15.10.2024</a:t>
            </a:fld>
            <a:endParaRPr lang="tr-TR"/>
          </a:p>
        </p:txBody>
      </p:sp>
      <p:sp>
        <p:nvSpPr>
          <p:cNvPr id="8" name="Alt Bilgi Yer Tutucusu 7">
            <a:extLst>
              <a:ext uri="{FF2B5EF4-FFF2-40B4-BE49-F238E27FC236}">
                <a16:creationId xmlns:a16="http://schemas.microsoft.com/office/drawing/2014/main" id="{499D9D76-F04F-469D-BAA0-AE5E864CCAF5}"/>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2E979DF7-A556-4EE1-B65A-61A09A80BE14}"/>
              </a:ext>
            </a:extLst>
          </p:cNvPr>
          <p:cNvSpPr>
            <a:spLocks noGrp="1"/>
          </p:cNvSpPr>
          <p:nvPr>
            <p:ph type="sldNum" sz="quarter" idx="12"/>
          </p:nvPr>
        </p:nvSpPr>
        <p:spPr/>
        <p:txBody>
          <a:bodyPr/>
          <a:lstStyle/>
          <a:p>
            <a:fld id="{F08A7AF8-9EF7-4B88-A0C1-5B7FFC69C8C8}" type="slidenum">
              <a:rPr lang="tr-TR" smtClean="0"/>
              <a:t>‹#›</a:t>
            </a:fld>
            <a:endParaRPr lang="tr-TR"/>
          </a:p>
        </p:txBody>
      </p:sp>
    </p:spTree>
    <p:extLst>
      <p:ext uri="{BB962C8B-B14F-4D97-AF65-F5344CB8AC3E}">
        <p14:creationId xmlns:p14="http://schemas.microsoft.com/office/powerpoint/2010/main" val="15790417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229FCAA4-9DF3-4BE2-9660-6148AB0A8FE7}"/>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F1762188-143B-464F-8849-119DB949D966}"/>
              </a:ext>
            </a:extLst>
          </p:cNvPr>
          <p:cNvSpPr>
            <a:spLocks noGrp="1"/>
          </p:cNvSpPr>
          <p:nvPr>
            <p:ph type="dt" sz="half" idx="10"/>
          </p:nvPr>
        </p:nvSpPr>
        <p:spPr/>
        <p:txBody>
          <a:bodyPr/>
          <a:lstStyle/>
          <a:p>
            <a:fld id="{E85EACC1-3A2F-4C51-8C53-A6FC5F535750}" type="datetimeFigureOut">
              <a:rPr lang="tr-TR" smtClean="0"/>
              <a:t>15.10.2024</a:t>
            </a:fld>
            <a:endParaRPr lang="tr-TR"/>
          </a:p>
        </p:txBody>
      </p:sp>
      <p:sp>
        <p:nvSpPr>
          <p:cNvPr id="4" name="Alt Bilgi Yer Tutucusu 3">
            <a:extLst>
              <a:ext uri="{FF2B5EF4-FFF2-40B4-BE49-F238E27FC236}">
                <a16:creationId xmlns:a16="http://schemas.microsoft.com/office/drawing/2014/main" id="{56D68565-67B5-4645-BAE1-EB2DA6C9067B}"/>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BF441833-B8C0-4518-8C4B-58C5DC743D8C}"/>
              </a:ext>
            </a:extLst>
          </p:cNvPr>
          <p:cNvSpPr>
            <a:spLocks noGrp="1"/>
          </p:cNvSpPr>
          <p:nvPr>
            <p:ph type="sldNum" sz="quarter" idx="12"/>
          </p:nvPr>
        </p:nvSpPr>
        <p:spPr/>
        <p:txBody>
          <a:bodyPr/>
          <a:lstStyle/>
          <a:p>
            <a:fld id="{F08A7AF8-9EF7-4B88-A0C1-5B7FFC69C8C8}" type="slidenum">
              <a:rPr lang="tr-TR" smtClean="0"/>
              <a:t>‹#›</a:t>
            </a:fld>
            <a:endParaRPr lang="tr-TR"/>
          </a:p>
        </p:txBody>
      </p:sp>
    </p:spTree>
    <p:extLst>
      <p:ext uri="{BB962C8B-B14F-4D97-AF65-F5344CB8AC3E}">
        <p14:creationId xmlns:p14="http://schemas.microsoft.com/office/powerpoint/2010/main" val="18898307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ED2FB737-8A4F-48BA-8C8C-16D16535D5E6}"/>
              </a:ext>
            </a:extLst>
          </p:cNvPr>
          <p:cNvSpPr>
            <a:spLocks noGrp="1"/>
          </p:cNvSpPr>
          <p:nvPr>
            <p:ph type="dt" sz="half" idx="10"/>
          </p:nvPr>
        </p:nvSpPr>
        <p:spPr/>
        <p:txBody>
          <a:bodyPr/>
          <a:lstStyle/>
          <a:p>
            <a:fld id="{E85EACC1-3A2F-4C51-8C53-A6FC5F535750}" type="datetimeFigureOut">
              <a:rPr lang="tr-TR" smtClean="0"/>
              <a:t>15.10.2024</a:t>
            </a:fld>
            <a:endParaRPr lang="tr-TR"/>
          </a:p>
        </p:txBody>
      </p:sp>
      <p:sp>
        <p:nvSpPr>
          <p:cNvPr id="3" name="Alt Bilgi Yer Tutucusu 2">
            <a:extLst>
              <a:ext uri="{FF2B5EF4-FFF2-40B4-BE49-F238E27FC236}">
                <a16:creationId xmlns:a16="http://schemas.microsoft.com/office/drawing/2014/main" id="{D870C833-83A5-4B3E-A177-25F4A88A27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2FC42AB9-7E7D-4266-95C4-B2F3A4488F10}"/>
              </a:ext>
            </a:extLst>
          </p:cNvPr>
          <p:cNvSpPr>
            <a:spLocks noGrp="1"/>
          </p:cNvSpPr>
          <p:nvPr>
            <p:ph type="sldNum" sz="quarter" idx="12"/>
          </p:nvPr>
        </p:nvSpPr>
        <p:spPr/>
        <p:txBody>
          <a:bodyPr/>
          <a:lstStyle/>
          <a:p>
            <a:fld id="{F08A7AF8-9EF7-4B88-A0C1-5B7FFC69C8C8}" type="slidenum">
              <a:rPr lang="tr-TR" smtClean="0"/>
              <a:t>‹#›</a:t>
            </a:fld>
            <a:endParaRPr lang="tr-TR"/>
          </a:p>
        </p:txBody>
      </p:sp>
    </p:spTree>
    <p:extLst>
      <p:ext uri="{BB962C8B-B14F-4D97-AF65-F5344CB8AC3E}">
        <p14:creationId xmlns:p14="http://schemas.microsoft.com/office/powerpoint/2010/main" val="29522039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7F13BCE7-0378-419E-BEA4-53D2831EE477}"/>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E6704718-7D86-4C22-A816-064B6A5E8F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CE20AF07-35C5-45E2-95B1-6C15EA8AF9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a:extLst>
              <a:ext uri="{FF2B5EF4-FFF2-40B4-BE49-F238E27FC236}">
                <a16:creationId xmlns:a16="http://schemas.microsoft.com/office/drawing/2014/main" id="{5B6F891F-9B08-461A-BC52-10FD46923727}"/>
              </a:ext>
            </a:extLst>
          </p:cNvPr>
          <p:cNvSpPr>
            <a:spLocks noGrp="1"/>
          </p:cNvSpPr>
          <p:nvPr>
            <p:ph type="dt" sz="half" idx="10"/>
          </p:nvPr>
        </p:nvSpPr>
        <p:spPr/>
        <p:txBody>
          <a:bodyPr/>
          <a:lstStyle/>
          <a:p>
            <a:fld id="{E85EACC1-3A2F-4C51-8C53-A6FC5F535750}" type="datetimeFigureOut">
              <a:rPr lang="tr-TR" smtClean="0"/>
              <a:t>15.10.2024</a:t>
            </a:fld>
            <a:endParaRPr lang="tr-TR"/>
          </a:p>
        </p:txBody>
      </p:sp>
      <p:sp>
        <p:nvSpPr>
          <p:cNvPr id="6" name="Alt Bilgi Yer Tutucusu 5">
            <a:extLst>
              <a:ext uri="{FF2B5EF4-FFF2-40B4-BE49-F238E27FC236}">
                <a16:creationId xmlns:a16="http://schemas.microsoft.com/office/drawing/2014/main" id="{634736D8-51C9-43CB-AB00-7FE7A585EC96}"/>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CB780038-4D32-49C2-9011-0FDD4A6E4E12}"/>
              </a:ext>
            </a:extLst>
          </p:cNvPr>
          <p:cNvSpPr>
            <a:spLocks noGrp="1"/>
          </p:cNvSpPr>
          <p:nvPr>
            <p:ph type="sldNum" sz="quarter" idx="12"/>
          </p:nvPr>
        </p:nvSpPr>
        <p:spPr/>
        <p:txBody>
          <a:bodyPr/>
          <a:lstStyle/>
          <a:p>
            <a:fld id="{F08A7AF8-9EF7-4B88-A0C1-5B7FFC69C8C8}" type="slidenum">
              <a:rPr lang="tr-TR" smtClean="0"/>
              <a:t>‹#›</a:t>
            </a:fld>
            <a:endParaRPr lang="tr-TR"/>
          </a:p>
        </p:txBody>
      </p:sp>
    </p:spTree>
    <p:extLst>
      <p:ext uri="{BB962C8B-B14F-4D97-AF65-F5344CB8AC3E}">
        <p14:creationId xmlns:p14="http://schemas.microsoft.com/office/powerpoint/2010/main" val="4171733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B009B26D-DA54-47F2-8ED5-E4B223F75234}"/>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5803B5EA-AA05-4506-8D98-E881248572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815EC4C4-01F2-43A7-8F95-CEBCA48904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a:extLst>
              <a:ext uri="{FF2B5EF4-FFF2-40B4-BE49-F238E27FC236}">
                <a16:creationId xmlns:a16="http://schemas.microsoft.com/office/drawing/2014/main" id="{CF96BC50-E186-4135-B477-C08D5C9E37B8}"/>
              </a:ext>
            </a:extLst>
          </p:cNvPr>
          <p:cNvSpPr>
            <a:spLocks noGrp="1"/>
          </p:cNvSpPr>
          <p:nvPr>
            <p:ph type="dt" sz="half" idx="10"/>
          </p:nvPr>
        </p:nvSpPr>
        <p:spPr/>
        <p:txBody>
          <a:bodyPr/>
          <a:lstStyle/>
          <a:p>
            <a:fld id="{E85EACC1-3A2F-4C51-8C53-A6FC5F535750}" type="datetimeFigureOut">
              <a:rPr lang="tr-TR" smtClean="0"/>
              <a:t>15.10.2024</a:t>
            </a:fld>
            <a:endParaRPr lang="tr-TR"/>
          </a:p>
        </p:txBody>
      </p:sp>
      <p:sp>
        <p:nvSpPr>
          <p:cNvPr id="6" name="Alt Bilgi Yer Tutucusu 5">
            <a:extLst>
              <a:ext uri="{FF2B5EF4-FFF2-40B4-BE49-F238E27FC236}">
                <a16:creationId xmlns:a16="http://schemas.microsoft.com/office/drawing/2014/main" id="{D1F19487-FCF0-4AD2-87C6-60E85CA741FF}"/>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CAFDD53F-3BB2-43FA-BE84-DE78727F4A45}"/>
              </a:ext>
            </a:extLst>
          </p:cNvPr>
          <p:cNvSpPr>
            <a:spLocks noGrp="1"/>
          </p:cNvSpPr>
          <p:nvPr>
            <p:ph type="sldNum" sz="quarter" idx="12"/>
          </p:nvPr>
        </p:nvSpPr>
        <p:spPr/>
        <p:txBody>
          <a:bodyPr/>
          <a:lstStyle/>
          <a:p>
            <a:fld id="{F08A7AF8-9EF7-4B88-A0C1-5B7FFC69C8C8}" type="slidenum">
              <a:rPr lang="tr-TR" smtClean="0"/>
              <a:t>‹#›</a:t>
            </a:fld>
            <a:endParaRPr lang="tr-TR"/>
          </a:p>
        </p:txBody>
      </p:sp>
    </p:spTree>
    <p:extLst>
      <p:ext uri="{BB962C8B-B14F-4D97-AF65-F5344CB8AC3E}">
        <p14:creationId xmlns:p14="http://schemas.microsoft.com/office/powerpoint/2010/main" val="1039014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5CAF4AD7-5F50-4184-B3C2-50343A5A171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38CFA8ED-07E5-42E6-8EAE-33F9A99E432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F20F7297-CE7C-4C16-8E24-CAEEF907BB1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5EACC1-3A2F-4C51-8C53-A6FC5F535750}" type="datetimeFigureOut">
              <a:rPr lang="tr-TR" smtClean="0"/>
              <a:t>15.10.2024</a:t>
            </a:fld>
            <a:endParaRPr lang="tr-TR"/>
          </a:p>
        </p:txBody>
      </p:sp>
      <p:sp>
        <p:nvSpPr>
          <p:cNvPr id="5" name="Alt Bilgi Yer Tutucusu 4">
            <a:extLst>
              <a:ext uri="{FF2B5EF4-FFF2-40B4-BE49-F238E27FC236}">
                <a16:creationId xmlns:a16="http://schemas.microsoft.com/office/drawing/2014/main" id="{64E45640-D5A0-44AD-AD39-9CBF2C88BB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34B90CA5-1C2F-4912-B522-4C1A9387504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8A7AF8-9EF7-4B88-A0C1-5B7FFC69C8C8}" type="slidenum">
              <a:rPr lang="tr-TR" smtClean="0"/>
              <a:t>‹#›</a:t>
            </a:fld>
            <a:endParaRPr lang="tr-TR"/>
          </a:p>
        </p:txBody>
      </p:sp>
    </p:spTree>
    <p:extLst>
      <p:ext uri="{BB962C8B-B14F-4D97-AF65-F5344CB8AC3E}">
        <p14:creationId xmlns:p14="http://schemas.microsoft.com/office/powerpoint/2010/main" val="931770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23.jpeg"/><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2" Type="http://schemas.openxmlformats.org/officeDocument/2006/relationships/image" Target="../media/image136.jpg"/><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6.xml"/><Relationship Id="rId5" Type="http://schemas.openxmlformats.org/officeDocument/2006/relationships/image" Target="../media/image140.png"/><Relationship Id="rId4" Type="http://schemas.openxmlformats.org/officeDocument/2006/relationships/image" Target="../media/image139.png"/></Relationships>
</file>

<file path=ppt/slides/_rels/slide125.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6.xml"/><Relationship Id="rId4" Type="http://schemas.openxmlformats.org/officeDocument/2006/relationships/image" Target="../media/image144.png"/></Relationships>
</file>

<file path=ppt/slides/_rels/slide128.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49.jpg"/><Relationship Id="rId2" Type="http://schemas.openxmlformats.org/officeDocument/2006/relationships/image" Target="../media/image148.png"/><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2" Type="http://schemas.openxmlformats.org/officeDocument/2006/relationships/image" Target="../media/image150.jpg"/><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2" Type="http://schemas.openxmlformats.org/officeDocument/2006/relationships/image" Target="../media/image151.jpg"/><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2" Type="http://schemas.openxmlformats.org/officeDocument/2006/relationships/image" Target="../media/image152.jpg"/><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2" Type="http://schemas.openxmlformats.org/officeDocument/2006/relationships/image" Target="../media/image153.jpg"/><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6.xml"/><Relationship Id="rId4" Type="http://schemas.openxmlformats.org/officeDocument/2006/relationships/image" Target="../media/image157.png"/></Relationships>
</file>

<file path=ppt/slides/_rels/slide137.xml.rels><?xml version="1.0" encoding="UTF-8" standalone="yes"?>
<Relationships xmlns="http://schemas.openxmlformats.org/package/2006/relationships"><Relationship Id="rId2" Type="http://schemas.openxmlformats.org/officeDocument/2006/relationships/image" Target="../media/image158.jpg"/><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3" Type="http://schemas.openxmlformats.org/officeDocument/2006/relationships/image" Target="../media/image160.jpg"/><Relationship Id="rId2" Type="http://schemas.openxmlformats.org/officeDocument/2006/relationships/image" Target="../media/image159.jpg"/><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jpg"/><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2" Type="http://schemas.openxmlformats.org/officeDocument/2006/relationships/image" Target="../media/image169.jpg"/><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2" Type="http://schemas.openxmlformats.org/officeDocument/2006/relationships/image" Target="../media/image170.jpg"/><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3" Type="http://schemas.openxmlformats.org/officeDocument/2006/relationships/image" Target="../media/image172.jfif"/><Relationship Id="rId2" Type="http://schemas.openxmlformats.org/officeDocument/2006/relationships/image" Target="../media/image171.jfif"/><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3" Type="http://schemas.openxmlformats.org/officeDocument/2006/relationships/image" Target="../media/image174.jpg"/><Relationship Id="rId2" Type="http://schemas.openxmlformats.org/officeDocument/2006/relationships/image" Target="../media/image173.jpg"/><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2" Type="http://schemas.openxmlformats.org/officeDocument/2006/relationships/image" Target="../media/image175.jpg"/><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2" Type="http://schemas.openxmlformats.org/officeDocument/2006/relationships/image" Target="../media/image176.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8.png"/><Relationship Id="rId1" Type="http://schemas.openxmlformats.org/officeDocument/2006/relationships/slideLayout" Target="../slideLayouts/slideLayout6.xml"/><Relationship Id="rId5" Type="http://schemas.microsoft.com/office/2007/relationships/hdphoto" Target="../media/hdphoto2.wdp"/><Relationship Id="rId4" Type="http://schemas.openxmlformats.org/officeDocument/2006/relationships/image" Target="../media/image179.png"/></Relationships>
</file>

<file path=ppt/slides/_rels/slide152.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3" Type="http://schemas.openxmlformats.org/officeDocument/2006/relationships/image" Target="../media/image182.jpg"/><Relationship Id="rId2" Type="http://schemas.openxmlformats.org/officeDocument/2006/relationships/image" Target="../media/image181.png"/><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image" Target="../media/image183.png"/><Relationship Id="rId1" Type="http://schemas.openxmlformats.org/officeDocument/2006/relationships/slideLayout" Target="../slideLayouts/slideLayout6.xml"/><Relationship Id="rId5" Type="http://schemas.openxmlformats.org/officeDocument/2006/relationships/image" Target="../media/image185.emf"/><Relationship Id="rId4" Type="http://schemas.microsoft.com/office/2007/relationships/hdphoto" Target="../media/hdphoto3.wdp"/></Relationships>
</file>

<file path=ppt/slides/_rels/slide155.xml.rels><?xml version="1.0" encoding="UTF-8" standalone="yes"?>
<Relationships xmlns="http://schemas.openxmlformats.org/package/2006/relationships"><Relationship Id="rId2" Type="http://schemas.openxmlformats.org/officeDocument/2006/relationships/image" Target="../media/image186.jpeg"/><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2" Type="http://schemas.openxmlformats.org/officeDocument/2006/relationships/image" Target="../media/image187.jpeg"/><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8.xml.rels><?xml version="1.0" encoding="UTF-8" standalone="yes"?>
<Relationships xmlns="http://schemas.openxmlformats.org/package/2006/relationships"><Relationship Id="rId2" Type="http://schemas.openxmlformats.org/officeDocument/2006/relationships/image" Target="../media/image188.jpeg"/><Relationship Id="rId1" Type="http://schemas.openxmlformats.org/officeDocument/2006/relationships/slideLayout" Target="../slideLayouts/slideLayout6.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images.google.com.tr/imgres?imgurl=http://www.patentofisim.com/templates/resimler/Image/dikkat.jpg&amp;imgrefurl=http://www.patentofisim.com/index.php?Page%3DHaberler%26HaberNo%3D2972&amp;usg=__KktyeyPw7FNvI2gkCaOywjj3MbQ=&amp;h=332&amp;w=227&amp;sz=8&amp;hl=tr&amp;start=5&amp;um=1&amp;tbnid=QMc9L7j5FyvTOM:&amp;tbnh=119&amp;tbnw=81&amp;prev=/images?q%3Ddikkat%26hl%3Dtr%26um%3D1" TargetMode="External"/><Relationship Id="rId1" Type="http://schemas.openxmlformats.org/officeDocument/2006/relationships/slideLayout" Target="../slideLayouts/slideLayout2.xml"/><Relationship Id="rId5" Type="http://schemas.openxmlformats.org/officeDocument/2006/relationships/image" Target="../media/image16.wmf"/><Relationship Id="rId4" Type="http://schemas.openxmlformats.org/officeDocument/2006/relationships/image" Target="../media/image15.jpeg"/></Relationships>
</file>

<file path=ppt/slides/_rels/slide16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wmf"/><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6.xml"/><Relationship Id="rId4" Type="http://schemas.openxmlformats.org/officeDocument/2006/relationships/image" Target="../media/image65.png"/></Relationships>
</file>

<file path=ppt/slides/_rels/slide5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67.jpeg"/><Relationship Id="rId7" Type="http://schemas.openxmlformats.org/officeDocument/2006/relationships/image" Target="../media/image70.jpeg"/><Relationship Id="rId2" Type="http://schemas.openxmlformats.org/officeDocument/2006/relationships/hyperlink" Target="http://images.google.com.tr/imgres?imgurl=http://www.made-in-china.com/image/2f0j00LMItqKAlffcyM/Scaffolding-Steel-Pipe-Clamps-Pressed-Coupler.jpg&amp;imgrefurl=http://www.made-in-china.com/china-products/productviewLMuxVKZlAfcy/Scaffolding-Steel-Pipe-Clamps-Pressed-Coupler.html&amp;usg=__4nF8oX63ZakZPoX7hjgK6NJs_BA=&amp;h=509&amp;w=492&amp;sz=42&amp;hl=tr&amp;start=70&amp;um=1&amp;tbnid=zNJNowwB6XhlCM:&amp;tbnh=131&amp;tbnw=127&amp;prev=/images?q=scaffold%C4%B1ng+joint&amp;ndsp=20&amp;hl=tr&amp;rlz=1R2ADBF_enTR327&amp;sa=N&amp;start=60&amp;um=1" TargetMode="External"/><Relationship Id="rId1" Type="http://schemas.openxmlformats.org/officeDocument/2006/relationships/slideLayout" Target="../slideLayouts/slideLayout6.xml"/><Relationship Id="rId6" Type="http://schemas.openxmlformats.org/officeDocument/2006/relationships/hyperlink" Target="http://images.google.com.tr/imgres?imgurl=http://farm2.static.flickr.com/1221/1111845574_7a89d5a0dc.jpg?v=0&amp;imgrefurl=http://flickr.com/photos/10939321@N02/1111845574/&amp;usg=__v7GZu_lLYfshq3rKdy3wtjbruJ8=&amp;h=375&amp;w=500&amp;sz=119&amp;hl=tr&amp;start=68&amp;um=1&amp;tbnid=0kMblwmq4uIjjM:&amp;tbnh=98&amp;tbnw=130&amp;prev=/images?q=scaffold%C4%B1ng+joint&amp;ndsp=20&amp;hl=tr&amp;rlz=1R2ADBF_enTR327&amp;sa=N&amp;start=60&amp;um=1" TargetMode="External"/><Relationship Id="rId5" Type="http://schemas.openxmlformats.org/officeDocument/2006/relationships/image" Target="../media/image69.jpeg"/><Relationship Id="rId4" Type="http://schemas.openxmlformats.org/officeDocument/2006/relationships/image" Target="../media/image68.jpeg"/></Relationships>
</file>

<file path=ppt/slides/_rels/slide5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6.xml"/><Relationship Id="rId5" Type="http://schemas.openxmlformats.org/officeDocument/2006/relationships/image" Target="../media/image84.png"/><Relationship Id="rId4" Type="http://schemas.openxmlformats.org/officeDocument/2006/relationships/image" Target="../media/image83.png"/></Relationships>
</file>

<file path=ppt/slides/_rels/slide67.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image" Target="../media/image85.jp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image" Target="../media/image97.pn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image" Target="../media/image99.jfif"/><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00.jfif"/><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image" Target="../media/image101.jp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103.jp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image" Target="../media/image104.jp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538A06D-3E0F-46C9-B4A5-5ACD703DCF08}"/>
              </a:ext>
            </a:extLst>
          </p:cNvPr>
          <p:cNvSpPr>
            <a:spLocks noGrp="1"/>
          </p:cNvSpPr>
          <p:nvPr>
            <p:ph type="title"/>
          </p:nvPr>
        </p:nvSpPr>
        <p:spPr>
          <a:xfrm>
            <a:off x="838200" y="365125"/>
            <a:ext cx="10515600" cy="566367"/>
          </a:xfrm>
        </p:spPr>
        <p:txBody>
          <a:bodyPr>
            <a:normAutofit/>
          </a:bodyPr>
          <a:lstStyle/>
          <a:p>
            <a:r>
              <a:rPr lang="tr-TR" sz="2800" dirty="0">
                <a:solidFill>
                  <a:srgbClr val="00B050"/>
                </a:solidFill>
              </a:rPr>
              <a:t>İskele Süpervizörü Kimdir? Ne İş yapar?</a:t>
            </a:r>
          </a:p>
        </p:txBody>
      </p:sp>
      <p:sp>
        <p:nvSpPr>
          <p:cNvPr id="5" name="İçerik Yer Tutucusu 4">
            <a:extLst>
              <a:ext uri="{FF2B5EF4-FFF2-40B4-BE49-F238E27FC236}">
                <a16:creationId xmlns:a16="http://schemas.microsoft.com/office/drawing/2014/main" id="{89EB951F-8066-4594-AE4D-04148D415E57}"/>
              </a:ext>
            </a:extLst>
          </p:cNvPr>
          <p:cNvSpPr>
            <a:spLocks noGrp="1"/>
          </p:cNvSpPr>
          <p:nvPr>
            <p:ph idx="1"/>
          </p:nvPr>
        </p:nvSpPr>
        <p:spPr>
          <a:xfrm>
            <a:off x="598918" y="1150507"/>
            <a:ext cx="7981060" cy="5173381"/>
          </a:xfrm>
        </p:spPr>
        <p:txBody>
          <a:bodyPr>
            <a:normAutofit/>
          </a:bodyPr>
          <a:lstStyle/>
          <a:p>
            <a:r>
              <a:rPr lang="tr-TR" dirty="0"/>
              <a:t>İskele süpervizörü, inşaat işleri sırasında güvenli bir çalışma ortamının sağlanması için oldukça önemlidir. İskele süpervizörü, işçilerin iskelelerde güvenli bir şekilde çalışabilmesi için gerekli önlemlerin alınmasını ve işçilerin güvenli bir şekilde çalışmasını sağlamakla sorumludur.</a:t>
            </a:r>
          </a:p>
          <a:p>
            <a:r>
              <a:rPr lang="tr-TR" dirty="0"/>
              <a:t>İskele süpervizörleri, işçilerin iskeleleri doğru şekilde kurduğundan, düzenli olarak muayene ettiğinden ve bakımını yaptığından emin olmakla yükümlüdür. Ayrıca, iskelelerde çalışan işçilerin doğru şekilde eğitildiğinden ve güvenlik kurallarına uyduklarından da emin olmalıdır.</a:t>
            </a:r>
          </a:p>
          <a:p>
            <a:endParaRPr lang="tr-TR" dirty="0"/>
          </a:p>
        </p:txBody>
      </p:sp>
      <p:pic>
        <p:nvPicPr>
          <p:cNvPr id="6" name="Resim 5">
            <a:extLst>
              <a:ext uri="{FF2B5EF4-FFF2-40B4-BE49-F238E27FC236}">
                <a16:creationId xmlns:a16="http://schemas.microsoft.com/office/drawing/2014/main" id="{617D6738-7D91-410B-BCCD-20F8DE436ECA}"/>
              </a:ext>
            </a:extLst>
          </p:cNvPr>
          <p:cNvPicPr>
            <a:picLocks noChangeAspect="1"/>
          </p:cNvPicPr>
          <p:nvPr/>
        </p:nvPicPr>
        <p:blipFill>
          <a:blip r:embed="rId2"/>
          <a:stretch>
            <a:fillRect/>
          </a:stretch>
        </p:blipFill>
        <p:spPr>
          <a:xfrm>
            <a:off x="8782117" y="0"/>
            <a:ext cx="3036827" cy="6858000"/>
          </a:xfrm>
          <a:prstGeom prst="rect">
            <a:avLst/>
          </a:prstGeom>
        </p:spPr>
      </p:pic>
    </p:spTree>
    <p:extLst>
      <p:ext uri="{BB962C8B-B14F-4D97-AF65-F5344CB8AC3E}">
        <p14:creationId xmlns:p14="http://schemas.microsoft.com/office/powerpoint/2010/main" val="13494796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1D7DE6BA-9ED8-4A5D-B12B-AC3FD7CBBFE4}"/>
              </a:ext>
            </a:extLst>
          </p:cNvPr>
          <p:cNvPicPr>
            <a:picLocks noChangeAspect="1"/>
          </p:cNvPicPr>
          <p:nvPr/>
        </p:nvPicPr>
        <p:blipFill>
          <a:blip r:embed="rId2"/>
          <a:stretch>
            <a:fillRect/>
          </a:stretch>
        </p:blipFill>
        <p:spPr>
          <a:xfrm>
            <a:off x="-74589" y="295274"/>
            <a:ext cx="12266589" cy="3933825"/>
          </a:xfrm>
          <a:prstGeom prst="rect">
            <a:avLst/>
          </a:prstGeom>
        </p:spPr>
      </p:pic>
      <p:graphicFrame>
        <p:nvGraphicFramePr>
          <p:cNvPr id="8" name="Tablo 7">
            <a:extLst>
              <a:ext uri="{FF2B5EF4-FFF2-40B4-BE49-F238E27FC236}">
                <a16:creationId xmlns:a16="http://schemas.microsoft.com/office/drawing/2014/main" id="{F40661A9-17DD-4D03-B7CF-1F51A024271A}"/>
              </a:ext>
            </a:extLst>
          </p:cNvPr>
          <p:cNvGraphicFramePr>
            <a:graphicFrameLocks noGrp="1"/>
          </p:cNvGraphicFramePr>
          <p:nvPr>
            <p:extLst>
              <p:ext uri="{D42A27DB-BD31-4B8C-83A1-F6EECF244321}">
                <p14:modId xmlns:p14="http://schemas.microsoft.com/office/powerpoint/2010/main" val="1658456032"/>
              </p:ext>
            </p:extLst>
          </p:nvPr>
        </p:nvGraphicFramePr>
        <p:xfrm>
          <a:off x="0" y="4397057"/>
          <a:ext cx="11896725" cy="1828800"/>
        </p:xfrm>
        <a:graphic>
          <a:graphicData uri="http://schemas.openxmlformats.org/drawingml/2006/table">
            <a:tbl>
              <a:tblPr firstRow="1" bandRow="1">
                <a:tableStyleId>{5C22544A-7EE6-4342-B048-85BDC9FD1C3A}</a:tableStyleId>
              </a:tblPr>
              <a:tblGrid>
                <a:gridCol w="3095625">
                  <a:extLst>
                    <a:ext uri="{9D8B030D-6E8A-4147-A177-3AD203B41FA5}">
                      <a16:colId xmlns:a16="http://schemas.microsoft.com/office/drawing/2014/main" val="844184529"/>
                    </a:ext>
                  </a:extLst>
                </a:gridCol>
                <a:gridCol w="3590925">
                  <a:extLst>
                    <a:ext uri="{9D8B030D-6E8A-4147-A177-3AD203B41FA5}">
                      <a16:colId xmlns:a16="http://schemas.microsoft.com/office/drawing/2014/main" val="3319907122"/>
                    </a:ext>
                  </a:extLst>
                </a:gridCol>
                <a:gridCol w="5210175">
                  <a:extLst>
                    <a:ext uri="{9D8B030D-6E8A-4147-A177-3AD203B41FA5}">
                      <a16:colId xmlns:a16="http://schemas.microsoft.com/office/drawing/2014/main" val="1761770917"/>
                    </a:ext>
                  </a:extLst>
                </a:gridCol>
              </a:tblGrid>
              <a:tr h="370840">
                <a:tc>
                  <a:txBody>
                    <a:bodyPr/>
                    <a:lstStyle/>
                    <a:p>
                      <a:r>
                        <a:rPr lang="tr-TR" dirty="0"/>
                        <a:t> Yapı iskeleleri</a:t>
                      </a:r>
                    </a:p>
                  </a:txBody>
                  <a:tcPr/>
                </a:tc>
                <a:tc>
                  <a:txBody>
                    <a:bodyPr/>
                    <a:lstStyle/>
                    <a:p>
                      <a:r>
                        <a:rPr lang="tr-TR" dirty="0"/>
                        <a:t>Standartlarda belirtilmemişse 6 ay</a:t>
                      </a:r>
                    </a:p>
                  </a:txBody>
                  <a:tcPr/>
                </a:tc>
                <a:tc>
                  <a:txBody>
                    <a:bodyPr/>
                    <a:lstStyle/>
                    <a:p>
                      <a:r>
                        <a:rPr lang="tr-TR" dirty="0"/>
                        <a:t>TS EN 12810 -1, TS EN 12810-2, TS EN 128 11 – 1 ve TS 13662 Standartlarında belirtilen kriterlere uygun olarak EK – </a:t>
                      </a:r>
                      <a:r>
                        <a:rPr lang="tr-TR" dirty="0" err="1"/>
                        <a:t>II’nin</a:t>
                      </a:r>
                      <a:r>
                        <a:rPr lang="tr-TR" dirty="0"/>
                        <a:t> 4. maddesinde belirtilen hususlar dikkate alınarak yapılır.</a:t>
                      </a:r>
                    </a:p>
                  </a:txBody>
                  <a:tcPr/>
                </a:tc>
                <a:extLst>
                  <a:ext uri="{0D108BD9-81ED-4DB2-BD59-A6C34878D82A}">
                    <a16:rowId xmlns:a16="http://schemas.microsoft.com/office/drawing/2014/main" val="208164656"/>
                  </a:ext>
                </a:extLst>
              </a:tr>
              <a:tr h="370840">
                <a:tc>
                  <a:txBody>
                    <a:bodyPr/>
                    <a:lstStyle/>
                    <a:p>
                      <a:r>
                        <a:rPr lang="tr-TR" dirty="0"/>
                        <a:t>Mobil erişim ve çalışma kuleleri ( seyyar iskeleler)</a:t>
                      </a:r>
                    </a:p>
                  </a:txBody>
                  <a:tcPr/>
                </a:tc>
                <a:tc>
                  <a:txBody>
                    <a:bodyPr/>
                    <a:lstStyle/>
                    <a:p>
                      <a:r>
                        <a:rPr lang="tr-TR" dirty="0"/>
                        <a:t>Standartlarda belirtilmemişlerse 1 yıl</a:t>
                      </a:r>
                    </a:p>
                  </a:txBody>
                  <a:tcPr/>
                </a:tc>
                <a:tc>
                  <a:txBody>
                    <a:bodyPr/>
                    <a:lstStyle/>
                    <a:p>
                      <a:r>
                        <a:rPr lang="tr-TR" dirty="0"/>
                        <a:t>TS EN 1004 – 1 Standardında belirtilen kritere uygun yapılır.</a:t>
                      </a:r>
                    </a:p>
                  </a:txBody>
                  <a:tcPr/>
                </a:tc>
                <a:extLst>
                  <a:ext uri="{0D108BD9-81ED-4DB2-BD59-A6C34878D82A}">
                    <a16:rowId xmlns:a16="http://schemas.microsoft.com/office/drawing/2014/main" val="4054663761"/>
                  </a:ext>
                </a:extLst>
              </a:tr>
            </a:tbl>
          </a:graphicData>
        </a:graphic>
      </p:graphicFrame>
    </p:spTree>
    <p:extLst>
      <p:ext uri="{BB962C8B-B14F-4D97-AF65-F5344CB8AC3E}">
        <p14:creationId xmlns:p14="http://schemas.microsoft.com/office/powerpoint/2010/main" val="422660948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CE0CDCE4-B857-47F9-80F1-DE04AFE8A79A}"/>
              </a:ext>
            </a:extLst>
          </p:cNvPr>
          <p:cNvSpPr>
            <a:spLocks noGrp="1"/>
          </p:cNvSpPr>
          <p:nvPr>
            <p:ph type="title"/>
          </p:nvPr>
        </p:nvSpPr>
        <p:spPr/>
        <p:txBody>
          <a:bodyPr/>
          <a:lstStyle/>
          <a:p>
            <a:r>
              <a:rPr lang="tr-TR" dirty="0"/>
              <a:t>UYGUN YÜK SINIFI</a:t>
            </a:r>
          </a:p>
        </p:txBody>
      </p:sp>
      <p:pic>
        <p:nvPicPr>
          <p:cNvPr id="3" name="Resim 2">
            <a:extLst>
              <a:ext uri="{FF2B5EF4-FFF2-40B4-BE49-F238E27FC236}">
                <a16:creationId xmlns:a16="http://schemas.microsoft.com/office/drawing/2014/main" id="{769A9472-D17E-4D65-94C6-C53BA2F63729}"/>
              </a:ext>
            </a:extLst>
          </p:cNvPr>
          <p:cNvPicPr>
            <a:picLocks noChangeAspect="1"/>
          </p:cNvPicPr>
          <p:nvPr/>
        </p:nvPicPr>
        <p:blipFill>
          <a:blip r:embed="rId2"/>
          <a:stretch>
            <a:fillRect/>
          </a:stretch>
        </p:blipFill>
        <p:spPr>
          <a:xfrm>
            <a:off x="1114425" y="1551164"/>
            <a:ext cx="9715500" cy="4941711"/>
          </a:xfrm>
          <a:prstGeom prst="rect">
            <a:avLst/>
          </a:prstGeom>
        </p:spPr>
      </p:pic>
    </p:spTree>
    <p:extLst>
      <p:ext uri="{BB962C8B-B14F-4D97-AF65-F5344CB8AC3E}">
        <p14:creationId xmlns:p14="http://schemas.microsoft.com/office/powerpoint/2010/main" val="113153983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49A24C9A-2B9B-41AC-92EF-A390C4AEF04B}"/>
              </a:ext>
            </a:extLst>
          </p:cNvPr>
          <p:cNvSpPr/>
          <p:nvPr/>
        </p:nvSpPr>
        <p:spPr>
          <a:xfrm>
            <a:off x="598820" y="367784"/>
            <a:ext cx="4803110" cy="369332"/>
          </a:xfrm>
          <a:prstGeom prst="rect">
            <a:avLst/>
          </a:prstGeom>
        </p:spPr>
        <p:txBody>
          <a:bodyPr wrap="none">
            <a:spAutoFit/>
          </a:bodyPr>
          <a:lstStyle/>
          <a:p>
            <a:r>
              <a:rPr lang="tr-TR" dirty="0"/>
              <a:t>İSKELEYE ETKİYEN YÜKLER VE KOMBİNASYONLAR </a:t>
            </a:r>
          </a:p>
        </p:txBody>
      </p:sp>
      <p:sp>
        <p:nvSpPr>
          <p:cNvPr id="4" name="Dikdörtgen 3">
            <a:extLst>
              <a:ext uri="{FF2B5EF4-FFF2-40B4-BE49-F238E27FC236}">
                <a16:creationId xmlns:a16="http://schemas.microsoft.com/office/drawing/2014/main" id="{7EC1C29E-F1C5-4B81-86F8-39BD62D9C1F4}"/>
              </a:ext>
            </a:extLst>
          </p:cNvPr>
          <p:cNvSpPr/>
          <p:nvPr/>
        </p:nvSpPr>
        <p:spPr>
          <a:xfrm>
            <a:off x="523874" y="903238"/>
            <a:ext cx="11363325" cy="1200329"/>
          </a:xfrm>
          <a:prstGeom prst="rect">
            <a:avLst/>
          </a:prstGeom>
        </p:spPr>
        <p:txBody>
          <a:bodyPr wrap="square">
            <a:spAutoFit/>
          </a:bodyPr>
          <a:lstStyle/>
          <a:p>
            <a:r>
              <a:rPr lang="tr-TR" dirty="0"/>
              <a:t>Her bir iş iskelesi güvenli olarak kullanılabilecek biçimde kazara hareket etmeyecek veya göçmeyecek tarzda tasarlanmış, inşa edilmiş ve bakımı yapılmış olmalıdır. Bu gerek iskelenin kurulması, değiştirilmesi ve tamamen sökülmesi dâhil bütün aşamalar için geçerlidir.  İskele bileşenleri güvenli şekilde taşınabilecek, kurulabilecek, kullanılabilecek, bakımı yapılabilecek sökülebilecek ve istiflenebilecek şekilde tasarlanmış olmalıdır.</a:t>
            </a:r>
          </a:p>
        </p:txBody>
      </p:sp>
      <p:sp>
        <p:nvSpPr>
          <p:cNvPr id="5" name="Dikdörtgen 4">
            <a:extLst>
              <a:ext uri="{FF2B5EF4-FFF2-40B4-BE49-F238E27FC236}">
                <a16:creationId xmlns:a16="http://schemas.microsoft.com/office/drawing/2014/main" id="{932069C0-90B8-4334-B276-3292F7EC52B0}"/>
              </a:ext>
            </a:extLst>
          </p:cNvPr>
          <p:cNvSpPr/>
          <p:nvPr/>
        </p:nvSpPr>
        <p:spPr>
          <a:xfrm>
            <a:off x="809625" y="2340739"/>
            <a:ext cx="9906000" cy="2862322"/>
          </a:xfrm>
          <a:prstGeom prst="rect">
            <a:avLst/>
          </a:prstGeom>
        </p:spPr>
        <p:txBody>
          <a:bodyPr wrap="square">
            <a:spAutoFit/>
          </a:bodyPr>
          <a:lstStyle/>
          <a:p>
            <a:r>
              <a:rPr lang="tr-TR" dirty="0"/>
              <a:t>Dikkate alınması gereken üç ana yükleme tipi ; </a:t>
            </a:r>
          </a:p>
          <a:p>
            <a:endParaRPr lang="tr-TR" dirty="0"/>
          </a:p>
          <a:p>
            <a:r>
              <a:rPr lang="tr-TR" dirty="0"/>
              <a:t>Kalıcı yükler: (Ölü Yük) Asansör kuleleri gibi yardımcı yapılar ile plâtformlar, korkuluklar, düşme engelleyici ve diğer koruyucu yapılar gibi bütün bileşenler dâhil iskele yapısının kendi ağırlığı </a:t>
            </a:r>
          </a:p>
          <a:p>
            <a:r>
              <a:rPr lang="tr-TR" dirty="0"/>
              <a:t> </a:t>
            </a:r>
          </a:p>
          <a:p>
            <a:r>
              <a:rPr lang="tr-TR" dirty="0"/>
              <a:t>Değişken yükler: (Hareketli Yük, Rüzgar ve Kar Yükleri) Servis yükleri (çalışma alanı üzerindeki yükler ve yan koruma üzerindeki yükler), rüzgâr yükleri ve varsa kar ve buz yükleri </a:t>
            </a:r>
          </a:p>
          <a:p>
            <a:endParaRPr lang="tr-TR" dirty="0"/>
          </a:p>
          <a:p>
            <a:r>
              <a:rPr lang="tr-TR" dirty="0"/>
              <a:t>Kazara oluşan yükler: Bu standartta belirtilen kazara oluşan tek yük, yan koruma üzerine gelen aşağıya doğru 1.25 </a:t>
            </a:r>
            <a:r>
              <a:rPr lang="tr-TR" dirty="0" err="1"/>
              <a:t>Kn’luk</a:t>
            </a:r>
            <a:r>
              <a:rPr lang="tr-TR" dirty="0"/>
              <a:t> noktasal yüktür.</a:t>
            </a:r>
          </a:p>
        </p:txBody>
      </p:sp>
    </p:spTree>
    <p:extLst>
      <p:ext uri="{BB962C8B-B14F-4D97-AF65-F5344CB8AC3E}">
        <p14:creationId xmlns:p14="http://schemas.microsoft.com/office/powerpoint/2010/main" val="312900186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DF623B2C-02E0-4E3B-ACC8-E94C6397399C}"/>
              </a:ext>
            </a:extLst>
          </p:cNvPr>
          <p:cNvSpPr/>
          <p:nvPr/>
        </p:nvSpPr>
        <p:spPr>
          <a:xfrm>
            <a:off x="714374" y="567035"/>
            <a:ext cx="9420225" cy="646331"/>
          </a:xfrm>
          <a:prstGeom prst="rect">
            <a:avLst/>
          </a:prstGeom>
        </p:spPr>
        <p:txBody>
          <a:bodyPr wrap="square">
            <a:spAutoFit/>
          </a:bodyPr>
          <a:lstStyle/>
          <a:p>
            <a:r>
              <a:rPr lang="tr-TR" dirty="0"/>
              <a:t>Değişken Yük; TS EN 12811- 1 ‘de  farklı iş koşullarını karşılayacak şekilde altı yük sınıfı ve çalışma alanı için yedi genişlik sınıfı tanımlanmıştır.</a:t>
            </a:r>
          </a:p>
        </p:txBody>
      </p:sp>
      <p:pic>
        <p:nvPicPr>
          <p:cNvPr id="4" name="Resim 3">
            <a:extLst>
              <a:ext uri="{FF2B5EF4-FFF2-40B4-BE49-F238E27FC236}">
                <a16:creationId xmlns:a16="http://schemas.microsoft.com/office/drawing/2014/main" id="{081C502C-1C40-4B95-BD7C-C53041A06AB3}"/>
              </a:ext>
            </a:extLst>
          </p:cNvPr>
          <p:cNvPicPr>
            <a:picLocks noChangeAspect="1"/>
          </p:cNvPicPr>
          <p:nvPr/>
        </p:nvPicPr>
        <p:blipFill>
          <a:blip r:embed="rId2"/>
          <a:stretch>
            <a:fillRect/>
          </a:stretch>
        </p:blipFill>
        <p:spPr>
          <a:xfrm>
            <a:off x="538162" y="1595437"/>
            <a:ext cx="10144125" cy="4371975"/>
          </a:xfrm>
          <a:prstGeom prst="rect">
            <a:avLst/>
          </a:prstGeom>
        </p:spPr>
      </p:pic>
    </p:spTree>
    <p:extLst>
      <p:ext uri="{BB962C8B-B14F-4D97-AF65-F5344CB8AC3E}">
        <p14:creationId xmlns:p14="http://schemas.microsoft.com/office/powerpoint/2010/main" val="411981027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593B4EC6-5E3B-4E60-8E4C-D71354B6CA1B}"/>
              </a:ext>
            </a:extLst>
          </p:cNvPr>
          <p:cNvPicPr>
            <a:picLocks noChangeAspect="1"/>
          </p:cNvPicPr>
          <p:nvPr/>
        </p:nvPicPr>
        <p:blipFill>
          <a:blip r:embed="rId2"/>
          <a:stretch>
            <a:fillRect/>
          </a:stretch>
        </p:blipFill>
        <p:spPr>
          <a:xfrm>
            <a:off x="0" y="545549"/>
            <a:ext cx="12192000" cy="6109802"/>
          </a:xfrm>
          <a:prstGeom prst="rect">
            <a:avLst/>
          </a:prstGeom>
        </p:spPr>
      </p:pic>
    </p:spTree>
    <p:extLst>
      <p:ext uri="{BB962C8B-B14F-4D97-AF65-F5344CB8AC3E}">
        <p14:creationId xmlns:p14="http://schemas.microsoft.com/office/powerpoint/2010/main" val="79294429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a:extLst>
              <a:ext uri="{FF2B5EF4-FFF2-40B4-BE49-F238E27FC236}">
                <a16:creationId xmlns:a16="http://schemas.microsoft.com/office/drawing/2014/main" id="{28B0F952-DB89-40BD-9EE0-61A869FC8983}"/>
              </a:ext>
            </a:extLst>
          </p:cNvPr>
          <p:cNvSpPr txBox="1"/>
          <p:nvPr/>
        </p:nvSpPr>
        <p:spPr>
          <a:xfrm>
            <a:off x="623887" y="5667375"/>
            <a:ext cx="11244263" cy="1200329"/>
          </a:xfrm>
          <a:prstGeom prst="rect">
            <a:avLst/>
          </a:prstGeom>
          <a:noFill/>
        </p:spPr>
        <p:txBody>
          <a:bodyPr wrap="square" rtlCol="0">
            <a:spAutoFit/>
          </a:bodyPr>
          <a:lstStyle/>
          <a:p>
            <a:r>
              <a:rPr lang="tr-TR" i="1" dirty="0"/>
              <a:t>Yapı malzemesini vinç gibi bir taşıyıcı araç ile kaldırdığımız için daima yükler 1.2 ile çarpılır. ( Dinamiklik ve hareketlilik nedeniyle) </a:t>
            </a:r>
          </a:p>
          <a:p>
            <a:r>
              <a:rPr lang="tr-TR" i="1" dirty="0"/>
              <a:t>İşçi kaç kilo olursa olsun her zaman 100 kg olarak kabul edilir. </a:t>
            </a:r>
          </a:p>
          <a:p>
            <a:endParaRPr lang="tr-TR" dirty="0"/>
          </a:p>
        </p:txBody>
      </p:sp>
      <p:pic>
        <p:nvPicPr>
          <p:cNvPr id="7" name="Resim 6">
            <a:extLst>
              <a:ext uri="{FF2B5EF4-FFF2-40B4-BE49-F238E27FC236}">
                <a16:creationId xmlns:a16="http://schemas.microsoft.com/office/drawing/2014/main" id="{639BC78B-56F5-4990-AF89-C3995D98C16E}"/>
              </a:ext>
            </a:extLst>
          </p:cNvPr>
          <p:cNvPicPr>
            <a:picLocks noChangeAspect="1"/>
          </p:cNvPicPr>
          <p:nvPr/>
        </p:nvPicPr>
        <p:blipFill>
          <a:blip r:embed="rId2"/>
          <a:stretch>
            <a:fillRect/>
          </a:stretch>
        </p:blipFill>
        <p:spPr>
          <a:xfrm>
            <a:off x="738187" y="238125"/>
            <a:ext cx="9667875" cy="5429250"/>
          </a:xfrm>
          <a:prstGeom prst="rect">
            <a:avLst/>
          </a:prstGeom>
        </p:spPr>
      </p:pic>
    </p:spTree>
    <p:extLst>
      <p:ext uri="{BB962C8B-B14F-4D97-AF65-F5344CB8AC3E}">
        <p14:creationId xmlns:p14="http://schemas.microsoft.com/office/powerpoint/2010/main" val="423318997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a:extLst>
              <a:ext uri="{FF2B5EF4-FFF2-40B4-BE49-F238E27FC236}">
                <a16:creationId xmlns:a16="http://schemas.microsoft.com/office/drawing/2014/main" id="{C308F266-722F-4DDE-8A3E-C85F189849EB}"/>
              </a:ext>
            </a:extLst>
          </p:cNvPr>
          <p:cNvPicPr>
            <a:picLocks noChangeAspect="1"/>
          </p:cNvPicPr>
          <p:nvPr/>
        </p:nvPicPr>
        <p:blipFill>
          <a:blip r:embed="rId2"/>
          <a:stretch>
            <a:fillRect/>
          </a:stretch>
        </p:blipFill>
        <p:spPr>
          <a:xfrm>
            <a:off x="376237" y="461962"/>
            <a:ext cx="11014896" cy="5243513"/>
          </a:xfrm>
          <a:prstGeom prst="rect">
            <a:avLst/>
          </a:prstGeom>
        </p:spPr>
      </p:pic>
    </p:spTree>
    <p:extLst>
      <p:ext uri="{BB962C8B-B14F-4D97-AF65-F5344CB8AC3E}">
        <p14:creationId xmlns:p14="http://schemas.microsoft.com/office/powerpoint/2010/main" val="36616574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A5659741-5589-4807-8006-B370579CE138}"/>
              </a:ext>
            </a:extLst>
          </p:cNvPr>
          <p:cNvPicPr>
            <a:picLocks noChangeAspect="1"/>
          </p:cNvPicPr>
          <p:nvPr/>
        </p:nvPicPr>
        <p:blipFill>
          <a:blip r:embed="rId2"/>
          <a:stretch>
            <a:fillRect/>
          </a:stretch>
        </p:blipFill>
        <p:spPr>
          <a:xfrm>
            <a:off x="1438275" y="1657349"/>
            <a:ext cx="9898648" cy="3171825"/>
          </a:xfrm>
          <a:prstGeom prst="rect">
            <a:avLst/>
          </a:prstGeom>
        </p:spPr>
      </p:pic>
    </p:spTree>
    <p:extLst>
      <p:ext uri="{BB962C8B-B14F-4D97-AF65-F5344CB8AC3E}">
        <p14:creationId xmlns:p14="http://schemas.microsoft.com/office/powerpoint/2010/main" val="272445555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FC42E5E-7231-4208-A4AC-7DD33F5EBBA1}"/>
              </a:ext>
            </a:extLst>
          </p:cNvPr>
          <p:cNvSpPr>
            <a:spLocks noGrp="1"/>
          </p:cNvSpPr>
          <p:nvPr>
            <p:ph type="title"/>
          </p:nvPr>
        </p:nvSpPr>
        <p:spPr>
          <a:xfrm>
            <a:off x="619125" y="365125"/>
            <a:ext cx="10734675" cy="758825"/>
          </a:xfrm>
          <a:ln w="38100">
            <a:solidFill>
              <a:schemeClr val="accent2">
                <a:lumMod val="75000"/>
              </a:schemeClr>
            </a:solidFill>
          </a:ln>
        </p:spPr>
        <p:txBody>
          <a:bodyPr/>
          <a:lstStyle/>
          <a:p>
            <a:pPr algn="ctr"/>
            <a:r>
              <a:rPr lang="tr-TR" dirty="0">
                <a:solidFill>
                  <a:schemeClr val="accent6">
                    <a:lumMod val="60000"/>
                    <a:lumOff val="40000"/>
                  </a:schemeClr>
                </a:solidFill>
              </a:rPr>
              <a:t>MALZEME DÜŞMESİ</a:t>
            </a:r>
          </a:p>
        </p:txBody>
      </p:sp>
      <p:sp>
        <p:nvSpPr>
          <p:cNvPr id="3" name="Dikdörtgen 2">
            <a:extLst>
              <a:ext uri="{FF2B5EF4-FFF2-40B4-BE49-F238E27FC236}">
                <a16:creationId xmlns:a16="http://schemas.microsoft.com/office/drawing/2014/main" id="{E0A17A57-6F28-48EF-A08E-475984C531E6}"/>
              </a:ext>
            </a:extLst>
          </p:cNvPr>
          <p:cNvSpPr/>
          <p:nvPr/>
        </p:nvSpPr>
        <p:spPr>
          <a:xfrm>
            <a:off x="371475" y="1197739"/>
            <a:ext cx="11220450" cy="1754326"/>
          </a:xfrm>
          <a:prstGeom prst="rect">
            <a:avLst/>
          </a:prstGeom>
        </p:spPr>
        <p:txBody>
          <a:bodyPr wrap="square">
            <a:spAutoFit/>
          </a:bodyPr>
          <a:lstStyle/>
          <a:p>
            <a:r>
              <a:rPr lang="tr-TR" dirty="0"/>
              <a:t>İskelede çalışma yapılırken veya çalışmaya ara verildiğinde, iskele üzerinde bulunan el aletleri, moloz ve artık malzemeler, ufak parçalar ve yapılan işe bağlı olarak kullanılan kova, kutu, yalıtım malzemeleri vb. malzemeler önlemler alınmamışsa iskeleden aşağı katlara veya doğrudan yere düşebilir. Düşme yüksekliğinin de etkisi göz önüne alındığında, hafif bir malzeme dahi hızla çarpmanın etkisiyle ağır yaralanma ve hatta ölüm gibi ciddi sonuçlar doğurabilir. Yaya trafiğinin olduğu alanlar, yapıya giriş noktaları, hemen üzerinde çalışma yapılan bölümler en hassas ve en yüksek riske sahip yerlerdir. </a:t>
            </a:r>
          </a:p>
        </p:txBody>
      </p:sp>
      <p:pic>
        <p:nvPicPr>
          <p:cNvPr id="16386" name="Picture 2" descr="İskeleden Malzeme Atmak Yasaktır ikaz levhası/tabelası">
            <a:extLst>
              <a:ext uri="{FF2B5EF4-FFF2-40B4-BE49-F238E27FC236}">
                <a16:creationId xmlns:a16="http://schemas.microsoft.com/office/drawing/2014/main" id="{EEF54F70-76C7-4D3A-9983-8CBA2838F4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8825" y="2952065"/>
            <a:ext cx="2711775" cy="3832146"/>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Yüksekten malzeme düşme tehlikesi ikaz levhası/tabelası/etiketi">
            <a:extLst>
              <a:ext uri="{FF2B5EF4-FFF2-40B4-BE49-F238E27FC236}">
                <a16:creationId xmlns:a16="http://schemas.microsoft.com/office/drawing/2014/main" id="{B3E00E5E-D3FA-48A9-B84E-3C049B9AA7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5025" y="3299314"/>
            <a:ext cx="4514850" cy="3193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081383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BE1D62E3-9FF7-446E-8C3E-73C228071B20}"/>
              </a:ext>
            </a:extLst>
          </p:cNvPr>
          <p:cNvPicPr>
            <a:picLocks noChangeAspect="1"/>
          </p:cNvPicPr>
          <p:nvPr/>
        </p:nvPicPr>
        <p:blipFill>
          <a:blip r:embed="rId2"/>
          <a:stretch>
            <a:fillRect/>
          </a:stretch>
        </p:blipFill>
        <p:spPr>
          <a:xfrm>
            <a:off x="657224" y="1314449"/>
            <a:ext cx="10535227" cy="3476625"/>
          </a:xfrm>
          <a:prstGeom prst="rect">
            <a:avLst/>
          </a:prstGeom>
        </p:spPr>
      </p:pic>
    </p:spTree>
    <p:extLst>
      <p:ext uri="{BB962C8B-B14F-4D97-AF65-F5344CB8AC3E}">
        <p14:creationId xmlns:p14="http://schemas.microsoft.com/office/powerpoint/2010/main" val="139376023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C2B5DB87-51B6-4D13-8971-24660CA4E91D}"/>
              </a:ext>
            </a:extLst>
          </p:cNvPr>
          <p:cNvSpPr/>
          <p:nvPr/>
        </p:nvSpPr>
        <p:spPr>
          <a:xfrm>
            <a:off x="600074" y="411540"/>
            <a:ext cx="10391775" cy="3139321"/>
          </a:xfrm>
          <a:prstGeom prst="rect">
            <a:avLst/>
          </a:prstGeom>
        </p:spPr>
        <p:txBody>
          <a:bodyPr wrap="square">
            <a:spAutoFit/>
          </a:bodyPr>
          <a:lstStyle/>
          <a:p>
            <a:r>
              <a:rPr lang="tr-TR" dirty="0"/>
              <a:t>Malzeme düşmesinin önlenmesi için birçok yöntem vardır. Yapılan risk değerlendirmesi neticesinde en uygun yöntem belirlenmeli, çalışanların ve yayaların güvenliği sağlanmalıdır. Sadece baret kullanımı asla yeterli değildir. Çalışanlar baretlerini takmalı ve cisim düşmesine karşı aşağıdaki tedbirlerden risk değerlendirmesi neticesinde uygun olanlar alınmalıdır: </a:t>
            </a:r>
          </a:p>
          <a:p>
            <a:endParaRPr lang="tr-TR" dirty="0"/>
          </a:p>
          <a:p>
            <a:pPr marL="285750" indent="-285750">
              <a:buFont typeface="Arial" panose="020B0604020202020204" pitchFamily="34" charset="0"/>
              <a:buChar char="•"/>
            </a:pPr>
            <a:r>
              <a:rPr lang="tr-TR" dirty="0"/>
              <a:t>Topuk levhalarının yerleştirilmesi (İskele standartlarında zorunludur),</a:t>
            </a:r>
          </a:p>
          <a:p>
            <a:pPr marL="285750" indent="-285750">
              <a:buFont typeface="Arial" panose="020B0604020202020204" pitchFamily="34" charset="0"/>
              <a:buChar char="•"/>
            </a:pPr>
            <a:r>
              <a:rPr lang="tr-TR" dirty="0"/>
              <a:t> Ağ örtü, levha, panel vb. malzemelerle kaplama yapılması, </a:t>
            </a:r>
          </a:p>
          <a:p>
            <a:pPr marL="285750" indent="-285750">
              <a:buFont typeface="Arial" panose="020B0604020202020204" pitchFamily="34" charset="0"/>
              <a:buChar char="•"/>
            </a:pPr>
            <a:r>
              <a:rPr lang="tr-TR" dirty="0"/>
              <a:t>Uygun korkuluk sistemleri,</a:t>
            </a:r>
          </a:p>
          <a:p>
            <a:pPr marL="285750" indent="-285750">
              <a:buFont typeface="Arial" panose="020B0604020202020204" pitchFamily="34" charset="0"/>
              <a:buChar char="•"/>
            </a:pPr>
            <a:r>
              <a:rPr lang="tr-TR" dirty="0"/>
              <a:t> Cisim tutma platformları, </a:t>
            </a:r>
          </a:p>
          <a:p>
            <a:pPr marL="285750" indent="-285750">
              <a:buFont typeface="Arial" panose="020B0604020202020204" pitchFamily="34" charset="0"/>
              <a:buChar char="•"/>
            </a:pPr>
            <a:r>
              <a:rPr lang="tr-TR" dirty="0"/>
              <a:t>Kapalı geçitler, </a:t>
            </a:r>
          </a:p>
          <a:p>
            <a:pPr marL="285750" indent="-285750">
              <a:buFont typeface="Arial" panose="020B0604020202020204" pitchFamily="34" charset="0"/>
              <a:buChar char="•"/>
            </a:pPr>
            <a:r>
              <a:rPr lang="tr-TR" dirty="0"/>
              <a:t>Korkuluklara asılabilen plastik veya galvaniz kaplı çelik örgülü bariyer veya katı bariyerler.</a:t>
            </a:r>
          </a:p>
        </p:txBody>
      </p:sp>
      <p:sp>
        <p:nvSpPr>
          <p:cNvPr id="4" name="Dikdörtgen 3">
            <a:extLst>
              <a:ext uri="{FF2B5EF4-FFF2-40B4-BE49-F238E27FC236}">
                <a16:creationId xmlns:a16="http://schemas.microsoft.com/office/drawing/2014/main" id="{E868BB41-E20E-4E14-BE76-32774C7E9E8B}"/>
              </a:ext>
            </a:extLst>
          </p:cNvPr>
          <p:cNvSpPr/>
          <p:nvPr/>
        </p:nvSpPr>
        <p:spPr>
          <a:xfrm>
            <a:off x="795337" y="4384239"/>
            <a:ext cx="10601325" cy="1477328"/>
          </a:xfrm>
          <a:prstGeom prst="rect">
            <a:avLst/>
          </a:prstGeom>
        </p:spPr>
        <p:txBody>
          <a:bodyPr wrap="square">
            <a:spAutoFit/>
          </a:bodyPr>
          <a:lstStyle/>
          <a:p>
            <a:r>
              <a:rPr lang="tr-TR" i="1" dirty="0"/>
              <a:t>İskele standardında ise yukarıdaki hükme benzer şekilde, topuk levhasının en üst kenarının bitişik çalışma alanı seviyesinden en az 150 mm yukarıda olacak şekilde monte edilmesi ve el ile tutma amaçlı delikler haricindeki diğer delik ve yarıkların, herhangi bir doğrultudaki en büyük boyutunun ölçüsünün 25 mm’yi aşmaması gerektiği belirtilmiştir. Yatay yükleme ile ilgili olarak ise, topuk levhasının 0.15 </a:t>
            </a:r>
            <a:r>
              <a:rPr lang="tr-TR" i="1" dirty="0" err="1"/>
              <a:t>kN</a:t>
            </a:r>
            <a:r>
              <a:rPr lang="tr-TR" i="1" dirty="0"/>
              <a:t> (15 kg) değerinde yatay noktasal yüke dayanabilecek şekilde tasarlanması gerekmektedir. </a:t>
            </a:r>
          </a:p>
        </p:txBody>
      </p:sp>
    </p:spTree>
    <p:extLst>
      <p:ext uri="{BB962C8B-B14F-4D97-AF65-F5344CB8AC3E}">
        <p14:creationId xmlns:p14="http://schemas.microsoft.com/office/powerpoint/2010/main" val="35441123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2F5CD319-B214-4C34-99B5-99C4526EC961}"/>
              </a:ext>
            </a:extLst>
          </p:cNvPr>
          <p:cNvSpPr>
            <a:spLocks noGrp="1"/>
          </p:cNvSpPr>
          <p:nvPr>
            <p:ph idx="1"/>
          </p:nvPr>
        </p:nvSpPr>
        <p:spPr>
          <a:xfrm>
            <a:off x="838200" y="425450"/>
            <a:ext cx="10515600" cy="6089650"/>
          </a:xfrm>
        </p:spPr>
        <p:txBody>
          <a:bodyPr/>
          <a:lstStyle/>
          <a:p>
            <a:r>
              <a:rPr lang="tr-TR" dirty="0">
                <a:solidFill>
                  <a:schemeClr val="accent5">
                    <a:lumMod val="75000"/>
                  </a:schemeClr>
                </a:solidFill>
              </a:rPr>
              <a:t> İskele ile ilgili Uyumlandırılmış Standartlar </a:t>
            </a:r>
          </a:p>
          <a:p>
            <a:pPr marL="0" indent="0">
              <a:buNone/>
            </a:pPr>
            <a:r>
              <a:rPr lang="tr-TR" sz="2000" dirty="0">
                <a:solidFill>
                  <a:srgbClr val="FF0000"/>
                </a:solidFill>
              </a:rPr>
              <a:t>TS 8481 EN 39: </a:t>
            </a:r>
            <a:r>
              <a:rPr lang="tr-TR" sz="2000" dirty="0"/>
              <a:t>İskele boru ve birleştirme elemanlarından oluşan kolay geçmeli çelik  borular – Teknik teslim şartları</a:t>
            </a:r>
          </a:p>
          <a:p>
            <a:pPr marL="0" indent="0">
              <a:buNone/>
            </a:pPr>
            <a:r>
              <a:rPr lang="tr-TR" sz="2000" dirty="0">
                <a:solidFill>
                  <a:srgbClr val="FF0000"/>
                </a:solidFill>
              </a:rPr>
              <a:t>TS EN 12810 -1: </a:t>
            </a:r>
            <a:r>
              <a:rPr lang="tr-TR" sz="2000" dirty="0"/>
              <a:t>Ön Yapımlı bileşenlerden oluşan cephe iskeleleri - Bölüm 1: mamul özellikleri</a:t>
            </a:r>
          </a:p>
          <a:p>
            <a:pPr marL="0" indent="0">
              <a:buNone/>
            </a:pPr>
            <a:r>
              <a:rPr lang="tr-TR" sz="2000" dirty="0">
                <a:solidFill>
                  <a:srgbClr val="FF0000"/>
                </a:solidFill>
              </a:rPr>
              <a:t>TS EN12810 – 2: </a:t>
            </a:r>
            <a:r>
              <a:rPr lang="tr-TR" sz="2000" dirty="0"/>
              <a:t>Ön Yapımlı bileşenlerden oluşan cephe iskeleleri – Bölüm 2: Özel yapısal tasarım metotları</a:t>
            </a:r>
          </a:p>
          <a:p>
            <a:pPr marL="0" indent="0">
              <a:buNone/>
            </a:pPr>
            <a:r>
              <a:rPr lang="tr-TR" sz="2000" dirty="0">
                <a:solidFill>
                  <a:srgbClr val="FF0000"/>
                </a:solidFill>
              </a:rPr>
              <a:t>TS EN 12811 – 1: </a:t>
            </a:r>
            <a:r>
              <a:rPr lang="tr-TR" sz="2000" dirty="0"/>
              <a:t>Geçici iş donanımları – Bölüm 1: İş iskeleleri – Performans gerekleri ve genel tasarım</a:t>
            </a:r>
          </a:p>
          <a:p>
            <a:pPr marL="0" indent="0">
              <a:buNone/>
            </a:pPr>
            <a:r>
              <a:rPr lang="tr-TR" sz="2000" dirty="0">
                <a:solidFill>
                  <a:srgbClr val="FF0000"/>
                </a:solidFill>
              </a:rPr>
              <a:t>TS EN 12811 – 2: </a:t>
            </a:r>
            <a:r>
              <a:rPr lang="tr-TR" sz="2000" dirty="0"/>
              <a:t>Geçici iş donanımları – Bölüm2: Malzeme bilgileri</a:t>
            </a:r>
          </a:p>
          <a:p>
            <a:pPr marL="0" indent="0">
              <a:buNone/>
            </a:pPr>
            <a:r>
              <a:rPr lang="tr-TR" sz="2000" dirty="0">
                <a:solidFill>
                  <a:srgbClr val="FF0000"/>
                </a:solidFill>
              </a:rPr>
              <a:t>TS EN 13662: </a:t>
            </a:r>
            <a:r>
              <a:rPr lang="tr-TR" sz="2000" dirty="0"/>
              <a:t>Ahşap bileşenlerden oluşan dış cephe iskeleleri</a:t>
            </a:r>
          </a:p>
          <a:p>
            <a:pPr marL="0" indent="0">
              <a:buNone/>
            </a:pPr>
            <a:r>
              <a:rPr lang="tr-TR" sz="2000" dirty="0">
                <a:solidFill>
                  <a:schemeClr val="accent5">
                    <a:lumMod val="75000"/>
                  </a:schemeClr>
                </a:solidFill>
              </a:rPr>
              <a:t>TS EN 74 – 3: </a:t>
            </a:r>
            <a:r>
              <a:rPr lang="tr-TR" sz="2000" dirty="0"/>
              <a:t>İskeleler – Birleştirme elemanları, pimli ve tabanlı plakalar</a:t>
            </a:r>
          </a:p>
          <a:p>
            <a:pPr marL="0" indent="0">
              <a:buNone/>
            </a:pPr>
            <a:r>
              <a:rPr lang="tr-TR" sz="2000" dirty="0">
                <a:solidFill>
                  <a:schemeClr val="accent5">
                    <a:lumMod val="75000"/>
                  </a:schemeClr>
                </a:solidFill>
              </a:rPr>
              <a:t>TS EN 74 – 1: </a:t>
            </a:r>
            <a:r>
              <a:rPr lang="tr-TR" sz="2000" dirty="0"/>
              <a:t>İskeleler – Boru ve Birleştirme elemanlarından oluşan – Özellikler ve deney işlemleri</a:t>
            </a:r>
          </a:p>
          <a:p>
            <a:pPr marL="0" indent="0">
              <a:buNone/>
            </a:pPr>
            <a:r>
              <a:rPr lang="tr-TR" sz="2000" dirty="0">
                <a:solidFill>
                  <a:schemeClr val="accent5">
                    <a:lumMod val="75000"/>
                  </a:schemeClr>
                </a:solidFill>
              </a:rPr>
              <a:t>TS EN 12812: </a:t>
            </a:r>
            <a:r>
              <a:rPr lang="tr-TR" sz="2000" dirty="0"/>
              <a:t>Kalıp iskeleleri </a:t>
            </a:r>
          </a:p>
          <a:p>
            <a:pPr marL="0" indent="0">
              <a:buNone/>
            </a:pPr>
            <a:r>
              <a:rPr lang="tr-TR" sz="2000" dirty="0">
                <a:solidFill>
                  <a:schemeClr val="accent5">
                    <a:lumMod val="75000"/>
                  </a:schemeClr>
                </a:solidFill>
              </a:rPr>
              <a:t>TS EN1004: </a:t>
            </a:r>
            <a:r>
              <a:rPr lang="tr-TR" sz="2000" dirty="0"/>
              <a:t>Seyyar erişim ve çalışma kuleleri </a:t>
            </a:r>
          </a:p>
          <a:p>
            <a:pPr marL="0" indent="0">
              <a:buNone/>
            </a:pPr>
            <a:r>
              <a:rPr lang="tr-TR" sz="2000" dirty="0">
                <a:solidFill>
                  <a:schemeClr val="accent5">
                    <a:lumMod val="75000"/>
                  </a:schemeClr>
                </a:solidFill>
              </a:rPr>
              <a:t>TS EN 131: </a:t>
            </a:r>
            <a:r>
              <a:rPr lang="tr-TR" sz="2000" dirty="0"/>
              <a:t>Merdivenler</a:t>
            </a:r>
          </a:p>
          <a:p>
            <a:pPr marL="0" indent="0">
              <a:buNone/>
            </a:pPr>
            <a:endParaRPr lang="tr-TR" sz="2000" dirty="0"/>
          </a:p>
          <a:p>
            <a:pPr marL="0" indent="0">
              <a:buNone/>
            </a:pPr>
            <a:endParaRPr lang="tr-TR" dirty="0"/>
          </a:p>
        </p:txBody>
      </p:sp>
    </p:spTree>
    <p:extLst>
      <p:ext uri="{BB962C8B-B14F-4D97-AF65-F5344CB8AC3E}">
        <p14:creationId xmlns:p14="http://schemas.microsoft.com/office/powerpoint/2010/main" val="79512511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16C0FD3C-A032-4C7C-AE20-6E8394BA2E30}"/>
              </a:ext>
            </a:extLst>
          </p:cNvPr>
          <p:cNvPicPr>
            <a:picLocks noChangeAspect="1"/>
          </p:cNvPicPr>
          <p:nvPr/>
        </p:nvPicPr>
        <p:blipFill>
          <a:blip r:embed="rId2"/>
          <a:stretch>
            <a:fillRect/>
          </a:stretch>
        </p:blipFill>
        <p:spPr>
          <a:xfrm>
            <a:off x="854868" y="366712"/>
            <a:ext cx="9491663" cy="4483296"/>
          </a:xfrm>
          <a:prstGeom prst="rect">
            <a:avLst/>
          </a:prstGeom>
        </p:spPr>
      </p:pic>
      <p:sp>
        <p:nvSpPr>
          <p:cNvPr id="5" name="Dikdörtgen 4">
            <a:extLst>
              <a:ext uri="{FF2B5EF4-FFF2-40B4-BE49-F238E27FC236}">
                <a16:creationId xmlns:a16="http://schemas.microsoft.com/office/drawing/2014/main" id="{64E27AE1-E86F-480A-B663-112D0F4488F6}"/>
              </a:ext>
            </a:extLst>
          </p:cNvPr>
          <p:cNvSpPr/>
          <p:nvPr/>
        </p:nvSpPr>
        <p:spPr>
          <a:xfrm>
            <a:off x="657225" y="5000536"/>
            <a:ext cx="10668000" cy="646331"/>
          </a:xfrm>
          <a:prstGeom prst="rect">
            <a:avLst/>
          </a:prstGeom>
        </p:spPr>
        <p:txBody>
          <a:bodyPr wrap="square">
            <a:spAutoFit/>
          </a:bodyPr>
          <a:lstStyle/>
          <a:p>
            <a:r>
              <a:rPr lang="tr-TR" dirty="0"/>
              <a:t>Alet, malzeme ya da ekipmanların topuk levhası üst kenar yüksekliğini aşacak şekilde istiflendiği durumlarda ise, topuk levhasından korkuluklara kadar uzanan panel, bariyer vb. tedbirlere başvurulabilir.</a:t>
            </a:r>
          </a:p>
        </p:txBody>
      </p:sp>
    </p:spTree>
    <p:extLst>
      <p:ext uri="{BB962C8B-B14F-4D97-AF65-F5344CB8AC3E}">
        <p14:creationId xmlns:p14="http://schemas.microsoft.com/office/powerpoint/2010/main" val="75707886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AECCF16E-3C7A-4F9E-A5E9-C87DDB8DE29E}"/>
              </a:ext>
            </a:extLst>
          </p:cNvPr>
          <p:cNvPicPr>
            <a:picLocks noChangeAspect="1"/>
          </p:cNvPicPr>
          <p:nvPr/>
        </p:nvPicPr>
        <p:blipFill>
          <a:blip r:embed="rId2"/>
          <a:stretch>
            <a:fillRect/>
          </a:stretch>
        </p:blipFill>
        <p:spPr>
          <a:xfrm>
            <a:off x="7162800" y="223837"/>
            <a:ext cx="4752975" cy="6225728"/>
          </a:xfrm>
          <a:prstGeom prst="rect">
            <a:avLst/>
          </a:prstGeom>
        </p:spPr>
      </p:pic>
      <p:sp>
        <p:nvSpPr>
          <p:cNvPr id="4" name="Dikdörtgen 3">
            <a:extLst>
              <a:ext uri="{FF2B5EF4-FFF2-40B4-BE49-F238E27FC236}">
                <a16:creationId xmlns:a16="http://schemas.microsoft.com/office/drawing/2014/main" id="{E4584F54-104D-43D6-AA0A-2CB657644DA2}"/>
              </a:ext>
            </a:extLst>
          </p:cNvPr>
          <p:cNvSpPr/>
          <p:nvPr/>
        </p:nvSpPr>
        <p:spPr>
          <a:xfrm>
            <a:off x="495300" y="797510"/>
            <a:ext cx="6096000" cy="5262979"/>
          </a:xfrm>
          <a:prstGeom prst="rect">
            <a:avLst/>
          </a:prstGeom>
        </p:spPr>
        <p:txBody>
          <a:bodyPr>
            <a:spAutoFit/>
          </a:bodyPr>
          <a:lstStyle/>
          <a:p>
            <a:r>
              <a:rPr lang="tr-TR" sz="2400" dirty="0"/>
              <a:t>Cisim tutma platformları; yapıdan dışarıya doğru uzanan, eğimli, platformla kaplı, düşen cisimleri tutmada kullanılan, çalışanların ve yayaların korunması için alınabilecek tedbirlerden birisidir. Yapıya giriş noktalarına yerleştirilen cisim tutma platformları aracılığıyla çalışanların yoğun geçiş yaptığı yerlerde güvenlik sağlanmaktadır.  Cisim tutma platformlarından dolayı iskele üzerinde oluşan ölü yük, çarpma yükü ve rüzgâr yükü gibi yükler dikkate alınmalıdır. Tutma platformu üst yüzeyinden yapıya bağlanmak, platform alt tarafından boru ile yapıya dayandırılmak vb. yöntemlerle iskele ve yapıya sabitlenmelidir.</a:t>
            </a:r>
          </a:p>
        </p:txBody>
      </p:sp>
    </p:spTree>
    <p:extLst>
      <p:ext uri="{BB962C8B-B14F-4D97-AF65-F5344CB8AC3E}">
        <p14:creationId xmlns:p14="http://schemas.microsoft.com/office/powerpoint/2010/main" val="310673733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6A35B6B-F2DB-4D56-A6D1-056C0989B5A6}"/>
              </a:ext>
            </a:extLst>
          </p:cNvPr>
          <p:cNvSpPr>
            <a:spLocks noGrp="1"/>
          </p:cNvSpPr>
          <p:nvPr>
            <p:ph type="title"/>
          </p:nvPr>
        </p:nvSpPr>
        <p:spPr>
          <a:xfrm>
            <a:off x="838200" y="365125"/>
            <a:ext cx="10515600" cy="854075"/>
          </a:xfrm>
          <a:ln>
            <a:solidFill>
              <a:srgbClr val="00B050"/>
            </a:solidFill>
          </a:ln>
        </p:spPr>
        <p:txBody>
          <a:bodyPr/>
          <a:lstStyle/>
          <a:p>
            <a:pPr algn="ctr"/>
            <a:r>
              <a:rPr lang="tr-TR" dirty="0">
                <a:solidFill>
                  <a:schemeClr val="accent6">
                    <a:lumMod val="60000"/>
                    <a:lumOff val="40000"/>
                  </a:schemeClr>
                </a:solidFill>
              </a:rPr>
              <a:t>ELLE TAŞIMA</a:t>
            </a:r>
          </a:p>
        </p:txBody>
      </p:sp>
      <p:sp>
        <p:nvSpPr>
          <p:cNvPr id="3" name="Dikdörtgen 2">
            <a:extLst>
              <a:ext uri="{FF2B5EF4-FFF2-40B4-BE49-F238E27FC236}">
                <a16:creationId xmlns:a16="http://schemas.microsoft.com/office/drawing/2014/main" id="{B1D190EC-0E64-45EF-BCF9-7D89ABB0FE3B}"/>
              </a:ext>
            </a:extLst>
          </p:cNvPr>
          <p:cNvSpPr/>
          <p:nvPr/>
        </p:nvSpPr>
        <p:spPr>
          <a:xfrm>
            <a:off x="771525" y="1543736"/>
            <a:ext cx="10325100" cy="4154984"/>
          </a:xfrm>
          <a:prstGeom prst="rect">
            <a:avLst/>
          </a:prstGeom>
        </p:spPr>
        <p:txBody>
          <a:bodyPr wrap="square">
            <a:spAutoFit/>
          </a:bodyPr>
          <a:lstStyle/>
          <a:p>
            <a:r>
              <a:rPr lang="tr-TR" sz="2400" dirty="0"/>
              <a:t>Elle taşıma, yükün kaldırılması, indirilmesi, itilip çekilmesi, taşınması veya hareket ettirilmesi gibi işleri kapsamaktadır. </a:t>
            </a:r>
          </a:p>
          <a:p>
            <a:r>
              <a:rPr lang="tr-TR" sz="2400" dirty="0">
                <a:solidFill>
                  <a:schemeClr val="accent6">
                    <a:lumMod val="60000"/>
                    <a:lumOff val="40000"/>
                  </a:schemeClr>
                </a:solidFill>
              </a:rPr>
              <a:t>Diğer malzemelerde olduğu gibi iskele elemanları ve çeşitli iskele aksesuarlarının elle taşınmasında da bazı hususlara dikkat edilmelidir. Bu hususlardan bazıları şunlardır:</a:t>
            </a:r>
          </a:p>
          <a:p>
            <a:endParaRPr lang="tr-TR" sz="2400" dirty="0"/>
          </a:p>
          <a:p>
            <a:pPr marL="285750" indent="-285750">
              <a:buFont typeface="Arial" panose="020B0604020202020204" pitchFamily="34" charset="0"/>
              <a:buChar char="•"/>
            </a:pPr>
            <a:r>
              <a:rPr lang="tr-TR" sz="2400" dirty="0"/>
              <a:t>Tek seferde taşıma niyetiyle iskele elemanlarının (Dikme, platform birimleri vb.) bir araya getirilerek taşınacak yükün ağırlaştırılmaması,</a:t>
            </a:r>
          </a:p>
          <a:p>
            <a:pPr marL="285750" indent="-285750">
              <a:buFont typeface="Arial" panose="020B0604020202020204" pitchFamily="34" charset="0"/>
              <a:buChar char="•"/>
            </a:pPr>
            <a:r>
              <a:rPr lang="tr-TR" sz="2400" dirty="0"/>
              <a:t> Uzun iskele elemanlarının dengeli olacak şekilde ortasından tutulması, </a:t>
            </a:r>
          </a:p>
          <a:p>
            <a:pPr marL="285750" indent="-285750">
              <a:buFont typeface="Arial" panose="020B0604020202020204" pitchFamily="34" charset="0"/>
              <a:buChar char="•"/>
            </a:pPr>
            <a:r>
              <a:rPr lang="tr-TR" sz="2400" dirty="0"/>
              <a:t>Malzemelerin vücuda yakın tutularak kaldırılması ve taşınması, </a:t>
            </a:r>
          </a:p>
          <a:p>
            <a:pPr marL="285750" indent="-285750">
              <a:buFont typeface="Arial" panose="020B0604020202020204" pitchFamily="34" charset="0"/>
              <a:buChar char="•"/>
            </a:pPr>
            <a:r>
              <a:rPr lang="tr-TR" sz="2400" dirty="0"/>
              <a:t>Kaldırma işleminin dizler kırılarak, bele yük verilmeyecek şekilde yapılması, </a:t>
            </a:r>
          </a:p>
        </p:txBody>
      </p:sp>
    </p:spTree>
    <p:extLst>
      <p:ext uri="{BB962C8B-B14F-4D97-AF65-F5344CB8AC3E}">
        <p14:creationId xmlns:p14="http://schemas.microsoft.com/office/powerpoint/2010/main" val="332861251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8447F63F-4226-44D2-8C09-B38D6418433F}"/>
              </a:ext>
            </a:extLst>
          </p:cNvPr>
          <p:cNvPicPr>
            <a:picLocks noChangeAspect="1"/>
          </p:cNvPicPr>
          <p:nvPr/>
        </p:nvPicPr>
        <p:blipFill>
          <a:blip r:embed="rId2"/>
          <a:stretch>
            <a:fillRect/>
          </a:stretch>
        </p:blipFill>
        <p:spPr>
          <a:xfrm>
            <a:off x="314325" y="914816"/>
            <a:ext cx="6148682" cy="4943058"/>
          </a:xfrm>
          <a:prstGeom prst="rect">
            <a:avLst/>
          </a:prstGeom>
        </p:spPr>
      </p:pic>
      <p:sp>
        <p:nvSpPr>
          <p:cNvPr id="4" name="Dikdörtgen 3">
            <a:extLst>
              <a:ext uri="{FF2B5EF4-FFF2-40B4-BE49-F238E27FC236}">
                <a16:creationId xmlns:a16="http://schemas.microsoft.com/office/drawing/2014/main" id="{48BE7745-CB49-42AF-AF50-C5AD934AF59E}"/>
              </a:ext>
            </a:extLst>
          </p:cNvPr>
          <p:cNvSpPr/>
          <p:nvPr/>
        </p:nvSpPr>
        <p:spPr>
          <a:xfrm>
            <a:off x="6276975" y="914816"/>
            <a:ext cx="5705476" cy="3693319"/>
          </a:xfrm>
          <a:prstGeom prst="rect">
            <a:avLst/>
          </a:prstGeom>
        </p:spPr>
        <p:txBody>
          <a:bodyPr wrap="square">
            <a:spAutoFit/>
          </a:bodyPr>
          <a:lstStyle/>
          <a:p>
            <a:pPr marL="285750" indent="-285750">
              <a:buFont typeface="Arial" panose="020B0604020202020204" pitchFamily="34" charset="0"/>
              <a:buChar char="•"/>
            </a:pPr>
            <a:r>
              <a:rPr lang="tr-TR" dirty="0"/>
              <a:t>Uzun iskele elemanlarının taşınması sırasında çevre şartları ve taşıma yolunun kontrol edilmesi (Enerji hatları, çevredeki çalışanlar vb.)</a:t>
            </a:r>
          </a:p>
          <a:p>
            <a:pPr marL="285750" indent="-285750">
              <a:buFont typeface="Arial" panose="020B0604020202020204" pitchFamily="34" charset="0"/>
              <a:buChar char="•"/>
            </a:pPr>
            <a:r>
              <a:rPr lang="tr-TR" dirty="0"/>
              <a:t> Sürekli tekrar eden kaldırma-indirme gibi hareketler ile uzun mesafe malzeme taşınmasının azaltılması ve işin süresine göre düzenli aralıklarda mola verilmesi, </a:t>
            </a:r>
          </a:p>
          <a:p>
            <a:pPr marL="285750" indent="-285750">
              <a:buFont typeface="Arial" panose="020B0604020202020204" pitchFamily="34" charset="0"/>
              <a:buChar char="•"/>
            </a:pPr>
            <a:r>
              <a:rPr lang="tr-TR" dirty="0"/>
              <a:t>Ağır iskele elemanlarının tek bir çalışan tarafından taşınmaması, </a:t>
            </a:r>
          </a:p>
          <a:p>
            <a:pPr marL="285750" indent="-285750">
              <a:buFont typeface="Arial" panose="020B0604020202020204" pitchFamily="34" charset="0"/>
              <a:buChar char="•"/>
            </a:pPr>
            <a:r>
              <a:rPr lang="tr-TR" dirty="0"/>
              <a:t>Malzemelerin çalışanlar arasında güvenli şekilde aktarılması (Diğer çalışan tutmadan malzemenin bırakılmaması, malzemenin üst katlara uzatılması sırasında aşırı uzanma, bükülme gibi ergonomik olmayan duruşların önlenmesi vb.)</a:t>
            </a:r>
          </a:p>
        </p:txBody>
      </p:sp>
    </p:spTree>
    <p:extLst>
      <p:ext uri="{BB962C8B-B14F-4D97-AF65-F5344CB8AC3E}">
        <p14:creationId xmlns:p14="http://schemas.microsoft.com/office/powerpoint/2010/main" val="19440520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8131364-AA93-47AD-ACC6-869B5D60AE4C}"/>
              </a:ext>
            </a:extLst>
          </p:cNvPr>
          <p:cNvSpPr>
            <a:spLocks noGrp="1"/>
          </p:cNvSpPr>
          <p:nvPr>
            <p:ph type="title"/>
          </p:nvPr>
        </p:nvSpPr>
        <p:spPr>
          <a:xfrm>
            <a:off x="838200" y="365126"/>
            <a:ext cx="10515600" cy="996950"/>
          </a:xfrm>
        </p:spPr>
        <p:txBody>
          <a:bodyPr/>
          <a:lstStyle/>
          <a:p>
            <a:r>
              <a:rPr lang="tr-TR" dirty="0"/>
              <a:t>SAĞLIK VE GÜVENLİK İŞARETLERİ</a:t>
            </a:r>
          </a:p>
        </p:txBody>
      </p:sp>
      <p:pic>
        <p:nvPicPr>
          <p:cNvPr id="3" name="Resim 2">
            <a:extLst>
              <a:ext uri="{FF2B5EF4-FFF2-40B4-BE49-F238E27FC236}">
                <a16:creationId xmlns:a16="http://schemas.microsoft.com/office/drawing/2014/main" id="{A11C2272-FD7B-4868-82BC-410E32AFFDF2}"/>
              </a:ext>
            </a:extLst>
          </p:cNvPr>
          <p:cNvPicPr>
            <a:picLocks noChangeAspect="1"/>
          </p:cNvPicPr>
          <p:nvPr/>
        </p:nvPicPr>
        <p:blipFill>
          <a:blip r:embed="rId2"/>
          <a:stretch>
            <a:fillRect/>
          </a:stretch>
        </p:blipFill>
        <p:spPr>
          <a:xfrm>
            <a:off x="757237" y="1362075"/>
            <a:ext cx="10072688" cy="4659115"/>
          </a:xfrm>
          <a:prstGeom prst="rect">
            <a:avLst/>
          </a:prstGeom>
        </p:spPr>
      </p:pic>
    </p:spTree>
    <p:extLst>
      <p:ext uri="{BB962C8B-B14F-4D97-AF65-F5344CB8AC3E}">
        <p14:creationId xmlns:p14="http://schemas.microsoft.com/office/powerpoint/2010/main" val="421412050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200EF049-4611-4A81-BD98-A7B6866B9C27}"/>
              </a:ext>
            </a:extLst>
          </p:cNvPr>
          <p:cNvSpPr/>
          <p:nvPr/>
        </p:nvSpPr>
        <p:spPr>
          <a:xfrm>
            <a:off x="342899" y="896035"/>
            <a:ext cx="10829925" cy="369332"/>
          </a:xfrm>
          <a:prstGeom prst="rect">
            <a:avLst/>
          </a:prstGeom>
        </p:spPr>
        <p:txBody>
          <a:bodyPr wrap="square">
            <a:spAutoFit/>
          </a:bodyPr>
          <a:lstStyle/>
          <a:p>
            <a:r>
              <a:rPr lang="tr-TR" dirty="0"/>
              <a:t>İskele ile çalışma sırasında işaret levhalarının kullanılabileceği bazı durumlar aşağıda belirtilmiştir: </a:t>
            </a:r>
          </a:p>
        </p:txBody>
      </p:sp>
      <p:pic>
        <p:nvPicPr>
          <p:cNvPr id="4" name="Resim 3">
            <a:extLst>
              <a:ext uri="{FF2B5EF4-FFF2-40B4-BE49-F238E27FC236}">
                <a16:creationId xmlns:a16="http://schemas.microsoft.com/office/drawing/2014/main" id="{188E305D-7FB0-43D9-BE8D-3130A30B3425}"/>
              </a:ext>
            </a:extLst>
          </p:cNvPr>
          <p:cNvPicPr>
            <a:picLocks noChangeAspect="1"/>
          </p:cNvPicPr>
          <p:nvPr/>
        </p:nvPicPr>
        <p:blipFill>
          <a:blip r:embed="rId2"/>
          <a:stretch>
            <a:fillRect/>
          </a:stretch>
        </p:blipFill>
        <p:spPr>
          <a:xfrm>
            <a:off x="1414462" y="1561415"/>
            <a:ext cx="8824913" cy="5063116"/>
          </a:xfrm>
          <a:prstGeom prst="rect">
            <a:avLst/>
          </a:prstGeom>
        </p:spPr>
      </p:pic>
    </p:spTree>
    <p:extLst>
      <p:ext uri="{BB962C8B-B14F-4D97-AF65-F5344CB8AC3E}">
        <p14:creationId xmlns:p14="http://schemas.microsoft.com/office/powerpoint/2010/main" val="225273257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C5A844DB-DEEB-4C11-BE96-760A5360E451}"/>
              </a:ext>
            </a:extLst>
          </p:cNvPr>
          <p:cNvSpPr/>
          <p:nvPr/>
        </p:nvSpPr>
        <p:spPr>
          <a:xfrm>
            <a:off x="636302" y="739259"/>
            <a:ext cx="2188548" cy="523220"/>
          </a:xfrm>
          <a:prstGeom prst="rect">
            <a:avLst/>
          </a:prstGeom>
        </p:spPr>
        <p:txBody>
          <a:bodyPr wrap="none">
            <a:spAutoFit/>
          </a:bodyPr>
          <a:lstStyle/>
          <a:p>
            <a:r>
              <a:rPr lang="tr-TR" sz="2800" dirty="0"/>
              <a:t> AYDINLATMA</a:t>
            </a:r>
          </a:p>
        </p:txBody>
      </p:sp>
      <p:sp>
        <p:nvSpPr>
          <p:cNvPr id="6" name="Dikdörtgen 5">
            <a:extLst>
              <a:ext uri="{FF2B5EF4-FFF2-40B4-BE49-F238E27FC236}">
                <a16:creationId xmlns:a16="http://schemas.microsoft.com/office/drawing/2014/main" id="{6FFC38A5-373F-4E6E-8456-D4355559EDCD}"/>
              </a:ext>
            </a:extLst>
          </p:cNvPr>
          <p:cNvSpPr/>
          <p:nvPr/>
        </p:nvSpPr>
        <p:spPr>
          <a:xfrm>
            <a:off x="636302" y="1413719"/>
            <a:ext cx="10831798" cy="3477875"/>
          </a:xfrm>
          <a:prstGeom prst="rect">
            <a:avLst/>
          </a:prstGeom>
        </p:spPr>
        <p:txBody>
          <a:bodyPr wrap="square">
            <a:spAutoFit/>
          </a:bodyPr>
          <a:lstStyle/>
          <a:p>
            <a:r>
              <a:rPr lang="tr-TR" sz="2000" dirty="0"/>
              <a:t>Diğer işlerde olduğu gibi, iskelede yapılan işin de sağlıklı ve güvenli şekilde yapılabilmesi için çalışma alanının yeterli şekilde aydınlatılması gerekir. Yeterli aydınlatma ile hata oranları azalmakta ve iş kazalarının önlenmesi amaçlanmaktadır. Aydınlatma açısından uygun çalışma ortamı sağlanırken mümkün olduğu ölçüde gün ışığından faydalanılır. Bunun mümkün olmadığı durumlarda ise uygun bir yapay aydınlatma sistemi kurulur. İskele işleri, genellikle gündüz yapıldığından çoğunlukla çalışma sırasında aydınlatma yeterlidir. Akşam vakitlerinde çalışma yapılması, iskelenin kaplanmasında kullanılan kaplama malzemesi, bina içinde iskele kurulması ve kapalı bir alanda çalışmanın yapılması gibi sebeplerden dolayı aydınlatmada yetersizlikler görülebilir. Bu gibi durumlarda yapay aydınlatma sistemlerinden faydalanılmalıdır. Gerek iskele üzerinde gerekse başka bir yerde kurulsun, aydınlatma sisteminin takılma, elektrik çarpması gibi ek riskler oluşturmamasına dikkat edilmelidir. Aydınlatma şiddeti değerleri için TS EN 12464 Standardından faydalanılabilir. </a:t>
            </a:r>
          </a:p>
        </p:txBody>
      </p:sp>
    </p:spTree>
    <p:extLst>
      <p:ext uri="{BB962C8B-B14F-4D97-AF65-F5344CB8AC3E}">
        <p14:creationId xmlns:p14="http://schemas.microsoft.com/office/powerpoint/2010/main" val="299511860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8F97EBD-1653-4E45-B5A3-1AB511673C9F}"/>
              </a:ext>
            </a:extLst>
          </p:cNvPr>
          <p:cNvSpPr>
            <a:spLocks noGrp="1"/>
          </p:cNvSpPr>
          <p:nvPr>
            <p:ph type="title"/>
          </p:nvPr>
        </p:nvSpPr>
        <p:spPr>
          <a:xfrm>
            <a:off x="838200" y="365126"/>
            <a:ext cx="10515600" cy="939800"/>
          </a:xfrm>
        </p:spPr>
        <p:txBody>
          <a:bodyPr/>
          <a:lstStyle/>
          <a:p>
            <a:r>
              <a:rPr lang="tr-TR" dirty="0"/>
              <a:t>TEHLİKELİ MADDELER </a:t>
            </a:r>
          </a:p>
        </p:txBody>
      </p:sp>
      <p:sp>
        <p:nvSpPr>
          <p:cNvPr id="3" name="Dikdörtgen 2">
            <a:extLst>
              <a:ext uri="{FF2B5EF4-FFF2-40B4-BE49-F238E27FC236}">
                <a16:creationId xmlns:a16="http://schemas.microsoft.com/office/drawing/2014/main" id="{DDE34328-4502-4301-A37E-FFD4DF35AF4A}"/>
              </a:ext>
            </a:extLst>
          </p:cNvPr>
          <p:cNvSpPr/>
          <p:nvPr/>
        </p:nvSpPr>
        <p:spPr>
          <a:xfrm>
            <a:off x="7677149" y="1028343"/>
            <a:ext cx="3933825" cy="4801314"/>
          </a:xfrm>
          <a:prstGeom prst="rect">
            <a:avLst/>
          </a:prstGeom>
        </p:spPr>
        <p:txBody>
          <a:bodyPr wrap="square">
            <a:spAutoFit/>
          </a:bodyPr>
          <a:lstStyle/>
          <a:p>
            <a:r>
              <a:rPr lang="tr-TR" dirty="0"/>
              <a:t>İskele üzerinde gerçekleştirilen sıva, boya, cephe kaplama, cephenin yenilenmesi, asbest sökümü, kumlama vb. işlere bağlı olarak iskele çalışanlarının çeşitli tozlara, </a:t>
            </a:r>
            <a:r>
              <a:rPr lang="tr-TR" dirty="0" err="1"/>
              <a:t>solvent</a:t>
            </a:r>
            <a:r>
              <a:rPr lang="tr-TR" dirty="0"/>
              <a:t> buharlarına, asbest liflerine ve yapı kimyasallarının sağlığa zararlı etkilerine maruz kalmaları muhtemeldir. Önlem olarak güvenli çalışma yöntemlerinin belirlenmesi ve sağlık açısından daha uygun malzemelerle çalışılması öncelikli olmalıdır. Çalışmada kullanılan yapı kimyasallarının güvenlik bilgi formlarının işyerinde bulundurulması ve bu formlar dikkate alınarak, çalışanlara uygun Kişisel koruyucu donanımların verilmesi önemlidir. </a:t>
            </a:r>
          </a:p>
        </p:txBody>
      </p:sp>
      <p:pic>
        <p:nvPicPr>
          <p:cNvPr id="4" name="Resim 3">
            <a:extLst>
              <a:ext uri="{FF2B5EF4-FFF2-40B4-BE49-F238E27FC236}">
                <a16:creationId xmlns:a16="http://schemas.microsoft.com/office/drawing/2014/main" id="{B8B80B03-68A1-4261-939A-CBC81142697D}"/>
              </a:ext>
            </a:extLst>
          </p:cNvPr>
          <p:cNvPicPr>
            <a:picLocks noChangeAspect="1"/>
          </p:cNvPicPr>
          <p:nvPr/>
        </p:nvPicPr>
        <p:blipFill>
          <a:blip r:embed="rId2"/>
          <a:stretch>
            <a:fillRect/>
          </a:stretch>
        </p:blipFill>
        <p:spPr>
          <a:xfrm>
            <a:off x="495300" y="1304926"/>
            <a:ext cx="7029450" cy="4705350"/>
          </a:xfrm>
          <a:prstGeom prst="rect">
            <a:avLst/>
          </a:prstGeom>
        </p:spPr>
      </p:pic>
    </p:spTree>
    <p:extLst>
      <p:ext uri="{BB962C8B-B14F-4D97-AF65-F5344CB8AC3E}">
        <p14:creationId xmlns:p14="http://schemas.microsoft.com/office/powerpoint/2010/main" val="157621582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266BB728-212C-404F-B217-0B249F2EFB0A}"/>
              </a:ext>
            </a:extLst>
          </p:cNvPr>
          <p:cNvSpPr>
            <a:spLocks noGrp="1"/>
          </p:cNvSpPr>
          <p:nvPr>
            <p:ph type="title"/>
          </p:nvPr>
        </p:nvSpPr>
        <p:spPr>
          <a:xfrm>
            <a:off x="838200" y="365125"/>
            <a:ext cx="10515600" cy="606425"/>
          </a:xfrm>
          <a:ln w="28575">
            <a:solidFill>
              <a:srgbClr val="00B050"/>
            </a:solidFill>
          </a:ln>
        </p:spPr>
        <p:txBody>
          <a:bodyPr>
            <a:normAutofit fontScale="90000"/>
          </a:bodyPr>
          <a:lstStyle/>
          <a:p>
            <a:pPr algn="ctr"/>
            <a:r>
              <a:rPr lang="tr-TR" dirty="0">
                <a:solidFill>
                  <a:srgbClr val="00B050"/>
                </a:solidFill>
              </a:rPr>
              <a:t>KKD KULLANIMI</a:t>
            </a:r>
          </a:p>
        </p:txBody>
      </p:sp>
      <p:sp>
        <p:nvSpPr>
          <p:cNvPr id="3" name="Dikdörtgen 2">
            <a:extLst>
              <a:ext uri="{FF2B5EF4-FFF2-40B4-BE49-F238E27FC236}">
                <a16:creationId xmlns:a16="http://schemas.microsoft.com/office/drawing/2014/main" id="{3C9EBFB3-563C-4ED9-B7EC-F0E33669931C}"/>
              </a:ext>
            </a:extLst>
          </p:cNvPr>
          <p:cNvSpPr/>
          <p:nvPr/>
        </p:nvSpPr>
        <p:spPr>
          <a:xfrm>
            <a:off x="476250" y="1208811"/>
            <a:ext cx="4772025" cy="4524315"/>
          </a:xfrm>
          <a:prstGeom prst="rect">
            <a:avLst/>
          </a:prstGeom>
        </p:spPr>
        <p:txBody>
          <a:bodyPr wrap="square">
            <a:spAutoFit/>
          </a:bodyPr>
          <a:lstStyle/>
          <a:p>
            <a:r>
              <a:rPr lang="tr-TR" dirty="0"/>
              <a:t>Risklerin, toplu korunmayı sağlayacak teknik önlemlerle veya iş organizasyonu ve çalışma yöntemleriyle önlenemediği, tam olarak sınırlandırılamadığı durumlarda kişisel koruyucu donanımlar (KKD) kullanılır. Toplu korunma önlemlerinin her zaman öncelikli olduğu dikkate alınmalı, uygulanamadığı durumlarda ise KKD kullanımına başvurulmalıdır. </a:t>
            </a:r>
          </a:p>
          <a:p>
            <a:r>
              <a:rPr lang="tr-TR" dirty="0"/>
              <a:t>İskele işi yüksekte çalışmayı gerektirdiğinden dolayı, düşme riskine karşı önlem alınması son derece önemlidir. </a:t>
            </a:r>
          </a:p>
          <a:p>
            <a:r>
              <a:rPr lang="tr-TR" dirty="0"/>
              <a:t>İskelede bütün açık kenarlarda uygun şekilde yerleştirilmiş yan korumanın bulunması, platformun tam ve sabitlenmiş olması ve erişimin erişim araçları ile sağlanması neticesinde bu risk minimize edilmektedir. </a:t>
            </a:r>
          </a:p>
        </p:txBody>
      </p:sp>
      <p:pic>
        <p:nvPicPr>
          <p:cNvPr id="17410" name="Picture 2" descr="Yüksekte Çalışma Güvenliği">
            <a:extLst>
              <a:ext uri="{FF2B5EF4-FFF2-40B4-BE49-F238E27FC236}">
                <a16:creationId xmlns:a16="http://schemas.microsoft.com/office/drawing/2014/main" id="{EF508E60-7BDD-4AF5-B217-A8FBC62897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1625" y="1299730"/>
            <a:ext cx="6516729" cy="4342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353906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13B4F9B8-8FEF-45D8-BC48-2FEF35A58508}"/>
              </a:ext>
            </a:extLst>
          </p:cNvPr>
          <p:cNvPicPr>
            <a:picLocks noChangeAspect="1"/>
          </p:cNvPicPr>
          <p:nvPr/>
        </p:nvPicPr>
        <p:blipFill>
          <a:blip r:embed="rId2"/>
          <a:stretch>
            <a:fillRect/>
          </a:stretch>
        </p:blipFill>
        <p:spPr>
          <a:xfrm>
            <a:off x="604837" y="886597"/>
            <a:ext cx="10804348" cy="4399778"/>
          </a:xfrm>
          <a:prstGeom prst="rect">
            <a:avLst/>
          </a:prstGeom>
        </p:spPr>
      </p:pic>
    </p:spTree>
    <p:extLst>
      <p:ext uri="{BB962C8B-B14F-4D97-AF65-F5344CB8AC3E}">
        <p14:creationId xmlns:p14="http://schemas.microsoft.com/office/powerpoint/2010/main" val="33669144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9C9CFCB2-B430-411F-B50F-11AC6EE10E14}"/>
              </a:ext>
            </a:extLst>
          </p:cNvPr>
          <p:cNvSpPr>
            <a:spLocks noGrp="1"/>
          </p:cNvSpPr>
          <p:nvPr>
            <p:ph type="title"/>
          </p:nvPr>
        </p:nvSpPr>
        <p:spPr>
          <a:xfrm>
            <a:off x="838200" y="288213"/>
            <a:ext cx="10515600" cy="874015"/>
          </a:xfrm>
          <a:custGeom>
            <a:avLst/>
            <a:gdLst/>
            <a:ahLst/>
            <a:cxnLst/>
            <a:rect l="l" t="t" r="r" b="b"/>
            <a:pathLst>
              <a:path w="6109334" h="576580">
                <a:moveTo>
                  <a:pt x="6012814" y="0"/>
                </a:moveTo>
                <a:lnTo>
                  <a:pt x="96011" y="0"/>
                </a:lnTo>
                <a:lnTo>
                  <a:pt x="58668" y="7536"/>
                </a:lnTo>
                <a:lnTo>
                  <a:pt x="28146" y="28098"/>
                </a:lnTo>
                <a:lnTo>
                  <a:pt x="7554" y="58614"/>
                </a:lnTo>
                <a:lnTo>
                  <a:pt x="0" y="96012"/>
                </a:lnTo>
                <a:lnTo>
                  <a:pt x="0" y="480059"/>
                </a:lnTo>
                <a:lnTo>
                  <a:pt x="7554" y="517403"/>
                </a:lnTo>
                <a:lnTo>
                  <a:pt x="28146" y="547925"/>
                </a:lnTo>
                <a:lnTo>
                  <a:pt x="58668" y="568517"/>
                </a:lnTo>
                <a:lnTo>
                  <a:pt x="96011" y="576071"/>
                </a:lnTo>
                <a:lnTo>
                  <a:pt x="6012814" y="576071"/>
                </a:lnTo>
                <a:lnTo>
                  <a:pt x="6050158" y="568517"/>
                </a:lnTo>
                <a:lnTo>
                  <a:pt x="6080680" y="547925"/>
                </a:lnTo>
                <a:lnTo>
                  <a:pt x="6101272" y="517403"/>
                </a:lnTo>
                <a:lnTo>
                  <a:pt x="6108827" y="480059"/>
                </a:lnTo>
                <a:lnTo>
                  <a:pt x="6108827" y="96012"/>
                </a:lnTo>
                <a:lnTo>
                  <a:pt x="6101272" y="58614"/>
                </a:lnTo>
                <a:lnTo>
                  <a:pt x="6080680" y="28098"/>
                </a:lnTo>
                <a:lnTo>
                  <a:pt x="6050158" y="7536"/>
                </a:lnTo>
                <a:lnTo>
                  <a:pt x="6012814" y="0"/>
                </a:lnTo>
                <a:close/>
              </a:path>
            </a:pathLst>
          </a:custGeom>
          <a:solidFill>
            <a:srgbClr val="91A7AB"/>
          </a:solidFill>
        </p:spPr>
        <p:txBody>
          <a:bodyPr wrap="square" lIns="0" tIns="0" rIns="0" bIns="0" rtlCol="0"/>
          <a:lstStyle/>
          <a:p>
            <a:r>
              <a:rPr lang="tr-TR" dirty="0"/>
              <a:t> 6331 SAYILI İSG KANUNU</a:t>
            </a:r>
          </a:p>
        </p:txBody>
      </p:sp>
      <p:pic>
        <p:nvPicPr>
          <p:cNvPr id="6" name="object 5">
            <a:extLst>
              <a:ext uri="{FF2B5EF4-FFF2-40B4-BE49-F238E27FC236}">
                <a16:creationId xmlns:a16="http://schemas.microsoft.com/office/drawing/2014/main" id="{FB555C4C-74AC-4892-838C-51F521AEF985}"/>
              </a:ext>
            </a:extLst>
          </p:cNvPr>
          <p:cNvPicPr/>
          <p:nvPr/>
        </p:nvPicPr>
        <p:blipFill>
          <a:blip r:embed="rId2" cstate="print"/>
          <a:stretch>
            <a:fillRect/>
          </a:stretch>
        </p:blipFill>
        <p:spPr>
          <a:xfrm>
            <a:off x="400227" y="1793011"/>
            <a:ext cx="5017807" cy="3271978"/>
          </a:xfrm>
          <a:prstGeom prst="rect">
            <a:avLst/>
          </a:prstGeom>
        </p:spPr>
      </p:pic>
      <p:pic>
        <p:nvPicPr>
          <p:cNvPr id="7" name="Resim 6">
            <a:extLst>
              <a:ext uri="{FF2B5EF4-FFF2-40B4-BE49-F238E27FC236}">
                <a16:creationId xmlns:a16="http://schemas.microsoft.com/office/drawing/2014/main" id="{1A798AF8-4602-4407-BE08-C736CAF3216B}"/>
              </a:ext>
            </a:extLst>
          </p:cNvPr>
          <p:cNvPicPr>
            <a:picLocks noChangeAspect="1"/>
          </p:cNvPicPr>
          <p:nvPr/>
        </p:nvPicPr>
        <p:blipFill>
          <a:blip r:embed="rId3"/>
          <a:stretch>
            <a:fillRect/>
          </a:stretch>
        </p:blipFill>
        <p:spPr>
          <a:xfrm>
            <a:off x="5571859" y="1162228"/>
            <a:ext cx="6343650" cy="4791075"/>
          </a:xfrm>
          <a:prstGeom prst="rect">
            <a:avLst/>
          </a:prstGeom>
        </p:spPr>
      </p:pic>
    </p:spTree>
    <p:extLst>
      <p:ext uri="{BB962C8B-B14F-4D97-AF65-F5344CB8AC3E}">
        <p14:creationId xmlns:p14="http://schemas.microsoft.com/office/powerpoint/2010/main" val="34435178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DAD36AD5-2DED-49EE-89C2-06D1D6C8046C}"/>
              </a:ext>
            </a:extLst>
          </p:cNvPr>
          <p:cNvSpPr/>
          <p:nvPr/>
        </p:nvSpPr>
        <p:spPr>
          <a:xfrm>
            <a:off x="690562" y="1072365"/>
            <a:ext cx="10810875" cy="3785652"/>
          </a:xfrm>
          <a:prstGeom prst="rect">
            <a:avLst/>
          </a:prstGeom>
        </p:spPr>
        <p:txBody>
          <a:bodyPr wrap="square">
            <a:spAutoFit/>
          </a:bodyPr>
          <a:lstStyle/>
          <a:p>
            <a:r>
              <a:rPr lang="tr-TR" sz="2400" dirty="0"/>
              <a:t>Kurulmuş bir iskelede çalışmanın dışında, iskelenin kurulumu ve sökümü sırasında da yüksekte çalışma sebebiyle düşme riski ortaya çıkmaktadır. Bu sebepten dolayı, iskele kurulum ve sökümü sırasında diğer kişisel koruyucu donanımların (baret, eldiven vb.) yanında yüksekten düşmeye karşı kişisel koruyucu donanım kullanımı daha da önem kazanmaktadır. İskele kurulum prosedürleri dikkate alındığında, düşmeye karşı güvenliği sağlayacak platform ve korkulukların takılmasından önce düşme riskinin olduğu görülecektir. (Bu riskin azaltılması için, bir alt kattan üst katın korkuluğunun takılmasını sağlayan geçici veya kalıcı korkuluk sistemlerinin ya da ana korkuluk seviyesine yerleştirilerek bir üst katın korkulukların takılmasına olanak sağlayan geçici platform sistemlerinin kullanımı yaygınlaşmalıdır.)</a:t>
            </a:r>
          </a:p>
        </p:txBody>
      </p:sp>
    </p:spTree>
    <p:extLst>
      <p:ext uri="{BB962C8B-B14F-4D97-AF65-F5344CB8AC3E}">
        <p14:creationId xmlns:p14="http://schemas.microsoft.com/office/powerpoint/2010/main" val="402433676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A3C0F8B3-AC7A-45CE-91BF-14388EC6D84A}"/>
              </a:ext>
            </a:extLst>
          </p:cNvPr>
          <p:cNvPicPr>
            <a:picLocks noChangeAspect="1"/>
          </p:cNvPicPr>
          <p:nvPr/>
        </p:nvPicPr>
        <p:blipFill>
          <a:blip r:embed="rId2"/>
          <a:stretch>
            <a:fillRect/>
          </a:stretch>
        </p:blipFill>
        <p:spPr>
          <a:xfrm>
            <a:off x="7100887" y="259035"/>
            <a:ext cx="4595813" cy="6339930"/>
          </a:xfrm>
          <a:prstGeom prst="rect">
            <a:avLst/>
          </a:prstGeom>
        </p:spPr>
      </p:pic>
      <p:sp>
        <p:nvSpPr>
          <p:cNvPr id="4" name="Dikdörtgen 3">
            <a:extLst>
              <a:ext uri="{FF2B5EF4-FFF2-40B4-BE49-F238E27FC236}">
                <a16:creationId xmlns:a16="http://schemas.microsoft.com/office/drawing/2014/main" id="{6B7F0B68-834E-4069-8541-88A5EF65368B}"/>
              </a:ext>
            </a:extLst>
          </p:cNvPr>
          <p:cNvSpPr/>
          <p:nvPr/>
        </p:nvSpPr>
        <p:spPr>
          <a:xfrm>
            <a:off x="695325" y="1301740"/>
            <a:ext cx="6096000" cy="3416320"/>
          </a:xfrm>
          <a:prstGeom prst="rect">
            <a:avLst/>
          </a:prstGeom>
        </p:spPr>
        <p:txBody>
          <a:bodyPr>
            <a:spAutoFit/>
          </a:bodyPr>
          <a:lstStyle/>
          <a:p>
            <a:r>
              <a:rPr lang="tr-TR" dirty="0"/>
              <a:t>Düşmeyi durdurma sisteminde kullanılacak emniyet halatları ve </a:t>
            </a:r>
            <a:r>
              <a:rPr lang="tr-TR" dirty="0" err="1"/>
              <a:t>ankrajların</a:t>
            </a:r>
            <a:r>
              <a:rPr lang="tr-TR" dirty="0"/>
              <a:t> birçok türü bulunmaktadır. Örneğin emniyet halatları sabit ya da değişken uzunluklarda, çift bacaklı ya da geri sarmalı tipte olabilir. Emniyet halatları bağlantı yerinden doğrudan bir </a:t>
            </a:r>
            <a:r>
              <a:rPr lang="tr-TR" dirty="0" err="1"/>
              <a:t>ankraj</a:t>
            </a:r>
            <a:r>
              <a:rPr lang="tr-TR" dirty="0"/>
              <a:t> noktasına bağlanabileceği gibi halat tutucu ve yatay veya düşey yaşam hattı aracılığıyla da </a:t>
            </a:r>
            <a:r>
              <a:rPr lang="tr-TR" dirty="0" err="1"/>
              <a:t>ankraj</a:t>
            </a:r>
            <a:r>
              <a:rPr lang="tr-TR" dirty="0"/>
              <a:t> noktasına bağlanabilir. Düşmeyi durdurma sisteminde, emniyet halatının bir ucu tam vücut emniyet kemeri üzerinde sırtın ortasında bulunan D halkasına bağlanırken, diğer tarafı tercihen baş seviyesinin üzerinde bir noktaya bağlanır. Yandaki şekilde, uygun bağlayıcı ve aparatlarla düşey yaşam hattına bağlı tam vücut emniyet kemeri takılı çalışan görülmektedir. </a:t>
            </a:r>
          </a:p>
        </p:txBody>
      </p:sp>
    </p:spTree>
    <p:extLst>
      <p:ext uri="{BB962C8B-B14F-4D97-AF65-F5344CB8AC3E}">
        <p14:creationId xmlns:p14="http://schemas.microsoft.com/office/powerpoint/2010/main" val="35085785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4"/>
          <p:cNvSpPr/>
          <p:nvPr/>
        </p:nvSpPr>
        <p:spPr>
          <a:xfrm>
            <a:off x="2693023" y="2780472"/>
            <a:ext cx="6339840" cy="3070371"/>
          </a:xfrm>
          <a:prstGeom prst="rect">
            <a:avLst/>
          </a:prstGeom>
          <a:blipFill>
            <a:blip r:embed="rId2"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7" name="object 16"/>
          <p:cNvSpPr txBox="1"/>
          <p:nvPr/>
        </p:nvSpPr>
        <p:spPr>
          <a:xfrm>
            <a:off x="516820" y="4177716"/>
            <a:ext cx="1846580" cy="1259319"/>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065" marR="5080" indent="-635" algn="ctr">
              <a:lnSpc>
                <a:spcPct val="150000"/>
              </a:lnSpc>
              <a:spcBef>
                <a:spcPts val="100"/>
              </a:spcBef>
            </a:pPr>
            <a:r>
              <a:rPr sz="1800" spc="-335" dirty="0">
                <a:solidFill>
                  <a:schemeClr val="tx2">
                    <a:lumMod val="10000"/>
                  </a:schemeClr>
                </a:solidFill>
                <a:latin typeface="Arial"/>
                <a:cs typeface="Arial"/>
              </a:rPr>
              <a:t>C</a:t>
            </a:r>
            <a:r>
              <a:rPr lang="tr-TR" sz="1800" spc="-335" dirty="0">
                <a:solidFill>
                  <a:schemeClr val="tx2">
                    <a:lumMod val="10000"/>
                  </a:schemeClr>
                </a:solidFill>
                <a:latin typeface="Arial"/>
                <a:cs typeface="Arial"/>
              </a:rPr>
              <a:t> </a:t>
            </a:r>
            <a:r>
              <a:rPr sz="1800" spc="-335" dirty="0">
                <a:solidFill>
                  <a:schemeClr val="tx2">
                    <a:lumMod val="10000"/>
                  </a:schemeClr>
                </a:solidFill>
                <a:latin typeface="Arial"/>
                <a:cs typeface="Arial"/>
              </a:rPr>
              <a:t>E</a:t>
            </a:r>
            <a:r>
              <a:rPr sz="1800" spc="-170" dirty="0">
                <a:solidFill>
                  <a:schemeClr val="tx2">
                    <a:lumMod val="10000"/>
                  </a:schemeClr>
                </a:solidFill>
                <a:latin typeface="Arial"/>
                <a:cs typeface="Arial"/>
              </a:rPr>
              <a:t> </a:t>
            </a:r>
            <a:r>
              <a:rPr sz="1800" spc="-50" dirty="0">
                <a:solidFill>
                  <a:schemeClr val="tx2">
                    <a:lumMod val="10000"/>
                  </a:schemeClr>
                </a:solidFill>
                <a:latin typeface="Arial"/>
                <a:cs typeface="Arial"/>
              </a:rPr>
              <a:t>işareti </a:t>
            </a:r>
            <a:r>
              <a:rPr sz="1800" spc="-105" dirty="0">
                <a:solidFill>
                  <a:schemeClr val="tx2">
                    <a:lumMod val="10000"/>
                  </a:schemeClr>
                </a:solidFill>
                <a:latin typeface="Arial"/>
                <a:cs typeface="Arial"/>
              </a:rPr>
              <a:t>ve  </a:t>
            </a:r>
            <a:r>
              <a:rPr sz="1800" spc="-110" dirty="0">
                <a:solidFill>
                  <a:schemeClr val="tx2">
                    <a:lumMod val="10000"/>
                  </a:schemeClr>
                </a:solidFill>
                <a:latin typeface="Arial"/>
                <a:cs typeface="Arial"/>
              </a:rPr>
              <a:t>Onaylanmış</a:t>
            </a:r>
            <a:r>
              <a:rPr sz="1800" spc="-145" dirty="0">
                <a:solidFill>
                  <a:schemeClr val="tx2">
                    <a:lumMod val="10000"/>
                  </a:schemeClr>
                </a:solidFill>
                <a:latin typeface="Arial"/>
                <a:cs typeface="Arial"/>
              </a:rPr>
              <a:t> </a:t>
            </a:r>
            <a:r>
              <a:rPr sz="1800" spc="-65" dirty="0">
                <a:solidFill>
                  <a:schemeClr val="tx2">
                    <a:lumMod val="10000"/>
                  </a:schemeClr>
                </a:solidFill>
                <a:latin typeface="Arial"/>
                <a:cs typeface="Arial"/>
              </a:rPr>
              <a:t>kuruluş  </a:t>
            </a:r>
            <a:r>
              <a:rPr sz="1800" spc="-95" dirty="0">
                <a:solidFill>
                  <a:schemeClr val="tx2">
                    <a:lumMod val="10000"/>
                  </a:schemeClr>
                </a:solidFill>
                <a:latin typeface="Arial"/>
                <a:cs typeface="Arial"/>
              </a:rPr>
              <a:t>numarası</a:t>
            </a:r>
            <a:endParaRPr sz="1800" dirty="0">
              <a:solidFill>
                <a:schemeClr val="tx2">
                  <a:lumMod val="10000"/>
                </a:schemeClr>
              </a:solidFill>
              <a:latin typeface="Arial"/>
              <a:cs typeface="Arial"/>
            </a:endParaRPr>
          </a:p>
        </p:txBody>
      </p:sp>
      <p:sp>
        <p:nvSpPr>
          <p:cNvPr id="8" name="object 17"/>
          <p:cNvSpPr txBox="1"/>
          <p:nvPr/>
        </p:nvSpPr>
        <p:spPr>
          <a:xfrm>
            <a:off x="9525341" y="4906604"/>
            <a:ext cx="1731645" cy="299720"/>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00000"/>
              </a:lnSpc>
              <a:spcBef>
                <a:spcPts val="100"/>
              </a:spcBef>
            </a:pPr>
            <a:r>
              <a:rPr sz="1800" spc="-75" dirty="0">
                <a:solidFill>
                  <a:schemeClr val="tx2">
                    <a:lumMod val="10000"/>
                  </a:schemeClr>
                </a:solidFill>
                <a:latin typeface="Arial"/>
                <a:cs typeface="Arial"/>
              </a:rPr>
              <a:t>Standart</a:t>
            </a:r>
            <a:r>
              <a:rPr sz="1800" spc="-135" dirty="0">
                <a:solidFill>
                  <a:schemeClr val="tx2">
                    <a:lumMod val="10000"/>
                  </a:schemeClr>
                </a:solidFill>
                <a:latin typeface="Arial"/>
                <a:cs typeface="Arial"/>
              </a:rPr>
              <a:t> </a:t>
            </a:r>
            <a:r>
              <a:rPr sz="1800" spc="-95" dirty="0">
                <a:solidFill>
                  <a:schemeClr val="tx2">
                    <a:lumMod val="10000"/>
                  </a:schemeClr>
                </a:solidFill>
                <a:latin typeface="Arial"/>
                <a:cs typeface="Arial"/>
              </a:rPr>
              <a:t>numarası</a:t>
            </a:r>
            <a:endParaRPr sz="1800" dirty="0">
              <a:solidFill>
                <a:schemeClr val="tx2">
                  <a:lumMod val="10000"/>
                </a:schemeClr>
              </a:solidFill>
              <a:latin typeface="Arial"/>
              <a:cs typeface="Arial"/>
            </a:endParaRPr>
          </a:p>
        </p:txBody>
      </p:sp>
      <p:cxnSp>
        <p:nvCxnSpPr>
          <p:cNvPr id="10" name="Düz Ok Bağlayıcısı 9"/>
          <p:cNvCxnSpPr/>
          <p:nvPr/>
        </p:nvCxnSpPr>
        <p:spPr>
          <a:xfrm>
            <a:off x="6946084" y="3724712"/>
            <a:ext cx="2910980" cy="118189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Düz Ok Bağlayıcısı 13"/>
          <p:cNvCxnSpPr/>
          <p:nvPr/>
        </p:nvCxnSpPr>
        <p:spPr>
          <a:xfrm flipH="1">
            <a:off x="2339043" y="3842158"/>
            <a:ext cx="3893977" cy="53689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Slayt Numarası Yer Tutucusu 3"/>
          <p:cNvSpPr>
            <a:spLocks noGrp="1"/>
          </p:cNvSpPr>
          <p:nvPr>
            <p:ph type="sldNum" sz="quarter" idx="12"/>
          </p:nvPr>
        </p:nvSpPr>
        <p:spPr/>
        <p:txBody>
          <a:bodyPr/>
          <a:lstStyle/>
          <a:p>
            <a:fld id="{866914FB-3D64-4DE5-96CE-E198EC76AE77}" type="slidenum">
              <a:rPr lang="tr-TR" smtClean="0"/>
              <a:t>122</a:t>
            </a:fld>
            <a:endParaRPr lang="tr-TR"/>
          </a:p>
        </p:txBody>
      </p:sp>
    </p:spTree>
    <p:extLst>
      <p:ext uri="{BB962C8B-B14F-4D97-AF65-F5344CB8AC3E}">
        <p14:creationId xmlns:p14="http://schemas.microsoft.com/office/powerpoint/2010/main" val="90971316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8"/>
          <p:cNvGrpSpPr/>
          <p:nvPr/>
        </p:nvGrpSpPr>
        <p:grpSpPr>
          <a:xfrm>
            <a:off x="4607867" y="1633229"/>
            <a:ext cx="4543425" cy="2682240"/>
            <a:chOff x="3468751" y="2129027"/>
            <a:chExt cx="4543425" cy="2682240"/>
          </a:xfrm>
        </p:grpSpPr>
        <p:pic>
          <p:nvPicPr>
            <p:cNvPr id="4" name="object 9"/>
            <p:cNvPicPr/>
            <p:nvPr/>
          </p:nvPicPr>
          <p:blipFill>
            <a:blip r:embed="rId2" cstate="print"/>
            <a:stretch>
              <a:fillRect/>
            </a:stretch>
          </p:blipFill>
          <p:spPr>
            <a:xfrm>
              <a:off x="3468751" y="2129027"/>
              <a:ext cx="4543425" cy="2257425"/>
            </a:xfrm>
            <a:prstGeom prst="rect">
              <a:avLst/>
            </a:prstGeom>
          </p:spPr>
        </p:pic>
        <p:sp>
          <p:nvSpPr>
            <p:cNvPr id="5" name="object 10"/>
            <p:cNvSpPr/>
            <p:nvPr/>
          </p:nvSpPr>
          <p:spPr>
            <a:xfrm>
              <a:off x="3951478" y="4308982"/>
              <a:ext cx="3522979" cy="502284"/>
            </a:xfrm>
            <a:custGeom>
              <a:avLst/>
              <a:gdLst/>
              <a:ahLst/>
              <a:cxnLst/>
              <a:rect l="l" t="t" r="r" b="b"/>
              <a:pathLst>
                <a:path w="3522979" h="502285">
                  <a:moveTo>
                    <a:pt x="76200" y="425831"/>
                  </a:moveTo>
                  <a:lnTo>
                    <a:pt x="42875" y="425615"/>
                  </a:lnTo>
                  <a:lnTo>
                    <a:pt x="45085" y="96520"/>
                  </a:lnTo>
                  <a:lnTo>
                    <a:pt x="35560" y="96393"/>
                  </a:lnTo>
                  <a:lnTo>
                    <a:pt x="33350" y="425551"/>
                  </a:lnTo>
                  <a:lnTo>
                    <a:pt x="0" y="425323"/>
                  </a:lnTo>
                  <a:lnTo>
                    <a:pt x="37592" y="501777"/>
                  </a:lnTo>
                  <a:lnTo>
                    <a:pt x="69862" y="438277"/>
                  </a:lnTo>
                  <a:lnTo>
                    <a:pt x="76200" y="425831"/>
                  </a:lnTo>
                  <a:close/>
                </a:path>
                <a:path w="3522979" h="502285">
                  <a:moveTo>
                    <a:pt x="3522853" y="424688"/>
                  </a:moveTo>
                  <a:lnTo>
                    <a:pt x="3489502" y="425526"/>
                  </a:lnTo>
                  <a:lnTo>
                    <a:pt x="3478657" y="0"/>
                  </a:lnTo>
                  <a:lnTo>
                    <a:pt x="3469132" y="254"/>
                  </a:lnTo>
                  <a:lnTo>
                    <a:pt x="3479977" y="425767"/>
                  </a:lnTo>
                  <a:lnTo>
                    <a:pt x="3446653" y="426593"/>
                  </a:lnTo>
                  <a:lnTo>
                    <a:pt x="3486658" y="501777"/>
                  </a:lnTo>
                  <a:lnTo>
                    <a:pt x="3516401" y="438404"/>
                  </a:lnTo>
                  <a:lnTo>
                    <a:pt x="3522853" y="424688"/>
                  </a:lnTo>
                  <a:close/>
                </a:path>
              </a:pathLst>
            </a:custGeom>
            <a:solidFill>
              <a:srgbClr val="000000"/>
            </a:solidFill>
          </p:spPr>
          <p:txBody>
            <a:bodyPr wrap="square" lIns="0" tIns="0" rIns="0" bIns="0" rtlCol="0"/>
            <a:lstStyle/>
            <a:p>
              <a:endParaRPr/>
            </a:p>
          </p:txBody>
        </p:sp>
      </p:grpSp>
      <p:sp>
        <p:nvSpPr>
          <p:cNvPr id="6" name="object 4"/>
          <p:cNvSpPr txBox="1"/>
          <p:nvPr/>
        </p:nvSpPr>
        <p:spPr>
          <a:xfrm>
            <a:off x="3613150" y="4315468"/>
            <a:ext cx="2482850" cy="286617"/>
          </a:xfrm>
          <a:prstGeom prst="rect">
            <a:avLst/>
          </a:prstGeom>
          <a:ln w="9525">
            <a:solidFill>
              <a:srgbClr val="444B60"/>
            </a:solidFill>
          </a:ln>
        </p:spPr>
        <p:txBody>
          <a:bodyPr vert="horz" wrap="square" lIns="0" tIns="40005" rIns="0" bIns="0" rtlCol="0">
            <a:spAutoFit/>
          </a:bodyPr>
          <a:lstStyle/>
          <a:p>
            <a:pPr marL="91440">
              <a:lnSpc>
                <a:spcPct val="100000"/>
              </a:lnSpc>
              <a:spcBef>
                <a:spcPts val="315"/>
              </a:spcBef>
            </a:pPr>
            <a:r>
              <a:rPr sz="1600" spc="-165" dirty="0">
                <a:solidFill>
                  <a:schemeClr val="tx2">
                    <a:lumMod val="10000"/>
                  </a:schemeClr>
                </a:solidFill>
                <a:latin typeface="Tahoma"/>
                <a:cs typeface="Tahoma"/>
              </a:rPr>
              <a:t>D</a:t>
            </a:r>
            <a:r>
              <a:rPr sz="1600" spc="-60" dirty="0">
                <a:solidFill>
                  <a:schemeClr val="tx2">
                    <a:lumMod val="10000"/>
                  </a:schemeClr>
                </a:solidFill>
                <a:latin typeface="Tahoma"/>
                <a:cs typeface="Tahoma"/>
              </a:rPr>
              <a:t>i</a:t>
            </a:r>
            <a:r>
              <a:rPr sz="1600" spc="-120" dirty="0">
                <a:solidFill>
                  <a:schemeClr val="tx2">
                    <a:lumMod val="10000"/>
                  </a:schemeClr>
                </a:solidFill>
                <a:latin typeface="Tahoma"/>
                <a:cs typeface="Tahoma"/>
              </a:rPr>
              <a:t>key</a:t>
            </a:r>
            <a:r>
              <a:rPr sz="1600" spc="-85" dirty="0">
                <a:solidFill>
                  <a:schemeClr val="tx2">
                    <a:lumMod val="10000"/>
                  </a:schemeClr>
                </a:solidFill>
                <a:latin typeface="Tahoma"/>
                <a:cs typeface="Tahoma"/>
              </a:rPr>
              <a:t> </a:t>
            </a:r>
            <a:r>
              <a:rPr sz="1600" spc="-140" dirty="0">
                <a:solidFill>
                  <a:schemeClr val="tx2">
                    <a:lumMod val="10000"/>
                  </a:schemeClr>
                </a:solidFill>
                <a:latin typeface="Tahoma"/>
                <a:cs typeface="Tahoma"/>
              </a:rPr>
              <a:t>e</a:t>
            </a:r>
            <a:r>
              <a:rPr sz="1600" spc="-100" dirty="0">
                <a:solidFill>
                  <a:schemeClr val="tx2">
                    <a:lumMod val="10000"/>
                  </a:schemeClr>
                </a:solidFill>
                <a:latin typeface="Tahoma"/>
                <a:cs typeface="Tahoma"/>
              </a:rPr>
              <a:t>le</a:t>
            </a:r>
            <a:r>
              <a:rPr sz="1600" spc="-180" dirty="0">
                <a:solidFill>
                  <a:schemeClr val="tx2">
                    <a:lumMod val="10000"/>
                  </a:schemeClr>
                </a:solidFill>
                <a:latin typeface="Tahoma"/>
                <a:cs typeface="Tahoma"/>
              </a:rPr>
              <a:t>m</a:t>
            </a:r>
            <a:r>
              <a:rPr sz="1600" spc="-120" dirty="0">
                <a:solidFill>
                  <a:schemeClr val="tx2">
                    <a:lumMod val="10000"/>
                  </a:schemeClr>
                </a:solidFill>
                <a:latin typeface="Tahoma"/>
                <a:cs typeface="Tahoma"/>
              </a:rPr>
              <a:t>a</a:t>
            </a:r>
            <a:r>
              <a:rPr sz="1600" spc="-145" dirty="0">
                <a:solidFill>
                  <a:schemeClr val="tx2">
                    <a:lumMod val="10000"/>
                  </a:schemeClr>
                </a:solidFill>
                <a:latin typeface="Tahoma"/>
                <a:cs typeface="Tahoma"/>
              </a:rPr>
              <a:t>n</a:t>
            </a:r>
            <a:r>
              <a:rPr sz="1600" spc="-100" dirty="0">
                <a:solidFill>
                  <a:schemeClr val="tx2">
                    <a:lumMod val="10000"/>
                  </a:schemeClr>
                </a:solidFill>
                <a:latin typeface="Tahoma"/>
                <a:cs typeface="Tahoma"/>
              </a:rPr>
              <a:t> </a:t>
            </a:r>
            <a:r>
              <a:rPr sz="1600" spc="-110" dirty="0">
                <a:solidFill>
                  <a:schemeClr val="tx2">
                    <a:lumMod val="10000"/>
                  </a:schemeClr>
                </a:solidFill>
                <a:latin typeface="Tahoma"/>
                <a:cs typeface="Tahoma"/>
              </a:rPr>
              <a:t>bağl</a:t>
            </a:r>
            <a:r>
              <a:rPr sz="1600" spc="-135" dirty="0">
                <a:solidFill>
                  <a:schemeClr val="tx2">
                    <a:lumMod val="10000"/>
                  </a:schemeClr>
                </a:solidFill>
                <a:latin typeface="Tahoma"/>
                <a:cs typeface="Tahoma"/>
              </a:rPr>
              <a:t>a</a:t>
            </a:r>
            <a:r>
              <a:rPr sz="1600" spc="-145" dirty="0">
                <a:solidFill>
                  <a:schemeClr val="tx2">
                    <a:lumMod val="10000"/>
                  </a:schemeClr>
                </a:solidFill>
                <a:latin typeface="Tahoma"/>
                <a:cs typeface="Tahoma"/>
              </a:rPr>
              <a:t>n</a:t>
            </a:r>
            <a:r>
              <a:rPr sz="1600" spc="-120" dirty="0">
                <a:solidFill>
                  <a:schemeClr val="tx2">
                    <a:lumMod val="10000"/>
                  </a:schemeClr>
                </a:solidFill>
                <a:latin typeface="Tahoma"/>
                <a:cs typeface="Tahoma"/>
              </a:rPr>
              <a:t>t</a:t>
            </a:r>
            <a:r>
              <a:rPr sz="1600" spc="-80" dirty="0">
                <a:solidFill>
                  <a:schemeClr val="tx2">
                    <a:lumMod val="10000"/>
                  </a:schemeClr>
                </a:solidFill>
                <a:latin typeface="Tahoma"/>
                <a:cs typeface="Tahoma"/>
              </a:rPr>
              <a:t>ı</a:t>
            </a:r>
            <a:r>
              <a:rPr sz="1600" spc="-75" dirty="0">
                <a:solidFill>
                  <a:schemeClr val="tx2">
                    <a:lumMod val="10000"/>
                  </a:schemeClr>
                </a:solidFill>
                <a:latin typeface="Tahoma"/>
                <a:cs typeface="Tahoma"/>
              </a:rPr>
              <a:t> </a:t>
            </a:r>
            <a:r>
              <a:rPr sz="1600" spc="-105" dirty="0">
                <a:solidFill>
                  <a:schemeClr val="tx2">
                    <a:lumMod val="10000"/>
                  </a:schemeClr>
                </a:solidFill>
                <a:latin typeface="Tahoma"/>
                <a:cs typeface="Tahoma"/>
              </a:rPr>
              <a:t>lanyardı</a:t>
            </a:r>
            <a:endParaRPr sz="1600" dirty="0">
              <a:solidFill>
                <a:schemeClr val="tx2">
                  <a:lumMod val="10000"/>
                </a:schemeClr>
              </a:solidFill>
              <a:latin typeface="Tahoma"/>
              <a:cs typeface="Tahoma"/>
            </a:endParaRPr>
          </a:p>
        </p:txBody>
      </p:sp>
      <p:sp>
        <p:nvSpPr>
          <p:cNvPr id="7" name="object 5"/>
          <p:cNvSpPr txBox="1"/>
          <p:nvPr/>
        </p:nvSpPr>
        <p:spPr>
          <a:xfrm>
            <a:off x="5769916" y="4865153"/>
            <a:ext cx="2219325" cy="286617"/>
          </a:xfrm>
          <a:prstGeom prst="rect">
            <a:avLst/>
          </a:prstGeom>
          <a:ln w="9525">
            <a:solidFill>
              <a:srgbClr val="444B60"/>
            </a:solidFill>
          </a:ln>
        </p:spPr>
        <p:txBody>
          <a:bodyPr vert="horz" wrap="square" lIns="0" tIns="40005" rIns="0" bIns="0" rtlCol="0">
            <a:spAutoFit/>
          </a:bodyPr>
          <a:lstStyle/>
          <a:p>
            <a:pPr marL="91440">
              <a:lnSpc>
                <a:spcPct val="100000"/>
              </a:lnSpc>
              <a:spcBef>
                <a:spcPts val="315"/>
              </a:spcBef>
            </a:pPr>
            <a:r>
              <a:rPr sz="1600" spc="-110" dirty="0">
                <a:solidFill>
                  <a:schemeClr val="tx2">
                    <a:lumMod val="10000"/>
                  </a:schemeClr>
                </a:solidFill>
                <a:latin typeface="Tahoma"/>
                <a:cs typeface="Tahoma"/>
              </a:rPr>
              <a:t>K</a:t>
            </a:r>
            <a:r>
              <a:rPr sz="1600" spc="-105" dirty="0">
                <a:solidFill>
                  <a:schemeClr val="tx2">
                    <a:lumMod val="10000"/>
                  </a:schemeClr>
                </a:solidFill>
                <a:latin typeface="Tahoma"/>
                <a:cs typeface="Tahoma"/>
              </a:rPr>
              <a:t>a</a:t>
            </a:r>
            <a:r>
              <a:rPr sz="1600" spc="-145" dirty="0">
                <a:solidFill>
                  <a:schemeClr val="tx2">
                    <a:lumMod val="10000"/>
                  </a:schemeClr>
                </a:solidFill>
                <a:latin typeface="Tahoma"/>
                <a:cs typeface="Tahoma"/>
              </a:rPr>
              <a:t>n</a:t>
            </a:r>
            <a:r>
              <a:rPr sz="1600" spc="-70" dirty="0">
                <a:solidFill>
                  <a:schemeClr val="tx2">
                    <a:lumMod val="10000"/>
                  </a:schemeClr>
                </a:solidFill>
                <a:latin typeface="Tahoma"/>
                <a:cs typeface="Tahoma"/>
              </a:rPr>
              <a:t>ca</a:t>
            </a:r>
            <a:r>
              <a:rPr sz="1600" spc="-100" dirty="0">
                <a:solidFill>
                  <a:schemeClr val="tx2">
                    <a:lumMod val="10000"/>
                  </a:schemeClr>
                </a:solidFill>
                <a:latin typeface="Tahoma"/>
                <a:cs typeface="Tahoma"/>
              </a:rPr>
              <a:t> </a:t>
            </a:r>
            <a:r>
              <a:rPr sz="1600" spc="-125" dirty="0">
                <a:solidFill>
                  <a:schemeClr val="tx2">
                    <a:lumMod val="10000"/>
                  </a:schemeClr>
                </a:solidFill>
                <a:latin typeface="Tahoma"/>
                <a:cs typeface="Tahoma"/>
              </a:rPr>
              <a:t>k</a:t>
            </a:r>
            <a:r>
              <a:rPr sz="1600" spc="-140" dirty="0">
                <a:solidFill>
                  <a:schemeClr val="tx2">
                    <a:lumMod val="10000"/>
                  </a:schemeClr>
                </a:solidFill>
                <a:latin typeface="Tahoma"/>
                <a:cs typeface="Tahoma"/>
              </a:rPr>
              <a:t>a</a:t>
            </a:r>
            <a:r>
              <a:rPr sz="1600" spc="-114" dirty="0">
                <a:solidFill>
                  <a:schemeClr val="tx2">
                    <a:lumMod val="10000"/>
                  </a:schemeClr>
                </a:solidFill>
                <a:latin typeface="Tahoma"/>
                <a:cs typeface="Tahoma"/>
              </a:rPr>
              <a:t>rabina</a:t>
            </a:r>
            <a:r>
              <a:rPr sz="1600" spc="-95" dirty="0">
                <a:solidFill>
                  <a:schemeClr val="tx2">
                    <a:lumMod val="10000"/>
                  </a:schemeClr>
                </a:solidFill>
                <a:latin typeface="Tahoma"/>
                <a:cs typeface="Tahoma"/>
              </a:rPr>
              <a:t> </a:t>
            </a:r>
            <a:r>
              <a:rPr sz="1600" spc="-35" dirty="0">
                <a:solidFill>
                  <a:schemeClr val="tx2">
                    <a:lumMod val="10000"/>
                  </a:schemeClr>
                </a:solidFill>
                <a:latin typeface="Tahoma"/>
                <a:cs typeface="Tahoma"/>
              </a:rPr>
              <a:t>ç</a:t>
            </a:r>
            <a:r>
              <a:rPr sz="1600" spc="-30" dirty="0">
                <a:solidFill>
                  <a:schemeClr val="tx2">
                    <a:lumMod val="10000"/>
                  </a:schemeClr>
                </a:solidFill>
                <a:latin typeface="Tahoma"/>
                <a:cs typeface="Tahoma"/>
              </a:rPr>
              <a:t>i</a:t>
            </a:r>
            <a:r>
              <a:rPr sz="1600" spc="-35" dirty="0">
                <a:solidFill>
                  <a:schemeClr val="tx2">
                    <a:lumMod val="10000"/>
                  </a:schemeClr>
                </a:solidFill>
                <a:latin typeface="Tahoma"/>
                <a:cs typeface="Tahoma"/>
              </a:rPr>
              <a:t>f</a:t>
            </a:r>
            <a:r>
              <a:rPr sz="1600" spc="-145" dirty="0">
                <a:solidFill>
                  <a:schemeClr val="tx2">
                    <a:lumMod val="10000"/>
                  </a:schemeClr>
                </a:solidFill>
                <a:latin typeface="Tahoma"/>
                <a:cs typeface="Tahoma"/>
              </a:rPr>
              <a:t>t</a:t>
            </a:r>
            <a:r>
              <a:rPr sz="1600" spc="-70" dirty="0">
                <a:solidFill>
                  <a:schemeClr val="tx2">
                    <a:lumMod val="10000"/>
                  </a:schemeClr>
                </a:solidFill>
                <a:latin typeface="Tahoma"/>
                <a:cs typeface="Tahoma"/>
              </a:rPr>
              <a:t> </a:t>
            </a:r>
            <a:r>
              <a:rPr sz="1600" spc="-114" dirty="0">
                <a:solidFill>
                  <a:schemeClr val="tx2">
                    <a:lumMod val="10000"/>
                  </a:schemeClr>
                </a:solidFill>
                <a:latin typeface="Tahoma"/>
                <a:cs typeface="Tahoma"/>
              </a:rPr>
              <a:t>lanyard</a:t>
            </a:r>
            <a:endParaRPr sz="1600" dirty="0">
              <a:solidFill>
                <a:schemeClr val="tx2">
                  <a:lumMod val="10000"/>
                </a:schemeClr>
              </a:solidFill>
              <a:latin typeface="Tahoma"/>
              <a:cs typeface="Tahoma"/>
            </a:endParaRPr>
          </a:p>
        </p:txBody>
      </p:sp>
      <p:sp>
        <p:nvSpPr>
          <p:cNvPr id="8" name="object 6"/>
          <p:cNvSpPr txBox="1"/>
          <p:nvPr/>
        </p:nvSpPr>
        <p:spPr>
          <a:xfrm>
            <a:off x="7497762" y="4064326"/>
            <a:ext cx="2225675" cy="286617"/>
          </a:xfrm>
          <a:prstGeom prst="rect">
            <a:avLst/>
          </a:prstGeom>
          <a:ln w="9525">
            <a:solidFill>
              <a:srgbClr val="444B60"/>
            </a:solidFill>
          </a:ln>
        </p:spPr>
        <p:txBody>
          <a:bodyPr vert="horz" wrap="square" lIns="0" tIns="40005" rIns="0" bIns="0" rtlCol="0">
            <a:spAutoFit/>
          </a:bodyPr>
          <a:lstStyle/>
          <a:p>
            <a:pPr marL="92075">
              <a:lnSpc>
                <a:spcPct val="100000"/>
              </a:lnSpc>
              <a:spcBef>
                <a:spcPts val="315"/>
              </a:spcBef>
            </a:pPr>
            <a:r>
              <a:rPr sz="1600" spc="-95" dirty="0">
                <a:solidFill>
                  <a:schemeClr val="tx2">
                    <a:lumMod val="10000"/>
                  </a:schemeClr>
                </a:solidFill>
                <a:latin typeface="Tahoma"/>
                <a:cs typeface="Tahoma"/>
              </a:rPr>
              <a:t>P</a:t>
            </a:r>
            <a:r>
              <a:rPr sz="1600" spc="-110" dirty="0">
                <a:solidFill>
                  <a:schemeClr val="tx2">
                    <a:lumMod val="10000"/>
                  </a:schemeClr>
                </a:solidFill>
                <a:latin typeface="Tahoma"/>
                <a:cs typeface="Tahoma"/>
              </a:rPr>
              <a:t>araşüt</a:t>
            </a:r>
            <a:r>
              <a:rPr sz="1600" spc="-80" dirty="0">
                <a:solidFill>
                  <a:schemeClr val="tx2">
                    <a:lumMod val="10000"/>
                  </a:schemeClr>
                </a:solidFill>
                <a:latin typeface="Tahoma"/>
                <a:cs typeface="Tahoma"/>
              </a:rPr>
              <a:t> </a:t>
            </a:r>
            <a:r>
              <a:rPr sz="1600" spc="-85" dirty="0">
                <a:solidFill>
                  <a:schemeClr val="tx2">
                    <a:lumMod val="10000"/>
                  </a:schemeClr>
                </a:solidFill>
                <a:latin typeface="Tahoma"/>
                <a:cs typeface="Tahoma"/>
              </a:rPr>
              <a:t>ti</a:t>
            </a:r>
            <a:r>
              <a:rPr sz="1600" spc="-170" dirty="0">
                <a:solidFill>
                  <a:schemeClr val="tx2">
                    <a:lumMod val="10000"/>
                  </a:schemeClr>
                </a:solidFill>
                <a:latin typeface="Tahoma"/>
                <a:cs typeface="Tahoma"/>
              </a:rPr>
              <a:t>p</a:t>
            </a:r>
            <a:r>
              <a:rPr sz="1600" spc="-50" dirty="0">
                <a:solidFill>
                  <a:schemeClr val="tx2">
                    <a:lumMod val="10000"/>
                  </a:schemeClr>
                </a:solidFill>
                <a:latin typeface="Tahoma"/>
                <a:cs typeface="Tahoma"/>
              </a:rPr>
              <a:t>i</a:t>
            </a:r>
            <a:r>
              <a:rPr sz="1600" spc="-80" dirty="0">
                <a:solidFill>
                  <a:schemeClr val="tx2">
                    <a:lumMod val="10000"/>
                  </a:schemeClr>
                </a:solidFill>
                <a:latin typeface="Tahoma"/>
                <a:cs typeface="Tahoma"/>
              </a:rPr>
              <a:t> </a:t>
            </a:r>
            <a:r>
              <a:rPr sz="1600" spc="-140" dirty="0">
                <a:solidFill>
                  <a:schemeClr val="tx2">
                    <a:lumMod val="10000"/>
                  </a:schemeClr>
                </a:solidFill>
                <a:latin typeface="Tahoma"/>
                <a:cs typeface="Tahoma"/>
              </a:rPr>
              <a:t>e</a:t>
            </a:r>
            <a:r>
              <a:rPr sz="1600" spc="-135" dirty="0">
                <a:solidFill>
                  <a:schemeClr val="tx2">
                    <a:lumMod val="10000"/>
                  </a:schemeClr>
                </a:solidFill>
                <a:latin typeface="Tahoma"/>
                <a:cs typeface="Tahoma"/>
              </a:rPr>
              <a:t>mniye</a:t>
            </a:r>
            <a:r>
              <a:rPr sz="1600" spc="-80" dirty="0">
                <a:solidFill>
                  <a:schemeClr val="tx2">
                    <a:lumMod val="10000"/>
                  </a:schemeClr>
                </a:solidFill>
                <a:latin typeface="Tahoma"/>
                <a:cs typeface="Tahoma"/>
              </a:rPr>
              <a:t>t</a:t>
            </a:r>
            <a:r>
              <a:rPr sz="1600" spc="-90" dirty="0">
                <a:solidFill>
                  <a:schemeClr val="tx2">
                    <a:lumMod val="10000"/>
                  </a:schemeClr>
                </a:solidFill>
                <a:latin typeface="Tahoma"/>
                <a:cs typeface="Tahoma"/>
              </a:rPr>
              <a:t> </a:t>
            </a:r>
            <a:r>
              <a:rPr sz="1600" spc="-145" dirty="0">
                <a:solidFill>
                  <a:schemeClr val="tx2">
                    <a:lumMod val="10000"/>
                  </a:schemeClr>
                </a:solidFill>
                <a:latin typeface="Tahoma"/>
                <a:cs typeface="Tahoma"/>
              </a:rPr>
              <a:t>keme</a:t>
            </a:r>
            <a:r>
              <a:rPr sz="1600" spc="-85" dirty="0">
                <a:solidFill>
                  <a:schemeClr val="tx2">
                    <a:lumMod val="10000"/>
                  </a:schemeClr>
                </a:solidFill>
                <a:latin typeface="Tahoma"/>
                <a:cs typeface="Tahoma"/>
              </a:rPr>
              <a:t>r</a:t>
            </a:r>
            <a:r>
              <a:rPr sz="1600" spc="-50" dirty="0">
                <a:solidFill>
                  <a:schemeClr val="tx2">
                    <a:lumMod val="10000"/>
                  </a:schemeClr>
                </a:solidFill>
                <a:latin typeface="Tahoma"/>
                <a:cs typeface="Tahoma"/>
              </a:rPr>
              <a:t>i</a:t>
            </a:r>
            <a:endParaRPr sz="1600" dirty="0">
              <a:solidFill>
                <a:schemeClr val="tx2">
                  <a:lumMod val="10000"/>
                </a:schemeClr>
              </a:solidFill>
              <a:latin typeface="Tahoma"/>
              <a:cs typeface="Tahoma"/>
            </a:endParaRPr>
          </a:p>
        </p:txBody>
      </p:sp>
      <p:sp>
        <p:nvSpPr>
          <p:cNvPr id="10" name="Yuvarlatılmış Dikdörtgen 9"/>
          <p:cNvSpPr/>
          <p:nvPr/>
        </p:nvSpPr>
        <p:spPr>
          <a:xfrm>
            <a:off x="366844" y="2974349"/>
            <a:ext cx="3573710" cy="7466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a:latin typeface="Microsoft Sans Serif"/>
                <a:cs typeface="Microsoft Sans Serif"/>
              </a:rPr>
              <a:t>Yüksekte Çalışma Ekipmanları</a:t>
            </a:r>
          </a:p>
        </p:txBody>
      </p:sp>
      <p:sp>
        <p:nvSpPr>
          <p:cNvPr id="9" name="Slayt Numarası Yer Tutucusu 8"/>
          <p:cNvSpPr>
            <a:spLocks noGrp="1"/>
          </p:cNvSpPr>
          <p:nvPr>
            <p:ph type="sldNum" sz="quarter" idx="12"/>
          </p:nvPr>
        </p:nvSpPr>
        <p:spPr/>
        <p:txBody>
          <a:bodyPr/>
          <a:lstStyle/>
          <a:p>
            <a:fld id="{866914FB-3D64-4DE5-96CE-E198EC76AE77}" type="slidenum">
              <a:rPr lang="tr-TR" smtClean="0"/>
              <a:t>123</a:t>
            </a:fld>
            <a:endParaRPr lang="tr-TR"/>
          </a:p>
        </p:txBody>
      </p:sp>
    </p:spTree>
    <p:extLst>
      <p:ext uri="{BB962C8B-B14F-4D97-AF65-F5344CB8AC3E}">
        <p14:creationId xmlns:p14="http://schemas.microsoft.com/office/powerpoint/2010/main" val="161469345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7"/>
          <p:cNvSpPr txBox="1"/>
          <p:nvPr/>
        </p:nvSpPr>
        <p:spPr>
          <a:xfrm>
            <a:off x="3092856" y="1473656"/>
            <a:ext cx="5586095" cy="3200876"/>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00000"/>
              </a:lnSpc>
              <a:spcBef>
                <a:spcPts val="100"/>
              </a:spcBef>
            </a:pPr>
            <a:r>
              <a:rPr sz="2400" spc="-80" dirty="0">
                <a:solidFill>
                  <a:srgbClr val="0070C0"/>
                </a:solidFill>
                <a:latin typeface="Carlito"/>
                <a:cs typeface="Carlito"/>
              </a:rPr>
              <a:t>b-</a:t>
            </a:r>
            <a:r>
              <a:rPr sz="2400" spc="-80" dirty="0">
                <a:solidFill>
                  <a:srgbClr val="0070C0"/>
                </a:solidFill>
                <a:latin typeface="Arial"/>
                <a:cs typeface="Arial"/>
              </a:rPr>
              <a:t>Standartlara </a:t>
            </a:r>
            <a:r>
              <a:rPr sz="2400" spc="-145" dirty="0">
                <a:solidFill>
                  <a:srgbClr val="0070C0"/>
                </a:solidFill>
                <a:latin typeface="Arial"/>
                <a:cs typeface="Arial"/>
              </a:rPr>
              <a:t>Uygun </a:t>
            </a:r>
            <a:r>
              <a:rPr sz="2400" spc="-60" dirty="0">
                <a:solidFill>
                  <a:srgbClr val="0070C0"/>
                </a:solidFill>
                <a:latin typeface="Arial"/>
                <a:cs typeface="Arial"/>
              </a:rPr>
              <a:t>Üretilmiş</a:t>
            </a:r>
            <a:r>
              <a:rPr sz="2400" spc="-210" dirty="0">
                <a:solidFill>
                  <a:srgbClr val="0070C0"/>
                </a:solidFill>
                <a:latin typeface="Arial"/>
                <a:cs typeface="Arial"/>
              </a:rPr>
              <a:t> </a:t>
            </a:r>
            <a:r>
              <a:rPr sz="2400" spc="-130" dirty="0">
                <a:solidFill>
                  <a:srgbClr val="0070C0"/>
                </a:solidFill>
                <a:latin typeface="Arial"/>
                <a:cs typeface="Arial"/>
              </a:rPr>
              <a:t>İskele</a:t>
            </a:r>
            <a:endParaRPr sz="2400" dirty="0">
              <a:latin typeface="Arial"/>
              <a:cs typeface="Arial"/>
            </a:endParaRPr>
          </a:p>
          <a:p>
            <a:pPr>
              <a:lnSpc>
                <a:spcPct val="100000"/>
              </a:lnSpc>
              <a:spcBef>
                <a:spcPts val="50"/>
              </a:spcBef>
            </a:pPr>
            <a:endParaRPr sz="1900" dirty="0">
              <a:latin typeface="Arial"/>
              <a:cs typeface="Arial"/>
            </a:endParaRPr>
          </a:p>
          <a:p>
            <a:pPr marL="323850" indent="-229235">
              <a:lnSpc>
                <a:spcPct val="100000"/>
              </a:lnSpc>
              <a:buChar char="•"/>
              <a:tabLst>
                <a:tab pos="324485" algn="l"/>
              </a:tabLst>
            </a:pPr>
            <a:r>
              <a:rPr sz="2800" spc="-475" dirty="0">
                <a:solidFill>
                  <a:schemeClr val="tx2">
                    <a:lumMod val="10000"/>
                  </a:schemeClr>
                </a:solidFill>
                <a:latin typeface="Arial"/>
                <a:cs typeface="Arial"/>
              </a:rPr>
              <a:t>TS </a:t>
            </a:r>
            <a:r>
              <a:rPr sz="2800" spc="-360" dirty="0">
                <a:solidFill>
                  <a:schemeClr val="tx2">
                    <a:lumMod val="10000"/>
                  </a:schemeClr>
                </a:solidFill>
                <a:latin typeface="Arial"/>
                <a:cs typeface="Arial"/>
              </a:rPr>
              <a:t>EN </a:t>
            </a:r>
            <a:r>
              <a:rPr sz="2800" spc="-30" dirty="0">
                <a:solidFill>
                  <a:schemeClr val="tx2">
                    <a:lumMod val="10000"/>
                  </a:schemeClr>
                </a:solidFill>
                <a:latin typeface="Carlito"/>
                <a:cs typeface="Carlito"/>
              </a:rPr>
              <a:t>12810-</a:t>
            </a:r>
            <a:r>
              <a:rPr sz="2800" spc="-30" dirty="0">
                <a:solidFill>
                  <a:schemeClr val="tx2">
                    <a:lumMod val="10000"/>
                  </a:schemeClr>
                </a:solidFill>
                <a:latin typeface="Arial"/>
                <a:cs typeface="Arial"/>
              </a:rPr>
              <a:t>1 </a:t>
            </a:r>
            <a:r>
              <a:rPr sz="2800" spc="-70" dirty="0">
                <a:solidFill>
                  <a:schemeClr val="tx2">
                    <a:lumMod val="10000"/>
                  </a:schemeClr>
                </a:solidFill>
                <a:latin typeface="Arial"/>
                <a:cs typeface="Arial"/>
              </a:rPr>
              <a:t>Mamul</a:t>
            </a:r>
            <a:r>
              <a:rPr sz="2800" spc="-365" dirty="0">
                <a:solidFill>
                  <a:schemeClr val="tx2">
                    <a:lumMod val="10000"/>
                  </a:schemeClr>
                </a:solidFill>
                <a:latin typeface="Arial"/>
                <a:cs typeface="Arial"/>
              </a:rPr>
              <a:t> </a:t>
            </a:r>
            <a:r>
              <a:rPr sz="2800" spc="-100" dirty="0">
                <a:solidFill>
                  <a:schemeClr val="tx2">
                    <a:lumMod val="10000"/>
                  </a:schemeClr>
                </a:solidFill>
                <a:latin typeface="Arial"/>
                <a:cs typeface="Arial"/>
              </a:rPr>
              <a:t>Özellikleri</a:t>
            </a:r>
            <a:endParaRPr sz="2800" dirty="0">
              <a:solidFill>
                <a:schemeClr val="tx2">
                  <a:lumMod val="10000"/>
                </a:schemeClr>
              </a:solidFill>
              <a:latin typeface="Arial"/>
              <a:cs typeface="Arial"/>
            </a:endParaRPr>
          </a:p>
          <a:p>
            <a:pPr marL="323850" indent="-229235">
              <a:lnSpc>
                <a:spcPct val="100000"/>
              </a:lnSpc>
              <a:spcBef>
                <a:spcPts val="675"/>
              </a:spcBef>
              <a:buChar char="•"/>
              <a:tabLst>
                <a:tab pos="324485" algn="l"/>
              </a:tabLst>
            </a:pPr>
            <a:r>
              <a:rPr sz="2800" spc="-475" dirty="0">
                <a:solidFill>
                  <a:schemeClr val="tx2">
                    <a:lumMod val="10000"/>
                  </a:schemeClr>
                </a:solidFill>
                <a:latin typeface="Arial"/>
                <a:cs typeface="Arial"/>
              </a:rPr>
              <a:t>TS </a:t>
            </a:r>
            <a:r>
              <a:rPr sz="2800" spc="-360" dirty="0">
                <a:solidFill>
                  <a:schemeClr val="tx2">
                    <a:lumMod val="10000"/>
                  </a:schemeClr>
                </a:solidFill>
                <a:latin typeface="Arial"/>
                <a:cs typeface="Arial"/>
              </a:rPr>
              <a:t>EN </a:t>
            </a:r>
            <a:r>
              <a:rPr sz="2800" spc="-30" dirty="0">
                <a:solidFill>
                  <a:schemeClr val="tx2">
                    <a:lumMod val="10000"/>
                  </a:schemeClr>
                </a:solidFill>
                <a:latin typeface="Carlito"/>
                <a:cs typeface="Carlito"/>
              </a:rPr>
              <a:t>12810-</a:t>
            </a:r>
            <a:r>
              <a:rPr sz="2800" spc="-30" dirty="0">
                <a:solidFill>
                  <a:schemeClr val="tx2">
                    <a:lumMod val="10000"/>
                  </a:schemeClr>
                </a:solidFill>
                <a:latin typeface="Arial"/>
                <a:cs typeface="Arial"/>
              </a:rPr>
              <a:t>2 </a:t>
            </a:r>
            <a:r>
              <a:rPr sz="2800" spc="-240" dirty="0">
                <a:solidFill>
                  <a:schemeClr val="tx2">
                    <a:lumMod val="10000"/>
                  </a:schemeClr>
                </a:solidFill>
                <a:latin typeface="Arial"/>
                <a:cs typeface="Arial"/>
              </a:rPr>
              <a:t>Yapısal</a:t>
            </a:r>
            <a:r>
              <a:rPr sz="2800" spc="-385" dirty="0">
                <a:solidFill>
                  <a:schemeClr val="tx2">
                    <a:lumMod val="10000"/>
                  </a:schemeClr>
                </a:solidFill>
                <a:latin typeface="Arial"/>
                <a:cs typeface="Arial"/>
              </a:rPr>
              <a:t> </a:t>
            </a:r>
            <a:r>
              <a:rPr sz="2800" spc="-220" dirty="0">
                <a:solidFill>
                  <a:schemeClr val="tx2">
                    <a:lumMod val="10000"/>
                  </a:schemeClr>
                </a:solidFill>
                <a:latin typeface="Arial"/>
                <a:cs typeface="Arial"/>
              </a:rPr>
              <a:t>Tasarım</a:t>
            </a:r>
            <a:endParaRPr sz="2800" dirty="0">
              <a:solidFill>
                <a:schemeClr val="tx2">
                  <a:lumMod val="10000"/>
                </a:schemeClr>
              </a:solidFill>
              <a:latin typeface="Arial"/>
              <a:cs typeface="Arial"/>
            </a:endParaRPr>
          </a:p>
          <a:p>
            <a:pPr marL="323850" indent="-229235">
              <a:lnSpc>
                <a:spcPct val="100000"/>
              </a:lnSpc>
              <a:spcBef>
                <a:spcPts val="660"/>
              </a:spcBef>
              <a:buChar char="•"/>
              <a:tabLst>
                <a:tab pos="324485" algn="l"/>
              </a:tabLst>
            </a:pPr>
            <a:r>
              <a:rPr sz="2800" spc="-475" dirty="0">
                <a:solidFill>
                  <a:schemeClr val="tx2">
                    <a:lumMod val="10000"/>
                  </a:schemeClr>
                </a:solidFill>
                <a:latin typeface="Arial"/>
                <a:cs typeface="Arial"/>
              </a:rPr>
              <a:t>TS </a:t>
            </a:r>
            <a:r>
              <a:rPr sz="2800" spc="-360" dirty="0">
                <a:solidFill>
                  <a:schemeClr val="tx2">
                    <a:lumMod val="10000"/>
                  </a:schemeClr>
                </a:solidFill>
                <a:latin typeface="Arial"/>
                <a:cs typeface="Arial"/>
              </a:rPr>
              <a:t>EN </a:t>
            </a:r>
            <a:r>
              <a:rPr sz="2800" spc="-30" dirty="0">
                <a:solidFill>
                  <a:schemeClr val="tx2">
                    <a:lumMod val="10000"/>
                  </a:schemeClr>
                </a:solidFill>
                <a:latin typeface="Carlito"/>
                <a:cs typeface="Carlito"/>
              </a:rPr>
              <a:t>12811-</a:t>
            </a:r>
            <a:r>
              <a:rPr sz="2800" spc="-30" dirty="0">
                <a:solidFill>
                  <a:schemeClr val="tx2">
                    <a:lumMod val="10000"/>
                  </a:schemeClr>
                </a:solidFill>
                <a:latin typeface="Arial"/>
                <a:cs typeface="Arial"/>
              </a:rPr>
              <a:t>1 </a:t>
            </a:r>
            <a:r>
              <a:rPr sz="2800" spc="-140" dirty="0">
                <a:solidFill>
                  <a:schemeClr val="tx2">
                    <a:lumMod val="10000"/>
                  </a:schemeClr>
                </a:solidFill>
                <a:latin typeface="Arial"/>
                <a:cs typeface="Arial"/>
              </a:rPr>
              <a:t>Performans</a:t>
            </a:r>
            <a:r>
              <a:rPr sz="2800" spc="-345" dirty="0">
                <a:solidFill>
                  <a:schemeClr val="tx2">
                    <a:lumMod val="10000"/>
                  </a:schemeClr>
                </a:solidFill>
                <a:latin typeface="Arial"/>
                <a:cs typeface="Arial"/>
              </a:rPr>
              <a:t> </a:t>
            </a:r>
            <a:r>
              <a:rPr sz="2800" spc="-110" dirty="0">
                <a:solidFill>
                  <a:schemeClr val="tx2">
                    <a:lumMod val="10000"/>
                  </a:schemeClr>
                </a:solidFill>
                <a:latin typeface="Arial"/>
                <a:cs typeface="Arial"/>
              </a:rPr>
              <a:t>Gerekleri</a:t>
            </a:r>
            <a:endParaRPr sz="2800" dirty="0">
              <a:solidFill>
                <a:schemeClr val="tx2">
                  <a:lumMod val="10000"/>
                </a:schemeClr>
              </a:solidFill>
              <a:latin typeface="Arial"/>
              <a:cs typeface="Arial"/>
            </a:endParaRPr>
          </a:p>
          <a:p>
            <a:pPr marL="323850" indent="-229235">
              <a:lnSpc>
                <a:spcPct val="100000"/>
              </a:lnSpc>
              <a:spcBef>
                <a:spcPts val="660"/>
              </a:spcBef>
              <a:buChar char="•"/>
              <a:tabLst>
                <a:tab pos="324485" algn="l"/>
              </a:tabLst>
            </a:pPr>
            <a:r>
              <a:rPr sz="2800" spc="-475" dirty="0">
                <a:solidFill>
                  <a:schemeClr val="tx2">
                    <a:lumMod val="10000"/>
                  </a:schemeClr>
                </a:solidFill>
                <a:latin typeface="Arial"/>
                <a:cs typeface="Arial"/>
              </a:rPr>
              <a:t>TS </a:t>
            </a:r>
            <a:r>
              <a:rPr sz="2800" spc="-360" dirty="0">
                <a:solidFill>
                  <a:schemeClr val="tx2">
                    <a:lumMod val="10000"/>
                  </a:schemeClr>
                </a:solidFill>
                <a:latin typeface="Arial"/>
                <a:cs typeface="Arial"/>
              </a:rPr>
              <a:t>EN </a:t>
            </a:r>
            <a:r>
              <a:rPr sz="2800" spc="-30" dirty="0">
                <a:solidFill>
                  <a:schemeClr val="tx2">
                    <a:lumMod val="10000"/>
                  </a:schemeClr>
                </a:solidFill>
                <a:latin typeface="Carlito"/>
                <a:cs typeface="Carlito"/>
              </a:rPr>
              <a:t>12811-</a:t>
            </a:r>
            <a:r>
              <a:rPr sz="2800" spc="-30" dirty="0">
                <a:solidFill>
                  <a:schemeClr val="tx2">
                    <a:lumMod val="10000"/>
                  </a:schemeClr>
                </a:solidFill>
                <a:latin typeface="Arial"/>
                <a:cs typeface="Arial"/>
              </a:rPr>
              <a:t>2 </a:t>
            </a:r>
            <a:r>
              <a:rPr sz="2800" spc="-140" dirty="0">
                <a:solidFill>
                  <a:schemeClr val="tx2">
                    <a:lumMod val="10000"/>
                  </a:schemeClr>
                </a:solidFill>
                <a:latin typeface="Arial"/>
                <a:cs typeface="Arial"/>
              </a:rPr>
              <a:t>Malzeme</a:t>
            </a:r>
            <a:r>
              <a:rPr sz="2800" spc="-375" dirty="0">
                <a:solidFill>
                  <a:schemeClr val="tx2">
                    <a:lumMod val="10000"/>
                  </a:schemeClr>
                </a:solidFill>
                <a:latin typeface="Arial"/>
                <a:cs typeface="Arial"/>
              </a:rPr>
              <a:t> </a:t>
            </a:r>
            <a:r>
              <a:rPr sz="2800" spc="-75" dirty="0">
                <a:solidFill>
                  <a:schemeClr val="tx2">
                    <a:lumMod val="10000"/>
                  </a:schemeClr>
                </a:solidFill>
                <a:latin typeface="Arial"/>
                <a:cs typeface="Arial"/>
              </a:rPr>
              <a:t>Bilgileri</a:t>
            </a:r>
            <a:endParaRPr sz="2800" dirty="0">
              <a:solidFill>
                <a:schemeClr val="tx2">
                  <a:lumMod val="10000"/>
                </a:schemeClr>
              </a:solidFill>
              <a:latin typeface="Arial"/>
              <a:cs typeface="Arial"/>
            </a:endParaRPr>
          </a:p>
          <a:p>
            <a:pPr marL="323850" indent="-229235">
              <a:lnSpc>
                <a:spcPct val="100000"/>
              </a:lnSpc>
              <a:spcBef>
                <a:spcPts val="670"/>
              </a:spcBef>
              <a:buChar char="•"/>
              <a:tabLst>
                <a:tab pos="324485" algn="l"/>
              </a:tabLst>
            </a:pPr>
            <a:r>
              <a:rPr sz="2800" spc="-475" dirty="0">
                <a:solidFill>
                  <a:schemeClr val="tx2">
                    <a:lumMod val="10000"/>
                  </a:schemeClr>
                </a:solidFill>
                <a:latin typeface="Arial"/>
                <a:cs typeface="Arial"/>
              </a:rPr>
              <a:t>TS </a:t>
            </a:r>
            <a:r>
              <a:rPr sz="2800" spc="-360" dirty="0">
                <a:solidFill>
                  <a:schemeClr val="tx2">
                    <a:lumMod val="10000"/>
                  </a:schemeClr>
                </a:solidFill>
                <a:latin typeface="Arial"/>
                <a:cs typeface="Arial"/>
              </a:rPr>
              <a:t>EN </a:t>
            </a:r>
            <a:r>
              <a:rPr sz="2800" spc="-30" dirty="0">
                <a:solidFill>
                  <a:schemeClr val="tx2">
                    <a:lumMod val="10000"/>
                  </a:schemeClr>
                </a:solidFill>
                <a:latin typeface="Carlito"/>
                <a:cs typeface="Carlito"/>
              </a:rPr>
              <a:t>12811-</a:t>
            </a:r>
            <a:r>
              <a:rPr sz="2800" spc="-30" dirty="0">
                <a:solidFill>
                  <a:schemeClr val="tx2">
                    <a:lumMod val="10000"/>
                  </a:schemeClr>
                </a:solidFill>
                <a:latin typeface="Arial"/>
                <a:cs typeface="Arial"/>
              </a:rPr>
              <a:t>3 </a:t>
            </a:r>
            <a:r>
              <a:rPr sz="2800" spc="-185" dirty="0">
                <a:solidFill>
                  <a:schemeClr val="tx2">
                    <a:lumMod val="10000"/>
                  </a:schemeClr>
                </a:solidFill>
                <a:latin typeface="Arial"/>
                <a:cs typeface="Arial"/>
              </a:rPr>
              <a:t>Yükleme</a:t>
            </a:r>
            <a:r>
              <a:rPr sz="2800" spc="-355" dirty="0">
                <a:solidFill>
                  <a:schemeClr val="tx2">
                    <a:lumMod val="10000"/>
                  </a:schemeClr>
                </a:solidFill>
                <a:latin typeface="Arial"/>
                <a:cs typeface="Arial"/>
              </a:rPr>
              <a:t> </a:t>
            </a:r>
            <a:r>
              <a:rPr sz="2800" spc="-114" dirty="0">
                <a:solidFill>
                  <a:schemeClr val="tx2">
                    <a:lumMod val="10000"/>
                  </a:schemeClr>
                </a:solidFill>
                <a:latin typeface="Arial"/>
                <a:cs typeface="Arial"/>
              </a:rPr>
              <a:t>Deneyleri</a:t>
            </a:r>
            <a:endParaRPr sz="2800" dirty="0">
              <a:solidFill>
                <a:schemeClr val="tx2">
                  <a:lumMod val="10000"/>
                </a:schemeClr>
              </a:solidFill>
              <a:latin typeface="Arial"/>
              <a:cs typeface="Arial"/>
            </a:endParaRPr>
          </a:p>
        </p:txBody>
      </p:sp>
      <p:sp>
        <p:nvSpPr>
          <p:cNvPr id="4" name="object 12"/>
          <p:cNvSpPr/>
          <p:nvPr/>
        </p:nvSpPr>
        <p:spPr>
          <a:xfrm>
            <a:off x="9121559" y="1184258"/>
            <a:ext cx="1721281" cy="2306523"/>
          </a:xfrm>
          <a:prstGeom prst="rect">
            <a:avLst/>
          </a:prstGeom>
          <a:blipFill>
            <a:blip r:embed="rId2"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5" name="object 10"/>
          <p:cNvSpPr/>
          <p:nvPr/>
        </p:nvSpPr>
        <p:spPr>
          <a:xfrm>
            <a:off x="8907017" y="3810923"/>
            <a:ext cx="2150363" cy="2159497"/>
          </a:xfrm>
          <a:prstGeom prst="rect">
            <a:avLst/>
          </a:prstGeom>
          <a:blipFill>
            <a:blip r:embed="rId3"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6" name="object 11"/>
          <p:cNvSpPr/>
          <p:nvPr/>
        </p:nvSpPr>
        <p:spPr>
          <a:xfrm>
            <a:off x="1166569" y="1473656"/>
            <a:ext cx="1006937" cy="2647480"/>
          </a:xfrm>
          <a:prstGeom prst="rect">
            <a:avLst/>
          </a:prstGeom>
          <a:blipFill>
            <a:blip r:embed="rId4"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7" name="object 9"/>
          <p:cNvSpPr/>
          <p:nvPr/>
        </p:nvSpPr>
        <p:spPr>
          <a:xfrm>
            <a:off x="3847267" y="5025540"/>
            <a:ext cx="2619756" cy="944880"/>
          </a:xfrm>
          <a:prstGeom prst="rect">
            <a:avLst/>
          </a:prstGeom>
          <a:blipFill>
            <a:blip r:embed="rId5"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9" name="object 8"/>
          <p:cNvSpPr txBox="1"/>
          <p:nvPr/>
        </p:nvSpPr>
        <p:spPr>
          <a:xfrm>
            <a:off x="221798" y="6457862"/>
            <a:ext cx="6245225" cy="299720"/>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00000"/>
              </a:lnSpc>
              <a:spcBef>
                <a:spcPts val="100"/>
              </a:spcBef>
            </a:pPr>
            <a:r>
              <a:rPr sz="1800" spc="195" dirty="0">
                <a:solidFill>
                  <a:srgbClr val="595958"/>
                </a:solidFill>
                <a:latin typeface="Arial"/>
                <a:cs typeface="Arial"/>
              </a:rPr>
              <a:t>* </a:t>
            </a:r>
            <a:r>
              <a:rPr sz="1800" spc="-185" dirty="0">
                <a:solidFill>
                  <a:srgbClr val="595958"/>
                </a:solidFill>
                <a:latin typeface="Arial"/>
                <a:cs typeface="Arial"/>
              </a:rPr>
              <a:t>Yapı </a:t>
            </a:r>
            <a:r>
              <a:rPr sz="1800" spc="-60" dirty="0">
                <a:solidFill>
                  <a:srgbClr val="595958"/>
                </a:solidFill>
                <a:latin typeface="Arial"/>
                <a:cs typeface="Arial"/>
              </a:rPr>
              <a:t>İşlerinde </a:t>
            </a:r>
            <a:r>
              <a:rPr sz="1800" spc="-125" dirty="0">
                <a:solidFill>
                  <a:srgbClr val="595958"/>
                </a:solidFill>
                <a:latin typeface="Arial"/>
                <a:cs typeface="Arial"/>
              </a:rPr>
              <a:t>İş </a:t>
            </a:r>
            <a:r>
              <a:rPr sz="1800" spc="-145" dirty="0">
                <a:solidFill>
                  <a:srgbClr val="595958"/>
                </a:solidFill>
                <a:latin typeface="Arial"/>
                <a:cs typeface="Arial"/>
              </a:rPr>
              <a:t>Sağlığı </a:t>
            </a:r>
            <a:r>
              <a:rPr sz="1800" spc="-105" dirty="0">
                <a:solidFill>
                  <a:srgbClr val="595958"/>
                </a:solidFill>
                <a:latin typeface="Arial"/>
                <a:cs typeface="Arial"/>
              </a:rPr>
              <a:t>ve </a:t>
            </a:r>
            <a:r>
              <a:rPr sz="1800" spc="-80" dirty="0">
                <a:solidFill>
                  <a:srgbClr val="595958"/>
                </a:solidFill>
                <a:latin typeface="Arial"/>
                <a:cs typeface="Arial"/>
              </a:rPr>
              <a:t>Güvenliği Yönetmeliği,5 </a:t>
            </a:r>
            <a:r>
              <a:rPr sz="1800" spc="-120" dirty="0">
                <a:solidFill>
                  <a:srgbClr val="595958"/>
                </a:solidFill>
                <a:latin typeface="Arial"/>
                <a:cs typeface="Arial"/>
              </a:rPr>
              <a:t>Ekim </a:t>
            </a:r>
            <a:r>
              <a:rPr sz="1800" spc="-140" dirty="0">
                <a:solidFill>
                  <a:srgbClr val="595958"/>
                </a:solidFill>
                <a:latin typeface="Arial"/>
                <a:cs typeface="Arial"/>
              </a:rPr>
              <a:t>2013</a:t>
            </a:r>
            <a:r>
              <a:rPr sz="1800" spc="-140" dirty="0">
                <a:solidFill>
                  <a:srgbClr val="595958"/>
                </a:solidFill>
                <a:latin typeface="Carlito"/>
                <a:cs typeface="Carlito"/>
              </a:rPr>
              <a:t>-</a:t>
            </a:r>
            <a:r>
              <a:rPr sz="1800" spc="-140" dirty="0">
                <a:solidFill>
                  <a:srgbClr val="595958"/>
                </a:solidFill>
                <a:latin typeface="Arial"/>
                <a:cs typeface="Arial"/>
              </a:rPr>
              <a:t>EK</a:t>
            </a:r>
            <a:r>
              <a:rPr sz="1800" spc="-185" dirty="0">
                <a:solidFill>
                  <a:srgbClr val="595958"/>
                </a:solidFill>
                <a:latin typeface="Arial"/>
                <a:cs typeface="Arial"/>
              </a:rPr>
              <a:t> </a:t>
            </a:r>
            <a:r>
              <a:rPr sz="1800" spc="-90" dirty="0">
                <a:solidFill>
                  <a:srgbClr val="595958"/>
                </a:solidFill>
                <a:latin typeface="Arial"/>
                <a:cs typeface="Arial"/>
              </a:rPr>
              <a:t>4</a:t>
            </a:r>
            <a:endParaRPr sz="1800" dirty="0">
              <a:latin typeface="Arial"/>
              <a:cs typeface="Arial"/>
            </a:endParaRPr>
          </a:p>
        </p:txBody>
      </p:sp>
      <p:sp>
        <p:nvSpPr>
          <p:cNvPr id="10" name="Yuvarlatılmış Dikdörtgen 9"/>
          <p:cNvSpPr/>
          <p:nvPr/>
        </p:nvSpPr>
        <p:spPr>
          <a:xfrm>
            <a:off x="264260" y="4410534"/>
            <a:ext cx="2617365" cy="10724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a:latin typeface="Microsoft Sans Serif"/>
                <a:cs typeface="Microsoft Sans Serif"/>
              </a:rPr>
              <a:t>Güvenli Kurulum Ve Söküm Koşulları</a:t>
            </a:r>
          </a:p>
        </p:txBody>
      </p:sp>
      <p:sp>
        <p:nvSpPr>
          <p:cNvPr id="8" name="Slayt Numarası Yer Tutucusu 7"/>
          <p:cNvSpPr>
            <a:spLocks noGrp="1"/>
          </p:cNvSpPr>
          <p:nvPr>
            <p:ph type="sldNum" sz="quarter" idx="12"/>
          </p:nvPr>
        </p:nvSpPr>
        <p:spPr/>
        <p:txBody>
          <a:bodyPr/>
          <a:lstStyle/>
          <a:p>
            <a:fld id="{866914FB-3D64-4DE5-96CE-E198EC76AE77}" type="slidenum">
              <a:rPr lang="tr-TR" smtClean="0"/>
              <a:t>124</a:t>
            </a:fld>
            <a:endParaRPr lang="tr-TR"/>
          </a:p>
        </p:txBody>
      </p:sp>
      <p:sp>
        <p:nvSpPr>
          <p:cNvPr id="14" name="Unvan 1"/>
          <p:cNvSpPr txBox="1">
            <a:spLocks/>
          </p:cNvSpPr>
          <p:nvPr/>
        </p:nvSpPr>
        <p:spPr>
          <a:xfrm>
            <a:off x="609701" y="298628"/>
            <a:ext cx="10972598" cy="8856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KURMA VE KULLANIMDA DİKKAT EDİLECEK HUSUSLAR </a:t>
            </a:r>
            <a:endParaRPr lang="tr-TR" dirty="0"/>
          </a:p>
        </p:txBody>
      </p:sp>
    </p:spTree>
    <p:extLst>
      <p:ext uri="{BB962C8B-B14F-4D97-AF65-F5344CB8AC3E}">
        <p14:creationId xmlns:p14="http://schemas.microsoft.com/office/powerpoint/2010/main" val="171424242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8"/>
          <p:cNvSpPr/>
          <p:nvPr/>
        </p:nvSpPr>
        <p:spPr>
          <a:xfrm>
            <a:off x="5594733" y="1279051"/>
            <a:ext cx="3884676" cy="1834895"/>
          </a:xfrm>
          <a:prstGeom prst="rect">
            <a:avLst/>
          </a:prstGeom>
          <a:blipFill>
            <a:blip r:embed="rId2"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4" name="object 9"/>
          <p:cNvSpPr txBox="1"/>
          <p:nvPr/>
        </p:nvSpPr>
        <p:spPr>
          <a:xfrm>
            <a:off x="3754679" y="3301960"/>
            <a:ext cx="6024880" cy="3082895"/>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55600" indent="-342900">
              <a:lnSpc>
                <a:spcPct val="100000"/>
              </a:lnSpc>
              <a:spcBef>
                <a:spcPts val="100"/>
              </a:spcBef>
              <a:buFont typeface="Carlito"/>
              <a:buAutoNum type="alphaLcPeriod"/>
              <a:tabLst>
                <a:tab pos="354965" algn="l"/>
                <a:tab pos="355600" algn="l"/>
              </a:tabLst>
            </a:pPr>
            <a:r>
              <a:rPr sz="1800" spc="-100" dirty="0">
                <a:solidFill>
                  <a:schemeClr val="tx2">
                    <a:lumMod val="10000"/>
                  </a:schemeClr>
                </a:solidFill>
                <a:latin typeface="Arial"/>
                <a:cs typeface="Arial"/>
              </a:rPr>
              <a:t>Bileşen</a:t>
            </a:r>
            <a:r>
              <a:rPr sz="1800" spc="-95" dirty="0">
                <a:solidFill>
                  <a:schemeClr val="tx2">
                    <a:lumMod val="10000"/>
                  </a:schemeClr>
                </a:solidFill>
                <a:latin typeface="Arial"/>
                <a:cs typeface="Arial"/>
              </a:rPr>
              <a:t> </a:t>
            </a:r>
            <a:r>
              <a:rPr sz="1800" spc="-60" dirty="0">
                <a:solidFill>
                  <a:schemeClr val="tx2">
                    <a:lumMod val="10000"/>
                  </a:schemeClr>
                </a:solidFill>
                <a:latin typeface="Arial"/>
                <a:cs typeface="Arial"/>
              </a:rPr>
              <a:t>listesi</a:t>
            </a:r>
            <a:endParaRPr sz="1800" dirty="0">
              <a:solidFill>
                <a:schemeClr val="tx2">
                  <a:lumMod val="10000"/>
                </a:schemeClr>
              </a:solidFill>
              <a:latin typeface="Arial"/>
              <a:cs typeface="Arial"/>
            </a:endParaRPr>
          </a:p>
          <a:p>
            <a:pPr>
              <a:lnSpc>
                <a:spcPct val="100000"/>
              </a:lnSpc>
              <a:spcBef>
                <a:spcPts val="30"/>
              </a:spcBef>
              <a:buAutoNum type="alphaLcPeriod"/>
            </a:pPr>
            <a:endParaRPr sz="1850" dirty="0">
              <a:solidFill>
                <a:schemeClr val="tx2">
                  <a:lumMod val="10000"/>
                </a:schemeClr>
              </a:solidFill>
              <a:latin typeface="Arial"/>
              <a:cs typeface="Arial"/>
            </a:endParaRPr>
          </a:p>
          <a:p>
            <a:pPr marL="355600" indent="-342900">
              <a:lnSpc>
                <a:spcPct val="100000"/>
              </a:lnSpc>
              <a:buFont typeface="Carlito"/>
              <a:buAutoNum type="alphaLcPeriod"/>
              <a:tabLst>
                <a:tab pos="354965" algn="l"/>
                <a:tab pos="355600" algn="l"/>
              </a:tabLst>
            </a:pPr>
            <a:r>
              <a:rPr sz="1800" spc="-75" dirty="0">
                <a:solidFill>
                  <a:schemeClr val="tx2">
                    <a:lumMod val="10000"/>
                  </a:schemeClr>
                </a:solidFill>
                <a:latin typeface="Arial"/>
                <a:cs typeface="Arial"/>
              </a:rPr>
              <a:t>Bileşenler </a:t>
            </a:r>
            <a:r>
              <a:rPr sz="1800" spc="-50" dirty="0">
                <a:solidFill>
                  <a:schemeClr val="tx2">
                    <a:lumMod val="10000"/>
                  </a:schemeClr>
                </a:solidFill>
                <a:latin typeface="Arial"/>
                <a:cs typeface="Arial"/>
              </a:rPr>
              <a:t>için </a:t>
            </a:r>
            <a:r>
              <a:rPr sz="1800" spc="-70" dirty="0">
                <a:solidFill>
                  <a:schemeClr val="tx2">
                    <a:lumMod val="10000"/>
                  </a:schemeClr>
                </a:solidFill>
                <a:latin typeface="Arial"/>
                <a:cs typeface="Arial"/>
              </a:rPr>
              <a:t>işlem </a:t>
            </a:r>
            <a:r>
              <a:rPr sz="1800" spc="-125" dirty="0">
                <a:solidFill>
                  <a:schemeClr val="tx2">
                    <a:lumMod val="10000"/>
                  </a:schemeClr>
                </a:solidFill>
                <a:latin typeface="Arial"/>
                <a:cs typeface="Arial"/>
              </a:rPr>
              <a:t>sırası </a:t>
            </a:r>
            <a:r>
              <a:rPr sz="1800" spc="-110" dirty="0">
                <a:solidFill>
                  <a:schemeClr val="tx2">
                    <a:lumMod val="10000"/>
                  </a:schemeClr>
                </a:solidFill>
                <a:latin typeface="Arial"/>
                <a:cs typeface="Arial"/>
              </a:rPr>
              <a:t>(Çizim </a:t>
            </a:r>
            <a:r>
              <a:rPr sz="1800" spc="-105" dirty="0">
                <a:solidFill>
                  <a:schemeClr val="tx2">
                    <a:lumMod val="10000"/>
                  </a:schemeClr>
                </a:solidFill>
                <a:latin typeface="Arial"/>
                <a:cs typeface="Arial"/>
              </a:rPr>
              <a:t>ve</a:t>
            </a:r>
            <a:r>
              <a:rPr sz="1800" spc="-90" dirty="0">
                <a:solidFill>
                  <a:schemeClr val="tx2">
                    <a:lumMod val="10000"/>
                  </a:schemeClr>
                </a:solidFill>
                <a:latin typeface="Arial"/>
                <a:cs typeface="Arial"/>
              </a:rPr>
              <a:t> </a:t>
            </a:r>
            <a:r>
              <a:rPr sz="1800" spc="-55" dirty="0">
                <a:solidFill>
                  <a:schemeClr val="tx2">
                    <a:lumMod val="10000"/>
                  </a:schemeClr>
                </a:solidFill>
                <a:latin typeface="Arial"/>
                <a:cs typeface="Arial"/>
              </a:rPr>
              <a:t>anlatımlar)</a:t>
            </a:r>
            <a:endParaRPr sz="1800" dirty="0">
              <a:solidFill>
                <a:schemeClr val="tx2">
                  <a:lumMod val="10000"/>
                </a:schemeClr>
              </a:solidFill>
              <a:latin typeface="Arial"/>
              <a:cs typeface="Arial"/>
            </a:endParaRPr>
          </a:p>
          <a:p>
            <a:pPr marL="355600" marR="5080" indent="-343535">
              <a:lnSpc>
                <a:spcPct val="200000"/>
              </a:lnSpc>
              <a:buFont typeface="Carlito"/>
              <a:buAutoNum type="alphaLcPeriod"/>
              <a:tabLst>
                <a:tab pos="354965" algn="l"/>
                <a:tab pos="355600" algn="l"/>
              </a:tabLst>
            </a:pPr>
            <a:r>
              <a:rPr sz="1800" spc="-90" dirty="0">
                <a:solidFill>
                  <a:schemeClr val="tx2">
                    <a:lumMod val="10000"/>
                  </a:schemeClr>
                </a:solidFill>
                <a:latin typeface="Arial"/>
                <a:cs typeface="Arial"/>
              </a:rPr>
              <a:t>Yükseklik</a:t>
            </a:r>
            <a:r>
              <a:rPr sz="1800" spc="-90" dirty="0">
                <a:solidFill>
                  <a:schemeClr val="tx2">
                    <a:lumMod val="10000"/>
                  </a:schemeClr>
                </a:solidFill>
                <a:latin typeface="Carlito"/>
                <a:cs typeface="Carlito"/>
              </a:rPr>
              <a:t>-</a:t>
            </a:r>
            <a:r>
              <a:rPr sz="1800" spc="-90" dirty="0">
                <a:solidFill>
                  <a:schemeClr val="tx2">
                    <a:lumMod val="10000"/>
                  </a:schemeClr>
                </a:solidFill>
                <a:latin typeface="Arial"/>
                <a:cs typeface="Arial"/>
              </a:rPr>
              <a:t>genişlik </a:t>
            </a:r>
            <a:r>
              <a:rPr sz="1800" spc="-65" dirty="0">
                <a:solidFill>
                  <a:schemeClr val="tx2">
                    <a:lumMod val="10000"/>
                  </a:schemeClr>
                </a:solidFill>
                <a:latin typeface="Arial"/>
                <a:cs typeface="Arial"/>
              </a:rPr>
              <a:t>sınıfları, </a:t>
            </a:r>
            <a:r>
              <a:rPr sz="1800" spc="-55" dirty="0">
                <a:solidFill>
                  <a:schemeClr val="tx2">
                    <a:lumMod val="10000"/>
                  </a:schemeClr>
                </a:solidFill>
                <a:latin typeface="Arial"/>
                <a:cs typeface="Arial"/>
              </a:rPr>
              <a:t>boyutlar, </a:t>
            </a:r>
            <a:r>
              <a:rPr sz="1800" spc="-70" dirty="0">
                <a:solidFill>
                  <a:schemeClr val="tx2">
                    <a:lumMod val="10000"/>
                  </a:schemeClr>
                </a:solidFill>
                <a:latin typeface="Arial"/>
                <a:cs typeface="Arial"/>
              </a:rPr>
              <a:t>ankraj </a:t>
            </a:r>
            <a:r>
              <a:rPr sz="1800" spc="-85" dirty="0">
                <a:solidFill>
                  <a:schemeClr val="tx2">
                    <a:lumMod val="10000"/>
                  </a:schemeClr>
                </a:solidFill>
                <a:latin typeface="Arial"/>
                <a:cs typeface="Arial"/>
              </a:rPr>
              <a:t>düzeni </a:t>
            </a:r>
            <a:r>
              <a:rPr sz="1800" spc="-105" dirty="0">
                <a:solidFill>
                  <a:schemeClr val="tx2">
                    <a:lumMod val="10000"/>
                  </a:schemeClr>
                </a:solidFill>
                <a:latin typeface="Arial"/>
                <a:cs typeface="Arial"/>
              </a:rPr>
              <a:t>ve </a:t>
            </a:r>
            <a:r>
              <a:rPr sz="1800" spc="-90" dirty="0">
                <a:solidFill>
                  <a:schemeClr val="tx2">
                    <a:lumMod val="10000"/>
                  </a:schemeClr>
                </a:solidFill>
                <a:latin typeface="Arial"/>
                <a:cs typeface="Arial"/>
              </a:rPr>
              <a:t>yardımcı  </a:t>
            </a:r>
            <a:r>
              <a:rPr sz="1800" spc="-55" dirty="0">
                <a:solidFill>
                  <a:schemeClr val="tx2">
                    <a:lumMod val="10000"/>
                  </a:schemeClr>
                </a:solidFill>
                <a:latin typeface="Arial"/>
                <a:cs typeface="Arial"/>
              </a:rPr>
              <a:t>bileşenlerin </a:t>
            </a:r>
            <a:r>
              <a:rPr sz="1800" spc="-95" dirty="0">
                <a:solidFill>
                  <a:schemeClr val="tx2">
                    <a:lumMod val="10000"/>
                  </a:schemeClr>
                </a:solidFill>
                <a:latin typeface="Arial"/>
                <a:cs typeface="Arial"/>
              </a:rPr>
              <a:t>nasıl</a:t>
            </a:r>
            <a:r>
              <a:rPr sz="1800" spc="-120" dirty="0">
                <a:solidFill>
                  <a:schemeClr val="tx2">
                    <a:lumMod val="10000"/>
                  </a:schemeClr>
                </a:solidFill>
                <a:latin typeface="Arial"/>
                <a:cs typeface="Arial"/>
              </a:rPr>
              <a:t> </a:t>
            </a:r>
            <a:r>
              <a:rPr sz="1800" spc="-90" dirty="0">
                <a:solidFill>
                  <a:schemeClr val="tx2">
                    <a:lumMod val="10000"/>
                  </a:schemeClr>
                </a:solidFill>
                <a:latin typeface="Arial"/>
                <a:cs typeface="Arial"/>
              </a:rPr>
              <a:t>kullanılacağı</a:t>
            </a:r>
            <a:endParaRPr sz="1800" dirty="0">
              <a:solidFill>
                <a:schemeClr val="tx2">
                  <a:lumMod val="10000"/>
                </a:schemeClr>
              </a:solidFill>
              <a:latin typeface="Arial"/>
              <a:cs typeface="Arial"/>
            </a:endParaRPr>
          </a:p>
          <a:p>
            <a:pPr>
              <a:lnSpc>
                <a:spcPct val="100000"/>
              </a:lnSpc>
              <a:spcBef>
                <a:spcPts val="35"/>
              </a:spcBef>
              <a:buAutoNum type="alphaLcPeriod"/>
            </a:pPr>
            <a:endParaRPr sz="1850" dirty="0">
              <a:solidFill>
                <a:schemeClr val="tx2">
                  <a:lumMod val="10000"/>
                </a:schemeClr>
              </a:solidFill>
              <a:latin typeface="Arial"/>
              <a:cs typeface="Arial"/>
            </a:endParaRPr>
          </a:p>
          <a:p>
            <a:pPr marL="355600" indent="-342900">
              <a:lnSpc>
                <a:spcPct val="100000"/>
              </a:lnSpc>
              <a:buAutoNum type="alphaLcPeriod"/>
              <a:tabLst>
                <a:tab pos="354965" algn="l"/>
                <a:tab pos="355600" algn="l"/>
              </a:tabLst>
            </a:pPr>
            <a:r>
              <a:rPr sz="1800" spc="-90" dirty="0">
                <a:solidFill>
                  <a:schemeClr val="tx2">
                    <a:lumMod val="10000"/>
                  </a:schemeClr>
                </a:solidFill>
                <a:latin typeface="Arial"/>
                <a:cs typeface="Arial"/>
              </a:rPr>
              <a:t>Bağlantı</a:t>
            </a:r>
            <a:r>
              <a:rPr sz="1800" spc="-105" dirty="0">
                <a:solidFill>
                  <a:schemeClr val="tx2">
                    <a:lumMod val="10000"/>
                  </a:schemeClr>
                </a:solidFill>
                <a:latin typeface="Arial"/>
                <a:cs typeface="Arial"/>
              </a:rPr>
              <a:t> </a:t>
            </a:r>
            <a:r>
              <a:rPr sz="1800" spc="-35" dirty="0">
                <a:solidFill>
                  <a:schemeClr val="tx2">
                    <a:lumMod val="10000"/>
                  </a:schemeClr>
                </a:solidFill>
                <a:latin typeface="Arial"/>
                <a:cs typeface="Arial"/>
              </a:rPr>
              <a:t>talimatları</a:t>
            </a:r>
            <a:endParaRPr sz="1800" dirty="0">
              <a:solidFill>
                <a:schemeClr val="tx2">
                  <a:lumMod val="10000"/>
                </a:schemeClr>
              </a:solidFill>
              <a:latin typeface="Arial"/>
              <a:cs typeface="Arial"/>
            </a:endParaRPr>
          </a:p>
          <a:p>
            <a:pPr>
              <a:lnSpc>
                <a:spcPct val="100000"/>
              </a:lnSpc>
              <a:spcBef>
                <a:spcPts val="30"/>
              </a:spcBef>
              <a:buAutoNum type="alphaLcPeriod"/>
            </a:pPr>
            <a:endParaRPr sz="1850" dirty="0">
              <a:solidFill>
                <a:schemeClr val="tx2">
                  <a:lumMod val="10000"/>
                </a:schemeClr>
              </a:solidFill>
              <a:latin typeface="Arial"/>
              <a:cs typeface="Arial"/>
            </a:endParaRPr>
          </a:p>
          <a:p>
            <a:pPr marL="355600" indent="-342900">
              <a:lnSpc>
                <a:spcPct val="100000"/>
              </a:lnSpc>
              <a:buFont typeface="Carlito"/>
              <a:buAutoNum type="alphaLcPeriod"/>
              <a:tabLst>
                <a:tab pos="354965" algn="l"/>
                <a:tab pos="355600" algn="l"/>
              </a:tabLst>
            </a:pPr>
            <a:r>
              <a:rPr sz="1800" spc="-160" dirty="0">
                <a:solidFill>
                  <a:schemeClr val="tx2">
                    <a:lumMod val="10000"/>
                  </a:schemeClr>
                </a:solidFill>
                <a:latin typeface="Arial"/>
                <a:cs typeface="Arial"/>
              </a:rPr>
              <a:t>Rüzgar, </a:t>
            </a:r>
            <a:r>
              <a:rPr sz="1800" spc="-80" dirty="0">
                <a:solidFill>
                  <a:schemeClr val="tx2">
                    <a:lumMod val="10000"/>
                  </a:schemeClr>
                </a:solidFill>
                <a:latin typeface="Arial"/>
                <a:cs typeface="Arial"/>
              </a:rPr>
              <a:t>kar </a:t>
            </a:r>
            <a:r>
              <a:rPr sz="1800" spc="-105" dirty="0">
                <a:solidFill>
                  <a:schemeClr val="tx2">
                    <a:lumMod val="10000"/>
                  </a:schemeClr>
                </a:solidFill>
                <a:latin typeface="Arial"/>
                <a:cs typeface="Arial"/>
              </a:rPr>
              <a:t>ve </a:t>
            </a:r>
            <a:r>
              <a:rPr sz="1800" spc="-90" dirty="0">
                <a:solidFill>
                  <a:schemeClr val="tx2">
                    <a:lumMod val="10000"/>
                  </a:schemeClr>
                </a:solidFill>
                <a:latin typeface="Arial"/>
                <a:cs typeface="Arial"/>
              </a:rPr>
              <a:t>buzla </a:t>
            </a:r>
            <a:r>
              <a:rPr sz="1800" spc="-20" dirty="0">
                <a:solidFill>
                  <a:schemeClr val="tx2">
                    <a:lumMod val="10000"/>
                  </a:schemeClr>
                </a:solidFill>
                <a:latin typeface="Arial"/>
                <a:cs typeface="Arial"/>
              </a:rPr>
              <a:t>ilgili</a:t>
            </a:r>
            <a:r>
              <a:rPr sz="1800" spc="10" dirty="0">
                <a:solidFill>
                  <a:schemeClr val="tx2">
                    <a:lumMod val="10000"/>
                  </a:schemeClr>
                </a:solidFill>
                <a:latin typeface="Arial"/>
                <a:cs typeface="Arial"/>
              </a:rPr>
              <a:t> </a:t>
            </a:r>
            <a:r>
              <a:rPr sz="1800" spc="-75" dirty="0">
                <a:solidFill>
                  <a:schemeClr val="tx2">
                    <a:lumMod val="10000"/>
                  </a:schemeClr>
                </a:solidFill>
                <a:latin typeface="Arial"/>
                <a:cs typeface="Arial"/>
              </a:rPr>
              <a:t>sınırlamalar</a:t>
            </a:r>
            <a:endParaRPr sz="1800" dirty="0">
              <a:solidFill>
                <a:schemeClr val="tx2">
                  <a:lumMod val="10000"/>
                </a:schemeClr>
              </a:solidFill>
              <a:latin typeface="Arial"/>
              <a:cs typeface="Arial"/>
            </a:endParaRPr>
          </a:p>
        </p:txBody>
      </p:sp>
      <p:sp>
        <p:nvSpPr>
          <p:cNvPr id="5" name="Yuvarlatılmış Dikdörtgen 4"/>
          <p:cNvSpPr/>
          <p:nvPr/>
        </p:nvSpPr>
        <p:spPr>
          <a:xfrm>
            <a:off x="146297" y="3770965"/>
            <a:ext cx="2617365" cy="10724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a:latin typeface="Microsoft Sans Serif"/>
                <a:cs typeface="Microsoft Sans Serif"/>
              </a:rPr>
              <a:t>Güvenli Kurulum Ve Söküm Koşulları</a:t>
            </a:r>
          </a:p>
        </p:txBody>
      </p:sp>
      <p:sp>
        <p:nvSpPr>
          <p:cNvPr id="6" name="Slayt Numarası Yer Tutucusu 5"/>
          <p:cNvSpPr>
            <a:spLocks noGrp="1"/>
          </p:cNvSpPr>
          <p:nvPr>
            <p:ph type="sldNum" sz="quarter" idx="12"/>
          </p:nvPr>
        </p:nvSpPr>
        <p:spPr/>
        <p:txBody>
          <a:bodyPr/>
          <a:lstStyle/>
          <a:p>
            <a:fld id="{866914FB-3D64-4DE5-96CE-E198EC76AE77}" type="slidenum">
              <a:rPr lang="tr-TR" smtClean="0"/>
              <a:t>125</a:t>
            </a:fld>
            <a:endParaRPr lang="tr-TR"/>
          </a:p>
        </p:txBody>
      </p:sp>
      <p:sp>
        <p:nvSpPr>
          <p:cNvPr id="8" name="Unvan 1"/>
          <p:cNvSpPr txBox="1">
            <a:spLocks/>
          </p:cNvSpPr>
          <p:nvPr/>
        </p:nvSpPr>
        <p:spPr>
          <a:xfrm>
            <a:off x="543127" y="221837"/>
            <a:ext cx="11353598" cy="8856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KURMA VE KULLANIMDA DİKKAT EDİLECEK HUSUSLAR </a:t>
            </a:r>
            <a:endParaRPr lang="tr-TR" dirty="0"/>
          </a:p>
        </p:txBody>
      </p:sp>
    </p:spTree>
    <p:extLst>
      <p:ext uri="{BB962C8B-B14F-4D97-AF65-F5344CB8AC3E}">
        <p14:creationId xmlns:p14="http://schemas.microsoft.com/office/powerpoint/2010/main" val="267705882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8"/>
          <p:cNvSpPr txBox="1"/>
          <p:nvPr/>
        </p:nvSpPr>
        <p:spPr>
          <a:xfrm>
            <a:off x="3141128" y="3341197"/>
            <a:ext cx="6695440" cy="3042920"/>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67665" indent="-355600">
              <a:lnSpc>
                <a:spcPct val="100000"/>
              </a:lnSpc>
              <a:spcBef>
                <a:spcPts val="100"/>
              </a:spcBef>
              <a:buAutoNum type="alphaLcPeriod" startAt="6"/>
              <a:tabLst>
                <a:tab pos="367665" algn="l"/>
                <a:tab pos="368300" algn="l"/>
              </a:tabLst>
            </a:pPr>
            <a:r>
              <a:rPr sz="1800" spc="-85" dirty="0">
                <a:solidFill>
                  <a:schemeClr val="tx2">
                    <a:lumMod val="10000"/>
                  </a:schemeClr>
                </a:solidFill>
                <a:latin typeface="Arial"/>
                <a:cs typeface="Arial"/>
              </a:rPr>
              <a:t>Kullanılan </a:t>
            </a:r>
            <a:r>
              <a:rPr sz="1800" spc="-60" dirty="0">
                <a:solidFill>
                  <a:schemeClr val="tx2">
                    <a:lumMod val="10000"/>
                  </a:schemeClr>
                </a:solidFill>
                <a:latin typeface="Arial"/>
                <a:cs typeface="Arial"/>
              </a:rPr>
              <a:t>diğer </a:t>
            </a:r>
            <a:r>
              <a:rPr sz="1800" spc="-70" dirty="0">
                <a:solidFill>
                  <a:schemeClr val="tx2">
                    <a:lumMod val="10000"/>
                  </a:schemeClr>
                </a:solidFill>
                <a:latin typeface="Arial"/>
                <a:cs typeface="Arial"/>
              </a:rPr>
              <a:t>elemanların </a:t>
            </a:r>
            <a:r>
              <a:rPr sz="1800" spc="-80" dirty="0">
                <a:solidFill>
                  <a:schemeClr val="tx2">
                    <a:lumMod val="10000"/>
                  </a:schemeClr>
                </a:solidFill>
                <a:latin typeface="Arial"/>
                <a:cs typeface="Arial"/>
              </a:rPr>
              <a:t>tanımlayıcı</a:t>
            </a:r>
            <a:r>
              <a:rPr sz="1800" spc="-100" dirty="0">
                <a:solidFill>
                  <a:schemeClr val="tx2">
                    <a:lumMod val="10000"/>
                  </a:schemeClr>
                </a:solidFill>
                <a:latin typeface="Arial"/>
                <a:cs typeface="Arial"/>
              </a:rPr>
              <a:t> </a:t>
            </a:r>
            <a:r>
              <a:rPr sz="1800" spc="-50" dirty="0">
                <a:solidFill>
                  <a:schemeClr val="tx2">
                    <a:lumMod val="10000"/>
                  </a:schemeClr>
                </a:solidFill>
                <a:latin typeface="Arial"/>
                <a:cs typeface="Arial"/>
              </a:rPr>
              <a:t>özellikleri</a:t>
            </a:r>
            <a:endParaRPr sz="1800" dirty="0">
              <a:solidFill>
                <a:schemeClr val="tx2">
                  <a:lumMod val="10000"/>
                </a:schemeClr>
              </a:solidFill>
              <a:latin typeface="Arial"/>
              <a:cs typeface="Arial"/>
            </a:endParaRPr>
          </a:p>
          <a:p>
            <a:pPr>
              <a:lnSpc>
                <a:spcPct val="100000"/>
              </a:lnSpc>
              <a:spcBef>
                <a:spcPts val="30"/>
              </a:spcBef>
            </a:pPr>
            <a:endParaRPr sz="1850" dirty="0">
              <a:solidFill>
                <a:schemeClr val="tx2">
                  <a:lumMod val="10000"/>
                </a:schemeClr>
              </a:solidFill>
              <a:latin typeface="Arial"/>
              <a:cs typeface="Arial"/>
            </a:endParaRPr>
          </a:p>
          <a:p>
            <a:pPr marL="367665" indent="-355600">
              <a:lnSpc>
                <a:spcPct val="100000"/>
              </a:lnSpc>
              <a:buAutoNum type="alphaLcPeriod" startAt="6"/>
              <a:tabLst>
                <a:tab pos="367665" algn="l"/>
                <a:tab pos="368300" algn="l"/>
              </a:tabLst>
            </a:pPr>
            <a:r>
              <a:rPr sz="1800" spc="-90" dirty="0">
                <a:solidFill>
                  <a:schemeClr val="tx2">
                    <a:lumMod val="10000"/>
                  </a:schemeClr>
                </a:solidFill>
                <a:latin typeface="Arial"/>
                <a:cs typeface="Arial"/>
              </a:rPr>
              <a:t>İskeleden </a:t>
            </a:r>
            <a:r>
              <a:rPr sz="1800" spc="-95" dirty="0">
                <a:solidFill>
                  <a:schemeClr val="tx2">
                    <a:lumMod val="10000"/>
                  </a:schemeClr>
                </a:solidFill>
                <a:latin typeface="Arial"/>
                <a:cs typeface="Arial"/>
              </a:rPr>
              <a:t>zemine </a:t>
            </a:r>
            <a:r>
              <a:rPr sz="1800" spc="-105" dirty="0">
                <a:solidFill>
                  <a:schemeClr val="tx2">
                    <a:lumMod val="10000"/>
                  </a:schemeClr>
                </a:solidFill>
                <a:latin typeface="Arial"/>
                <a:cs typeface="Arial"/>
              </a:rPr>
              <a:t>ve </a:t>
            </a:r>
            <a:r>
              <a:rPr sz="1800" spc="-110" dirty="0">
                <a:solidFill>
                  <a:schemeClr val="tx2">
                    <a:lumMod val="10000"/>
                  </a:schemeClr>
                </a:solidFill>
                <a:latin typeface="Arial"/>
                <a:cs typeface="Arial"/>
              </a:rPr>
              <a:t>yapıya </a:t>
            </a:r>
            <a:r>
              <a:rPr sz="1800" spc="-65" dirty="0">
                <a:solidFill>
                  <a:schemeClr val="tx2">
                    <a:lumMod val="10000"/>
                  </a:schemeClr>
                </a:solidFill>
                <a:latin typeface="Arial"/>
                <a:cs typeface="Arial"/>
              </a:rPr>
              <a:t>aktarılan</a:t>
            </a:r>
            <a:r>
              <a:rPr sz="1800" spc="-45" dirty="0">
                <a:solidFill>
                  <a:schemeClr val="tx2">
                    <a:lumMod val="10000"/>
                  </a:schemeClr>
                </a:solidFill>
                <a:latin typeface="Arial"/>
                <a:cs typeface="Arial"/>
              </a:rPr>
              <a:t> </a:t>
            </a:r>
            <a:r>
              <a:rPr sz="1800" spc="-50" dirty="0">
                <a:solidFill>
                  <a:schemeClr val="tx2">
                    <a:lumMod val="10000"/>
                  </a:schemeClr>
                </a:solidFill>
                <a:latin typeface="Arial"/>
                <a:cs typeface="Arial"/>
              </a:rPr>
              <a:t>yükler</a:t>
            </a:r>
            <a:endParaRPr sz="1800" dirty="0">
              <a:solidFill>
                <a:schemeClr val="tx2">
                  <a:lumMod val="10000"/>
                </a:schemeClr>
              </a:solidFill>
              <a:latin typeface="Arial"/>
              <a:cs typeface="Arial"/>
            </a:endParaRPr>
          </a:p>
          <a:p>
            <a:pPr>
              <a:lnSpc>
                <a:spcPct val="100000"/>
              </a:lnSpc>
              <a:spcBef>
                <a:spcPts val="35"/>
              </a:spcBef>
              <a:buAutoNum type="alphaLcPeriod" startAt="6"/>
            </a:pPr>
            <a:endParaRPr sz="1850" dirty="0">
              <a:solidFill>
                <a:schemeClr val="tx2">
                  <a:lumMod val="10000"/>
                </a:schemeClr>
              </a:solidFill>
              <a:latin typeface="Arial"/>
              <a:cs typeface="Arial"/>
            </a:endParaRPr>
          </a:p>
          <a:p>
            <a:pPr marL="367665" indent="-355600">
              <a:lnSpc>
                <a:spcPct val="100000"/>
              </a:lnSpc>
              <a:buFont typeface="Carlito"/>
              <a:buAutoNum type="alphaLcPeriod" startAt="6"/>
              <a:tabLst>
                <a:tab pos="367665" algn="l"/>
                <a:tab pos="368300" algn="l"/>
              </a:tabLst>
            </a:pPr>
            <a:r>
              <a:rPr sz="1800" spc="-105" dirty="0">
                <a:solidFill>
                  <a:schemeClr val="tx2">
                    <a:lumMod val="10000"/>
                  </a:schemeClr>
                </a:solidFill>
                <a:latin typeface="Arial"/>
                <a:cs typeface="Arial"/>
              </a:rPr>
              <a:t>Hasarlı </a:t>
            </a:r>
            <a:r>
              <a:rPr sz="1800" spc="-55" dirty="0">
                <a:solidFill>
                  <a:schemeClr val="tx2">
                    <a:lumMod val="10000"/>
                  </a:schemeClr>
                </a:solidFill>
                <a:latin typeface="Arial"/>
                <a:cs typeface="Arial"/>
              </a:rPr>
              <a:t>bileşenlerin </a:t>
            </a:r>
            <a:r>
              <a:rPr sz="1800" spc="-75" dirty="0">
                <a:solidFill>
                  <a:schemeClr val="tx2">
                    <a:lumMod val="10000"/>
                  </a:schemeClr>
                </a:solidFill>
                <a:latin typeface="Arial"/>
                <a:cs typeface="Arial"/>
              </a:rPr>
              <a:t>kullanılmadığının</a:t>
            </a:r>
            <a:r>
              <a:rPr sz="1800" spc="-60" dirty="0">
                <a:solidFill>
                  <a:schemeClr val="tx2">
                    <a:lumMod val="10000"/>
                  </a:schemeClr>
                </a:solidFill>
                <a:latin typeface="Arial"/>
                <a:cs typeface="Arial"/>
              </a:rPr>
              <a:t> </a:t>
            </a:r>
            <a:r>
              <a:rPr sz="1800" spc="-65" dirty="0">
                <a:solidFill>
                  <a:schemeClr val="tx2">
                    <a:lumMod val="10000"/>
                  </a:schemeClr>
                </a:solidFill>
                <a:latin typeface="Arial"/>
                <a:cs typeface="Arial"/>
              </a:rPr>
              <a:t>gösterilmesi</a:t>
            </a:r>
            <a:endParaRPr sz="1800" dirty="0">
              <a:solidFill>
                <a:schemeClr val="tx2">
                  <a:lumMod val="10000"/>
                </a:schemeClr>
              </a:solidFill>
              <a:latin typeface="Arial"/>
              <a:cs typeface="Arial"/>
            </a:endParaRPr>
          </a:p>
          <a:p>
            <a:pPr>
              <a:lnSpc>
                <a:spcPct val="100000"/>
              </a:lnSpc>
              <a:spcBef>
                <a:spcPts val="30"/>
              </a:spcBef>
              <a:buAutoNum type="alphaLcPeriod" startAt="6"/>
            </a:pPr>
            <a:endParaRPr sz="1850" dirty="0">
              <a:solidFill>
                <a:schemeClr val="tx2">
                  <a:lumMod val="10000"/>
                </a:schemeClr>
              </a:solidFill>
              <a:latin typeface="Arial"/>
              <a:cs typeface="Arial"/>
            </a:endParaRPr>
          </a:p>
          <a:p>
            <a:pPr marL="367665" indent="-355600">
              <a:lnSpc>
                <a:spcPct val="100000"/>
              </a:lnSpc>
              <a:buFont typeface="Carlito"/>
              <a:buAutoNum type="alphaLcPeriod" startAt="6"/>
              <a:tabLst>
                <a:tab pos="367665" algn="l"/>
                <a:tab pos="368300" algn="l"/>
              </a:tabLst>
            </a:pPr>
            <a:r>
              <a:rPr sz="1800" spc="-90" dirty="0">
                <a:solidFill>
                  <a:schemeClr val="tx2">
                    <a:lumMod val="10000"/>
                  </a:schemeClr>
                </a:solidFill>
                <a:latin typeface="Arial"/>
                <a:cs typeface="Arial"/>
              </a:rPr>
              <a:t>Depolama, bakım </a:t>
            </a:r>
            <a:r>
              <a:rPr sz="1800" spc="-105" dirty="0">
                <a:solidFill>
                  <a:schemeClr val="tx2">
                    <a:lumMod val="10000"/>
                  </a:schemeClr>
                </a:solidFill>
                <a:latin typeface="Arial"/>
                <a:cs typeface="Arial"/>
              </a:rPr>
              <a:t>ve </a:t>
            </a:r>
            <a:r>
              <a:rPr sz="1800" spc="-65" dirty="0">
                <a:solidFill>
                  <a:schemeClr val="tx2">
                    <a:lumMod val="10000"/>
                  </a:schemeClr>
                </a:solidFill>
                <a:latin typeface="Arial"/>
                <a:cs typeface="Arial"/>
              </a:rPr>
              <a:t>onarım</a:t>
            </a:r>
            <a:r>
              <a:rPr sz="1800" spc="-55" dirty="0">
                <a:solidFill>
                  <a:schemeClr val="tx2">
                    <a:lumMod val="10000"/>
                  </a:schemeClr>
                </a:solidFill>
                <a:latin typeface="Arial"/>
                <a:cs typeface="Arial"/>
              </a:rPr>
              <a:t> </a:t>
            </a:r>
            <a:r>
              <a:rPr sz="1800" spc="-35" dirty="0">
                <a:solidFill>
                  <a:schemeClr val="tx2">
                    <a:lumMod val="10000"/>
                  </a:schemeClr>
                </a:solidFill>
                <a:latin typeface="Arial"/>
                <a:cs typeface="Arial"/>
              </a:rPr>
              <a:t>talimatları</a:t>
            </a:r>
            <a:endParaRPr sz="1800" dirty="0">
              <a:solidFill>
                <a:schemeClr val="tx2">
                  <a:lumMod val="10000"/>
                </a:schemeClr>
              </a:solidFill>
              <a:latin typeface="Arial"/>
              <a:cs typeface="Arial"/>
            </a:endParaRPr>
          </a:p>
          <a:p>
            <a:pPr marL="367665" marR="5080" indent="-355600">
              <a:lnSpc>
                <a:spcPct val="200000"/>
              </a:lnSpc>
              <a:buAutoNum type="alphaLcPeriod" startAt="6"/>
              <a:tabLst>
                <a:tab pos="367665" algn="l"/>
                <a:tab pos="368300" algn="l"/>
              </a:tabLst>
            </a:pPr>
            <a:r>
              <a:rPr sz="1800" spc="-75" dirty="0">
                <a:solidFill>
                  <a:schemeClr val="tx2">
                    <a:lumMod val="10000"/>
                  </a:schemeClr>
                </a:solidFill>
                <a:latin typeface="Arial"/>
                <a:cs typeface="Arial"/>
              </a:rPr>
              <a:t>Standart </a:t>
            </a:r>
            <a:r>
              <a:rPr sz="1800" spc="-85" dirty="0">
                <a:solidFill>
                  <a:schemeClr val="tx2">
                    <a:lumMod val="10000"/>
                  </a:schemeClr>
                </a:solidFill>
                <a:latin typeface="Arial"/>
                <a:cs typeface="Arial"/>
              </a:rPr>
              <a:t>sistem </a:t>
            </a:r>
            <a:r>
              <a:rPr sz="1800" spc="-75" dirty="0">
                <a:solidFill>
                  <a:schemeClr val="tx2">
                    <a:lumMod val="10000"/>
                  </a:schemeClr>
                </a:solidFill>
                <a:latin typeface="Arial"/>
                <a:cs typeface="Arial"/>
              </a:rPr>
              <a:t>konfigürasyonlarının </a:t>
            </a:r>
            <a:r>
              <a:rPr sz="1800" spc="-90" dirty="0">
                <a:solidFill>
                  <a:schemeClr val="tx2">
                    <a:lumMod val="10000"/>
                  </a:schemeClr>
                </a:solidFill>
                <a:latin typeface="Arial"/>
                <a:cs typeface="Arial"/>
              </a:rPr>
              <a:t>dışındaki </a:t>
            </a:r>
            <a:r>
              <a:rPr sz="1800" spc="-55" dirty="0">
                <a:solidFill>
                  <a:schemeClr val="tx2">
                    <a:lumMod val="10000"/>
                  </a:schemeClr>
                </a:solidFill>
                <a:latin typeface="Arial"/>
                <a:cs typeface="Arial"/>
              </a:rPr>
              <a:t>durumlarda </a:t>
            </a:r>
            <a:r>
              <a:rPr sz="1800" spc="-100" dirty="0">
                <a:solidFill>
                  <a:schemeClr val="tx2">
                    <a:lumMod val="10000"/>
                  </a:schemeClr>
                </a:solidFill>
                <a:latin typeface="Arial"/>
                <a:cs typeface="Arial"/>
              </a:rPr>
              <a:t>daha </a:t>
            </a:r>
            <a:r>
              <a:rPr sz="1800" spc="-15" dirty="0">
                <a:solidFill>
                  <a:schemeClr val="tx2">
                    <a:lumMod val="10000"/>
                  </a:schemeClr>
                </a:solidFill>
                <a:latin typeface="Arial"/>
                <a:cs typeface="Arial"/>
              </a:rPr>
              <a:t>ileri  </a:t>
            </a:r>
            <a:r>
              <a:rPr sz="1800" spc="-35" dirty="0">
                <a:solidFill>
                  <a:schemeClr val="tx2">
                    <a:lumMod val="10000"/>
                  </a:schemeClr>
                </a:solidFill>
                <a:latin typeface="Arial"/>
                <a:cs typeface="Arial"/>
              </a:rPr>
              <a:t>bilgilerin </a:t>
            </a:r>
            <a:r>
              <a:rPr sz="1800" spc="-95" dirty="0">
                <a:solidFill>
                  <a:schemeClr val="tx2">
                    <a:lumMod val="10000"/>
                  </a:schemeClr>
                </a:solidFill>
                <a:latin typeface="Arial"/>
                <a:cs typeface="Arial"/>
              </a:rPr>
              <a:t>nasıl </a:t>
            </a:r>
            <a:r>
              <a:rPr sz="1800" spc="-30" dirty="0">
                <a:solidFill>
                  <a:schemeClr val="tx2">
                    <a:lumMod val="10000"/>
                  </a:schemeClr>
                </a:solidFill>
                <a:latin typeface="Arial"/>
                <a:cs typeface="Arial"/>
              </a:rPr>
              <a:t>temin</a:t>
            </a:r>
            <a:r>
              <a:rPr sz="1800" spc="-114" dirty="0">
                <a:solidFill>
                  <a:schemeClr val="tx2">
                    <a:lumMod val="10000"/>
                  </a:schemeClr>
                </a:solidFill>
                <a:latin typeface="Arial"/>
                <a:cs typeface="Arial"/>
              </a:rPr>
              <a:t> </a:t>
            </a:r>
            <a:r>
              <a:rPr sz="1800" spc="-75" dirty="0">
                <a:solidFill>
                  <a:schemeClr val="tx2">
                    <a:lumMod val="10000"/>
                  </a:schemeClr>
                </a:solidFill>
                <a:latin typeface="Arial"/>
                <a:cs typeface="Arial"/>
              </a:rPr>
              <a:t>edileceği</a:t>
            </a:r>
            <a:endParaRPr sz="1800" dirty="0">
              <a:solidFill>
                <a:schemeClr val="tx2">
                  <a:lumMod val="10000"/>
                </a:schemeClr>
              </a:solidFill>
              <a:latin typeface="Arial"/>
              <a:cs typeface="Arial"/>
            </a:endParaRPr>
          </a:p>
        </p:txBody>
      </p:sp>
      <p:sp>
        <p:nvSpPr>
          <p:cNvPr id="4" name="object 8"/>
          <p:cNvSpPr/>
          <p:nvPr/>
        </p:nvSpPr>
        <p:spPr>
          <a:xfrm>
            <a:off x="3141128" y="1410520"/>
            <a:ext cx="3884676" cy="1590664"/>
          </a:xfrm>
          <a:prstGeom prst="rect">
            <a:avLst/>
          </a:prstGeom>
          <a:blipFill>
            <a:blip r:embed="rId2"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5" name="Yuvarlatılmış Dikdörtgen 4"/>
          <p:cNvSpPr/>
          <p:nvPr/>
        </p:nvSpPr>
        <p:spPr>
          <a:xfrm>
            <a:off x="146297" y="3770965"/>
            <a:ext cx="2617365" cy="10724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a:latin typeface="Microsoft Sans Serif"/>
                <a:cs typeface="Microsoft Sans Serif"/>
              </a:rPr>
              <a:t>Güvenli Kurulum Ve Söküm Koşulları</a:t>
            </a:r>
          </a:p>
        </p:txBody>
      </p:sp>
      <p:sp>
        <p:nvSpPr>
          <p:cNvPr id="6" name="Slayt Numarası Yer Tutucusu 5"/>
          <p:cNvSpPr>
            <a:spLocks noGrp="1"/>
          </p:cNvSpPr>
          <p:nvPr>
            <p:ph type="sldNum" sz="quarter" idx="12"/>
          </p:nvPr>
        </p:nvSpPr>
        <p:spPr/>
        <p:txBody>
          <a:bodyPr/>
          <a:lstStyle/>
          <a:p>
            <a:fld id="{866914FB-3D64-4DE5-96CE-E198EC76AE77}" type="slidenum">
              <a:rPr lang="tr-TR" smtClean="0"/>
              <a:t>126</a:t>
            </a:fld>
            <a:endParaRPr lang="tr-TR"/>
          </a:p>
        </p:txBody>
      </p:sp>
      <p:sp>
        <p:nvSpPr>
          <p:cNvPr id="10" name="Unvan 1"/>
          <p:cNvSpPr txBox="1">
            <a:spLocks/>
          </p:cNvSpPr>
          <p:nvPr/>
        </p:nvSpPr>
        <p:spPr>
          <a:xfrm>
            <a:off x="514552" y="357577"/>
            <a:ext cx="11010698" cy="8856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KURMA VE KULLANIMDA DİKKAT EDİLECEK HUSUSLAR </a:t>
            </a:r>
            <a:endParaRPr lang="tr-TR" dirty="0"/>
          </a:p>
        </p:txBody>
      </p:sp>
    </p:spTree>
    <p:extLst>
      <p:ext uri="{BB962C8B-B14F-4D97-AF65-F5344CB8AC3E}">
        <p14:creationId xmlns:p14="http://schemas.microsoft.com/office/powerpoint/2010/main" val="377709135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14"/>
          <p:cNvSpPr txBox="1"/>
          <p:nvPr/>
        </p:nvSpPr>
        <p:spPr>
          <a:xfrm>
            <a:off x="1829582" y="1500093"/>
            <a:ext cx="6229985" cy="330835"/>
          </a:xfrm>
          <a:prstGeom prst="rect">
            <a:avLst/>
          </a:prstGeom>
        </p:spPr>
        <p:txBody>
          <a:bodyPr vert="horz" wrap="square" lIns="0" tIns="13335"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00000"/>
              </a:lnSpc>
              <a:spcBef>
                <a:spcPts val="105"/>
              </a:spcBef>
            </a:pPr>
            <a:r>
              <a:rPr sz="2000" b="1" spc="-155" dirty="0">
                <a:solidFill>
                  <a:srgbClr val="FF0000"/>
                </a:solidFill>
                <a:latin typeface="Arial"/>
                <a:cs typeface="Arial"/>
              </a:rPr>
              <a:t>Kurma, Kullanma </a:t>
            </a:r>
            <a:r>
              <a:rPr sz="2000" b="1" spc="-150" dirty="0">
                <a:solidFill>
                  <a:srgbClr val="FF0000"/>
                </a:solidFill>
                <a:latin typeface="Arial"/>
                <a:cs typeface="Arial"/>
              </a:rPr>
              <a:t>ve </a:t>
            </a:r>
            <a:r>
              <a:rPr sz="2000" b="1" spc="-190" dirty="0">
                <a:solidFill>
                  <a:srgbClr val="FF0000"/>
                </a:solidFill>
                <a:latin typeface="Arial"/>
                <a:cs typeface="Arial"/>
              </a:rPr>
              <a:t>Sökme </a:t>
            </a:r>
            <a:r>
              <a:rPr sz="2000" b="1" spc="-140" dirty="0">
                <a:solidFill>
                  <a:srgbClr val="FF0000"/>
                </a:solidFill>
                <a:latin typeface="Arial"/>
                <a:cs typeface="Arial"/>
              </a:rPr>
              <a:t>Planında </a:t>
            </a:r>
            <a:r>
              <a:rPr sz="2000" b="1" spc="-105" dirty="0">
                <a:solidFill>
                  <a:srgbClr val="FF0000"/>
                </a:solidFill>
                <a:latin typeface="Arial"/>
                <a:cs typeface="Arial"/>
              </a:rPr>
              <a:t>Nelere </a:t>
            </a:r>
            <a:r>
              <a:rPr sz="2000" b="1" spc="-210" dirty="0">
                <a:solidFill>
                  <a:srgbClr val="FF0000"/>
                </a:solidFill>
                <a:latin typeface="Arial"/>
                <a:cs typeface="Arial"/>
              </a:rPr>
              <a:t>Yer</a:t>
            </a:r>
            <a:r>
              <a:rPr sz="2000" b="1" spc="-195" dirty="0">
                <a:solidFill>
                  <a:srgbClr val="FF0000"/>
                </a:solidFill>
                <a:latin typeface="Arial"/>
                <a:cs typeface="Arial"/>
              </a:rPr>
              <a:t> </a:t>
            </a:r>
            <a:r>
              <a:rPr sz="2000" b="1" spc="-120" dirty="0">
                <a:solidFill>
                  <a:srgbClr val="FF0000"/>
                </a:solidFill>
                <a:latin typeface="Arial"/>
                <a:cs typeface="Arial"/>
              </a:rPr>
              <a:t>Verilebilir?</a:t>
            </a:r>
            <a:endParaRPr sz="2000" dirty="0">
              <a:latin typeface="Arial"/>
              <a:cs typeface="Arial"/>
            </a:endParaRPr>
          </a:p>
        </p:txBody>
      </p:sp>
      <p:sp>
        <p:nvSpPr>
          <p:cNvPr id="4" name="object 11"/>
          <p:cNvSpPr txBox="1"/>
          <p:nvPr/>
        </p:nvSpPr>
        <p:spPr>
          <a:xfrm>
            <a:off x="877575" y="2037613"/>
            <a:ext cx="8761725" cy="377026"/>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marR="5080">
              <a:lnSpc>
                <a:spcPct val="150000"/>
              </a:lnSpc>
              <a:spcBef>
                <a:spcPts val="100"/>
              </a:spcBef>
            </a:pPr>
            <a:r>
              <a:rPr sz="1800" spc="-80" dirty="0">
                <a:solidFill>
                  <a:schemeClr val="tx2">
                    <a:lumMod val="10000"/>
                  </a:schemeClr>
                </a:solidFill>
                <a:latin typeface="Arial"/>
                <a:cs typeface="Arial"/>
              </a:rPr>
              <a:t>İskelenin </a:t>
            </a:r>
            <a:r>
              <a:rPr sz="1800" spc="-75" dirty="0">
                <a:solidFill>
                  <a:schemeClr val="tx2">
                    <a:lumMod val="10000"/>
                  </a:schemeClr>
                </a:solidFill>
                <a:latin typeface="Arial"/>
                <a:cs typeface="Arial"/>
              </a:rPr>
              <a:t>kurulması, </a:t>
            </a:r>
            <a:r>
              <a:rPr sz="1800" spc="-80" dirty="0">
                <a:solidFill>
                  <a:schemeClr val="tx2">
                    <a:lumMod val="10000"/>
                  </a:schemeClr>
                </a:solidFill>
                <a:latin typeface="Arial"/>
                <a:cs typeface="Arial"/>
              </a:rPr>
              <a:t>kullanılması </a:t>
            </a:r>
            <a:r>
              <a:rPr sz="1800" spc="-105" dirty="0">
                <a:solidFill>
                  <a:schemeClr val="tx2">
                    <a:lumMod val="10000"/>
                  </a:schemeClr>
                </a:solidFill>
                <a:latin typeface="Arial"/>
                <a:cs typeface="Arial"/>
              </a:rPr>
              <a:t>ve </a:t>
            </a:r>
            <a:r>
              <a:rPr sz="1800" spc="-90" dirty="0">
                <a:solidFill>
                  <a:schemeClr val="tx2">
                    <a:lumMod val="10000"/>
                  </a:schemeClr>
                </a:solidFill>
                <a:latin typeface="Arial"/>
                <a:cs typeface="Arial"/>
              </a:rPr>
              <a:t>sökümü </a:t>
            </a:r>
            <a:r>
              <a:rPr sz="1800" spc="-35" dirty="0">
                <a:solidFill>
                  <a:schemeClr val="tx2">
                    <a:lumMod val="10000"/>
                  </a:schemeClr>
                </a:solidFill>
                <a:latin typeface="Arial"/>
                <a:cs typeface="Arial"/>
              </a:rPr>
              <a:t>ile  </a:t>
            </a:r>
            <a:r>
              <a:rPr sz="1800" spc="-20" dirty="0">
                <a:solidFill>
                  <a:schemeClr val="tx2">
                    <a:lumMod val="10000"/>
                  </a:schemeClr>
                </a:solidFill>
                <a:latin typeface="Arial"/>
                <a:cs typeface="Arial"/>
              </a:rPr>
              <a:t>ilgili </a:t>
            </a:r>
            <a:r>
              <a:rPr sz="1800" b="1" spc="-110" dirty="0">
                <a:solidFill>
                  <a:schemeClr val="tx2">
                    <a:lumMod val="10000"/>
                  </a:schemeClr>
                </a:solidFill>
                <a:latin typeface="Arial"/>
                <a:cs typeface="Arial"/>
              </a:rPr>
              <a:t>kullanım </a:t>
            </a:r>
            <a:r>
              <a:rPr sz="1800" b="1" spc="-130" dirty="0">
                <a:solidFill>
                  <a:schemeClr val="tx2">
                    <a:lumMod val="10000"/>
                  </a:schemeClr>
                </a:solidFill>
                <a:latin typeface="Arial"/>
                <a:cs typeface="Arial"/>
              </a:rPr>
              <a:t>kılavuzunda </a:t>
            </a:r>
            <a:r>
              <a:rPr sz="1800" b="1" spc="-75" dirty="0">
                <a:solidFill>
                  <a:schemeClr val="tx2">
                    <a:lumMod val="10000"/>
                  </a:schemeClr>
                </a:solidFill>
                <a:latin typeface="Arial"/>
                <a:cs typeface="Arial"/>
              </a:rPr>
              <a:t>belirtilen</a:t>
            </a:r>
            <a:r>
              <a:rPr sz="1800" b="1" spc="-190" dirty="0">
                <a:solidFill>
                  <a:schemeClr val="tx2">
                    <a:lumMod val="10000"/>
                  </a:schemeClr>
                </a:solidFill>
                <a:latin typeface="Arial"/>
                <a:cs typeface="Arial"/>
              </a:rPr>
              <a:t> </a:t>
            </a:r>
            <a:r>
              <a:rPr sz="1800" b="1" spc="-155" dirty="0">
                <a:solidFill>
                  <a:schemeClr val="tx2">
                    <a:lumMod val="10000"/>
                  </a:schemeClr>
                </a:solidFill>
                <a:latin typeface="Arial"/>
                <a:cs typeface="Arial"/>
              </a:rPr>
              <a:t>hususlar</a:t>
            </a:r>
            <a:endParaRPr sz="1800" dirty="0">
              <a:solidFill>
                <a:schemeClr val="tx2">
                  <a:lumMod val="10000"/>
                </a:schemeClr>
              </a:solidFill>
              <a:latin typeface="Arial"/>
              <a:cs typeface="Arial"/>
            </a:endParaRPr>
          </a:p>
        </p:txBody>
      </p:sp>
      <p:grpSp>
        <p:nvGrpSpPr>
          <p:cNvPr id="5" name="object 8"/>
          <p:cNvGrpSpPr/>
          <p:nvPr/>
        </p:nvGrpSpPr>
        <p:grpSpPr>
          <a:xfrm>
            <a:off x="8737651" y="2608699"/>
            <a:ext cx="3454349" cy="2991612"/>
            <a:chOff x="257556" y="1411224"/>
            <a:chExt cx="3454349" cy="2991612"/>
          </a:xfrm>
        </p:grpSpPr>
        <p:sp>
          <p:nvSpPr>
            <p:cNvPr id="6" name="object 9"/>
            <p:cNvSpPr/>
            <p:nvPr/>
          </p:nvSpPr>
          <p:spPr>
            <a:xfrm>
              <a:off x="3559505" y="2894164"/>
              <a:ext cx="152400" cy="160020"/>
            </a:xfrm>
            <a:prstGeom prst="rect">
              <a:avLst/>
            </a:prstGeom>
            <a:blipFill>
              <a:blip r:embed="rId2"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7" name="object 10"/>
            <p:cNvSpPr/>
            <p:nvPr/>
          </p:nvSpPr>
          <p:spPr>
            <a:xfrm>
              <a:off x="257556" y="1411224"/>
              <a:ext cx="3288792" cy="2991612"/>
            </a:xfrm>
            <a:prstGeom prst="rect">
              <a:avLst/>
            </a:prstGeom>
            <a:blipFill>
              <a:blip r:embed="rId3"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grpSp>
      <p:sp>
        <p:nvSpPr>
          <p:cNvPr id="8" name="object 13"/>
          <p:cNvSpPr txBox="1"/>
          <p:nvPr/>
        </p:nvSpPr>
        <p:spPr>
          <a:xfrm>
            <a:off x="1829582" y="4502225"/>
            <a:ext cx="5981350" cy="1259319"/>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marR="5080" algn="just">
              <a:lnSpc>
                <a:spcPct val="150000"/>
              </a:lnSpc>
              <a:spcBef>
                <a:spcPts val="100"/>
              </a:spcBef>
            </a:pPr>
            <a:r>
              <a:rPr sz="1800" spc="-80" dirty="0">
                <a:solidFill>
                  <a:schemeClr val="tx2">
                    <a:lumMod val="10000"/>
                  </a:schemeClr>
                </a:solidFill>
                <a:latin typeface="Arial"/>
                <a:cs typeface="Arial"/>
              </a:rPr>
              <a:t>İskelenin </a:t>
            </a:r>
            <a:r>
              <a:rPr sz="1800" spc="-90" dirty="0">
                <a:solidFill>
                  <a:schemeClr val="tx2">
                    <a:lumMod val="10000"/>
                  </a:schemeClr>
                </a:solidFill>
                <a:latin typeface="Arial"/>
                <a:cs typeface="Arial"/>
              </a:rPr>
              <a:t>kurulacağı </a:t>
            </a:r>
            <a:r>
              <a:rPr sz="1800" b="1" spc="-120" dirty="0">
                <a:solidFill>
                  <a:schemeClr val="tx2">
                    <a:lumMod val="10000"/>
                  </a:schemeClr>
                </a:solidFill>
                <a:latin typeface="Arial"/>
                <a:cs typeface="Arial"/>
              </a:rPr>
              <a:t>yapı  </a:t>
            </a:r>
            <a:r>
              <a:rPr sz="1800" b="1" spc="-10" dirty="0">
                <a:solidFill>
                  <a:schemeClr val="tx2">
                    <a:lumMod val="10000"/>
                  </a:schemeClr>
                </a:solidFill>
                <a:latin typeface="Carlito"/>
                <a:cs typeface="Carlito"/>
              </a:rPr>
              <a:t>ve </a:t>
            </a:r>
            <a:r>
              <a:rPr sz="1800" b="1" spc="-145" dirty="0">
                <a:solidFill>
                  <a:schemeClr val="tx2">
                    <a:lumMod val="10000"/>
                  </a:schemeClr>
                </a:solidFill>
                <a:latin typeface="Arial"/>
                <a:cs typeface="Arial"/>
              </a:rPr>
              <a:t>çevreye</a:t>
            </a:r>
            <a:r>
              <a:rPr sz="1800" b="1" spc="210" dirty="0">
                <a:solidFill>
                  <a:schemeClr val="tx2">
                    <a:lumMod val="10000"/>
                  </a:schemeClr>
                </a:solidFill>
                <a:latin typeface="Arial"/>
                <a:cs typeface="Arial"/>
              </a:rPr>
              <a:t> </a:t>
            </a:r>
            <a:r>
              <a:rPr sz="1800" b="1" spc="-55" dirty="0">
                <a:solidFill>
                  <a:schemeClr val="tx2">
                    <a:lumMod val="10000"/>
                  </a:schemeClr>
                </a:solidFill>
                <a:latin typeface="Arial"/>
                <a:cs typeface="Arial"/>
              </a:rPr>
              <a:t>ait </a:t>
            </a:r>
            <a:r>
              <a:rPr sz="1800" b="1" spc="-5" dirty="0">
                <a:solidFill>
                  <a:schemeClr val="tx2">
                    <a:lumMod val="10000"/>
                  </a:schemeClr>
                </a:solidFill>
                <a:latin typeface="Carlito"/>
                <a:cs typeface="Carlito"/>
              </a:rPr>
              <a:t>bilgiler </a:t>
            </a:r>
            <a:r>
              <a:rPr sz="1800" spc="-190" dirty="0">
                <a:solidFill>
                  <a:schemeClr val="tx2">
                    <a:lumMod val="10000"/>
                  </a:schemeClr>
                </a:solidFill>
                <a:latin typeface="Arial"/>
                <a:cs typeface="Arial"/>
              </a:rPr>
              <a:t>(Yaya </a:t>
            </a:r>
            <a:r>
              <a:rPr sz="1800" spc="-105" dirty="0">
                <a:solidFill>
                  <a:schemeClr val="tx2">
                    <a:lumMod val="10000"/>
                  </a:schemeClr>
                </a:solidFill>
                <a:latin typeface="Arial"/>
                <a:cs typeface="Arial"/>
              </a:rPr>
              <a:t>ve </a:t>
            </a:r>
            <a:r>
              <a:rPr sz="1800" spc="-10" dirty="0">
                <a:solidFill>
                  <a:schemeClr val="tx2">
                    <a:lumMod val="10000"/>
                  </a:schemeClr>
                </a:solidFill>
                <a:latin typeface="Carlito"/>
                <a:cs typeface="Carlito"/>
              </a:rPr>
              <a:t>araç </a:t>
            </a:r>
            <a:r>
              <a:rPr sz="1800" spc="-25" dirty="0">
                <a:solidFill>
                  <a:schemeClr val="tx2">
                    <a:lumMod val="10000"/>
                  </a:schemeClr>
                </a:solidFill>
                <a:latin typeface="Arial"/>
                <a:cs typeface="Arial"/>
              </a:rPr>
              <a:t>trafiği, </a:t>
            </a:r>
            <a:r>
              <a:rPr sz="1800" spc="-140" dirty="0">
                <a:solidFill>
                  <a:schemeClr val="tx2">
                    <a:lumMod val="10000"/>
                  </a:schemeClr>
                </a:solidFill>
                <a:latin typeface="Arial"/>
                <a:cs typeface="Arial"/>
              </a:rPr>
              <a:t>kazı  </a:t>
            </a:r>
            <a:r>
              <a:rPr sz="1800" spc="-90" dirty="0">
                <a:solidFill>
                  <a:schemeClr val="tx2">
                    <a:lumMod val="10000"/>
                  </a:schemeClr>
                </a:solidFill>
                <a:latin typeface="Arial"/>
                <a:cs typeface="Arial"/>
              </a:rPr>
              <a:t>çalışmaları, </a:t>
            </a:r>
            <a:r>
              <a:rPr sz="1800" spc="-105" dirty="0">
                <a:solidFill>
                  <a:schemeClr val="tx2">
                    <a:lumMod val="10000"/>
                  </a:schemeClr>
                </a:solidFill>
                <a:latin typeface="Arial"/>
                <a:cs typeface="Arial"/>
              </a:rPr>
              <a:t>yüksek </a:t>
            </a:r>
            <a:r>
              <a:rPr sz="1800" spc="-45" dirty="0">
                <a:solidFill>
                  <a:schemeClr val="tx2">
                    <a:lumMod val="10000"/>
                  </a:schemeClr>
                </a:solidFill>
                <a:latin typeface="Arial"/>
                <a:cs typeface="Arial"/>
              </a:rPr>
              <a:t>gerilim </a:t>
            </a:r>
            <a:r>
              <a:rPr sz="1800" spc="-55" dirty="0">
                <a:solidFill>
                  <a:schemeClr val="tx2">
                    <a:lumMod val="10000"/>
                  </a:schemeClr>
                </a:solidFill>
                <a:latin typeface="Arial"/>
                <a:cs typeface="Arial"/>
              </a:rPr>
              <a:t>hatlarına </a:t>
            </a:r>
            <a:r>
              <a:rPr sz="1800" spc="-65" dirty="0">
                <a:solidFill>
                  <a:schemeClr val="tx2">
                    <a:lumMod val="10000"/>
                  </a:schemeClr>
                </a:solidFill>
                <a:latin typeface="Arial"/>
                <a:cs typeface="Arial"/>
              </a:rPr>
              <a:t>olan </a:t>
            </a:r>
            <a:r>
              <a:rPr sz="1800" spc="-90" dirty="0">
                <a:solidFill>
                  <a:schemeClr val="tx2">
                    <a:lumMod val="10000"/>
                  </a:schemeClr>
                </a:solidFill>
                <a:latin typeface="Arial"/>
                <a:cs typeface="Arial"/>
              </a:rPr>
              <a:t>mesafeler, </a:t>
            </a:r>
            <a:r>
              <a:rPr sz="1800" spc="-10" dirty="0">
                <a:solidFill>
                  <a:schemeClr val="tx2">
                    <a:lumMod val="10000"/>
                  </a:schemeClr>
                </a:solidFill>
                <a:latin typeface="Carlito"/>
                <a:cs typeface="Carlito"/>
              </a:rPr>
              <a:t>zemin </a:t>
            </a:r>
            <a:r>
              <a:rPr sz="1800" spc="-70" dirty="0">
                <a:solidFill>
                  <a:schemeClr val="tx2">
                    <a:lumMod val="10000"/>
                  </a:schemeClr>
                </a:solidFill>
                <a:latin typeface="Arial"/>
                <a:cs typeface="Arial"/>
              </a:rPr>
              <a:t>koşulları, </a:t>
            </a:r>
            <a:r>
              <a:rPr sz="1800" spc="-95" dirty="0">
                <a:solidFill>
                  <a:schemeClr val="tx2">
                    <a:lumMod val="10000"/>
                  </a:schemeClr>
                </a:solidFill>
                <a:latin typeface="Arial"/>
                <a:cs typeface="Arial"/>
              </a:rPr>
              <a:t>bağlandığı  </a:t>
            </a:r>
            <a:r>
              <a:rPr sz="1800" spc="-100" dirty="0">
                <a:solidFill>
                  <a:schemeClr val="tx2">
                    <a:lumMod val="10000"/>
                  </a:schemeClr>
                </a:solidFill>
                <a:latin typeface="Arial"/>
                <a:cs typeface="Arial"/>
              </a:rPr>
              <a:t>yapı </a:t>
            </a:r>
            <a:r>
              <a:rPr sz="1800" spc="-120" dirty="0">
                <a:solidFill>
                  <a:schemeClr val="tx2">
                    <a:lumMod val="10000"/>
                  </a:schemeClr>
                </a:solidFill>
                <a:latin typeface="Arial"/>
                <a:cs typeface="Arial"/>
              </a:rPr>
              <a:t>veya </a:t>
            </a:r>
            <a:r>
              <a:rPr sz="1800" spc="-65" dirty="0">
                <a:solidFill>
                  <a:schemeClr val="tx2">
                    <a:lumMod val="10000"/>
                  </a:schemeClr>
                </a:solidFill>
                <a:latin typeface="Arial"/>
                <a:cs typeface="Arial"/>
              </a:rPr>
              <a:t>binanın </a:t>
            </a:r>
            <a:r>
              <a:rPr sz="1800" spc="-45" dirty="0">
                <a:solidFill>
                  <a:schemeClr val="tx2">
                    <a:lumMod val="10000"/>
                  </a:schemeClr>
                </a:solidFill>
                <a:latin typeface="Arial"/>
                <a:cs typeface="Arial"/>
              </a:rPr>
              <a:t>durumu </a:t>
            </a:r>
            <a:r>
              <a:rPr sz="1800" spc="-50" dirty="0">
                <a:solidFill>
                  <a:schemeClr val="tx2">
                    <a:lumMod val="10000"/>
                  </a:schemeClr>
                </a:solidFill>
                <a:latin typeface="Arial"/>
                <a:cs typeface="Arial"/>
              </a:rPr>
              <a:t>vb</a:t>
            </a:r>
            <a:r>
              <a:rPr sz="1800" spc="-50" dirty="0">
                <a:solidFill>
                  <a:schemeClr val="tx2">
                    <a:lumMod val="10000"/>
                  </a:schemeClr>
                </a:solidFill>
                <a:latin typeface="Carlito"/>
                <a:cs typeface="Carlito"/>
              </a:rPr>
              <a:t>.</a:t>
            </a:r>
            <a:r>
              <a:rPr sz="1800" spc="-80" dirty="0">
                <a:solidFill>
                  <a:schemeClr val="tx2">
                    <a:lumMod val="10000"/>
                  </a:schemeClr>
                </a:solidFill>
                <a:latin typeface="Carlito"/>
                <a:cs typeface="Carlito"/>
              </a:rPr>
              <a:t> </a:t>
            </a:r>
            <a:r>
              <a:rPr sz="1800" spc="-55" dirty="0">
                <a:solidFill>
                  <a:schemeClr val="tx2">
                    <a:lumMod val="10000"/>
                  </a:schemeClr>
                </a:solidFill>
                <a:latin typeface="Arial"/>
                <a:cs typeface="Arial"/>
              </a:rPr>
              <a:t>)</a:t>
            </a:r>
            <a:endParaRPr sz="1800" dirty="0">
              <a:solidFill>
                <a:schemeClr val="tx2">
                  <a:lumMod val="10000"/>
                </a:schemeClr>
              </a:solidFill>
              <a:latin typeface="Arial"/>
              <a:cs typeface="Arial"/>
            </a:endParaRPr>
          </a:p>
        </p:txBody>
      </p:sp>
      <p:sp>
        <p:nvSpPr>
          <p:cNvPr id="9" name="object 3"/>
          <p:cNvSpPr/>
          <p:nvPr/>
        </p:nvSpPr>
        <p:spPr>
          <a:xfrm>
            <a:off x="2099527" y="2648082"/>
            <a:ext cx="1354823" cy="1354810"/>
          </a:xfrm>
          <a:prstGeom prst="rect">
            <a:avLst/>
          </a:prstGeom>
          <a:blipFill>
            <a:blip r:embed="rId4"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11" name="Slayt Numarası Yer Tutucusu 10"/>
          <p:cNvSpPr>
            <a:spLocks noGrp="1"/>
          </p:cNvSpPr>
          <p:nvPr>
            <p:ph type="sldNum" sz="quarter" idx="12"/>
          </p:nvPr>
        </p:nvSpPr>
        <p:spPr/>
        <p:txBody>
          <a:bodyPr/>
          <a:lstStyle/>
          <a:p>
            <a:fld id="{866914FB-3D64-4DE5-96CE-E198EC76AE77}" type="slidenum">
              <a:rPr lang="tr-TR" smtClean="0"/>
              <a:t>127</a:t>
            </a:fld>
            <a:endParaRPr lang="tr-TR"/>
          </a:p>
        </p:txBody>
      </p:sp>
      <p:sp>
        <p:nvSpPr>
          <p:cNvPr id="13" name="Unvan 1"/>
          <p:cNvSpPr txBox="1">
            <a:spLocks/>
          </p:cNvSpPr>
          <p:nvPr/>
        </p:nvSpPr>
        <p:spPr>
          <a:xfrm>
            <a:off x="705052" y="334829"/>
            <a:ext cx="10096298" cy="885630"/>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KURMA VE KULLANIMDA DİKKAT EDİLECEK HUSUSLAR </a:t>
            </a:r>
            <a:endParaRPr lang="tr-TR" dirty="0"/>
          </a:p>
        </p:txBody>
      </p:sp>
    </p:spTree>
    <p:extLst>
      <p:ext uri="{BB962C8B-B14F-4D97-AF65-F5344CB8AC3E}">
        <p14:creationId xmlns:p14="http://schemas.microsoft.com/office/powerpoint/2010/main" val="186310675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9"/>
          <p:cNvSpPr/>
          <p:nvPr/>
        </p:nvSpPr>
        <p:spPr>
          <a:xfrm>
            <a:off x="4773042" y="1293697"/>
            <a:ext cx="7196716" cy="4738532"/>
          </a:xfrm>
          <a:prstGeom prst="rect">
            <a:avLst/>
          </a:prstGeom>
          <a:blipFill>
            <a:blip r:embed="rId2"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4" name="object 13"/>
          <p:cNvSpPr txBox="1"/>
          <p:nvPr/>
        </p:nvSpPr>
        <p:spPr>
          <a:xfrm>
            <a:off x="7947109" y="1730342"/>
            <a:ext cx="1233805" cy="1397000"/>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67310" marR="60325" indent="1270" algn="ctr">
              <a:lnSpc>
                <a:spcPct val="100000"/>
              </a:lnSpc>
              <a:spcBef>
                <a:spcPts val="100"/>
              </a:spcBef>
            </a:pPr>
            <a:r>
              <a:rPr sz="1800" b="1" spc="-245" dirty="0">
                <a:solidFill>
                  <a:schemeClr val="tx2">
                    <a:lumMod val="10000"/>
                  </a:schemeClr>
                </a:solidFill>
                <a:latin typeface="Arial"/>
                <a:cs typeface="Arial"/>
              </a:rPr>
              <a:t>BİYOLOJİK  </a:t>
            </a:r>
            <a:r>
              <a:rPr sz="1800" b="1" spc="-215" dirty="0">
                <a:solidFill>
                  <a:schemeClr val="tx2">
                    <a:lumMod val="10000"/>
                  </a:schemeClr>
                </a:solidFill>
                <a:latin typeface="Arial"/>
                <a:cs typeface="Arial"/>
              </a:rPr>
              <a:t>T</a:t>
            </a:r>
            <a:r>
              <a:rPr sz="1800" b="1" spc="-330" dirty="0">
                <a:solidFill>
                  <a:schemeClr val="tx2">
                    <a:lumMod val="10000"/>
                  </a:schemeClr>
                </a:solidFill>
                <a:latin typeface="Arial"/>
                <a:cs typeface="Arial"/>
              </a:rPr>
              <a:t>E</a:t>
            </a:r>
            <a:r>
              <a:rPr sz="1800" b="1" spc="-165" dirty="0">
                <a:solidFill>
                  <a:schemeClr val="tx2">
                    <a:lumMod val="10000"/>
                  </a:schemeClr>
                </a:solidFill>
                <a:latin typeface="Arial"/>
                <a:cs typeface="Arial"/>
              </a:rPr>
              <a:t>H</a:t>
            </a:r>
            <a:r>
              <a:rPr sz="1800" b="1" spc="-260" dirty="0">
                <a:solidFill>
                  <a:schemeClr val="tx2">
                    <a:lumMod val="10000"/>
                  </a:schemeClr>
                </a:solidFill>
                <a:latin typeface="Arial"/>
                <a:cs typeface="Arial"/>
              </a:rPr>
              <a:t>L</a:t>
            </a:r>
            <a:r>
              <a:rPr sz="1800" b="1" spc="-120" dirty="0">
                <a:solidFill>
                  <a:schemeClr val="tx2">
                    <a:lumMod val="10000"/>
                  </a:schemeClr>
                </a:solidFill>
                <a:latin typeface="Arial"/>
                <a:cs typeface="Arial"/>
              </a:rPr>
              <a:t>İ</a:t>
            </a:r>
            <a:r>
              <a:rPr sz="1800" b="1" spc="-325" dirty="0">
                <a:solidFill>
                  <a:schemeClr val="tx2">
                    <a:lumMod val="10000"/>
                  </a:schemeClr>
                </a:solidFill>
                <a:latin typeface="Arial"/>
                <a:cs typeface="Arial"/>
              </a:rPr>
              <a:t>K</a:t>
            </a:r>
            <a:r>
              <a:rPr sz="1800" b="1" spc="-330" dirty="0">
                <a:solidFill>
                  <a:schemeClr val="tx2">
                    <a:lumMod val="10000"/>
                  </a:schemeClr>
                </a:solidFill>
                <a:latin typeface="Arial"/>
                <a:cs typeface="Arial"/>
              </a:rPr>
              <a:t>EL</a:t>
            </a:r>
            <a:r>
              <a:rPr sz="1800" b="1" spc="-350" dirty="0">
                <a:solidFill>
                  <a:schemeClr val="tx2">
                    <a:lumMod val="10000"/>
                  </a:schemeClr>
                </a:solidFill>
                <a:latin typeface="Arial"/>
                <a:cs typeface="Arial"/>
              </a:rPr>
              <a:t>E</a:t>
            </a:r>
            <a:r>
              <a:rPr sz="1800" b="1" spc="-290" dirty="0">
                <a:solidFill>
                  <a:schemeClr val="tx2">
                    <a:lumMod val="10000"/>
                  </a:schemeClr>
                </a:solidFill>
                <a:latin typeface="Arial"/>
                <a:cs typeface="Arial"/>
              </a:rPr>
              <a:t>R</a:t>
            </a:r>
            <a:endParaRPr sz="1800" dirty="0">
              <a:solidFill>
                <a:schemeClr val="tx2">
                  <a:lumMod val="10000"/>
                </a:schemeClr>
              </a:solidFill>
              <a:latin typeface="Arial"/>
              <a:cs typeface="Arial"/>
            </a:endParaRPr>
          </a:p>
          <a:p>
            <a:pPr marL="12700" marR="5080" indent="-1270" algn="ctr">
              <a:lnSpc>
                <a:spcPct val="100000"/>
              </a:lnSpc>
            </a:pPr>
            <a:r>
              <a:rPr sz="1800" spc="-65" dirty="0">
                <a:solidFill>
                  <a:srgbClr val="FFFFFF"/>
                </a:solidFill>
                <a:latin typeface="Arial"/>
                <a:cs typeface="Arial"/>
              </a:rPr>
              <a:t>(Bakteri,  </a:t>
            </a:r>
            <a:r>
              <a:rPr sz="1800" spc="-75" dirty="0">
                <a:solidFill>
                  <a:srgbClr val="FFFFFF"/>
                </a:solidFill>
                <a:latin typeface="Arial"/>
                <a:cs typeface="Arial"/>
              </a:rPr>
              <a:t>mantar,</a:t>
            </a:r>
            <a:r>
              <a:rPr sz="1800" spc="-165" dirty="0">
                <a:solidFill>
                  <a:srgbClr val="FFFFFF"/>
                </a:solidFill>
                <a:latin typeface="Arial"/>
                <a:cs typeface="Arial"/>
              </a:rPr>
              <a:t> </a:t>
            </a:r>
            <a:r>
              <a:rPr sz="1800" spc="-65" dirty="0">
                <a:solidFill>
                  <a:srgbClr val="FFFFFF"/>
                </a:solidFill>
                <a:latin typeface="Arial"/>
                <a:cs typeface="Arial"/>
              </a:rPr>
              <a:t>virüs  vb.)</a:t>
            </a:r>
            <a:endParaRPr sz="1800" dirty="0">
              <a:latin typeface="Arial"/>
              <a:cs typeface="Arial"/>
            </a:endParaRPr>
          </a:p>
        </p:txBody>
      </p:sp>
      <p:sp>
        <p:nvSpPr>
          <p:cNvPr id="5" name="object 11"/>
          <p:cNvSpPr txBox="1"/>
          <p:nvPr/>
        </p:nvSpPr>
        <p:spPr>
          <a:xfrm>
            <a:off x="9964235" y="4582476"/>
            <a:ext cx="1545590" cy="1671320"/>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22885" marR="216535" indent="1905" algn="ctr">
              <a:lnSpc>
                <a:spcPct val="100000"/>
              </a:lnSpc>
              <a:spcBef>
                <a:spcPts val="100"/>
              </a:spcBef>
            </a:pPr>
            <a:r>
              <a:rPr sz="1800" b="1" spc="-240" dirty="0">
                <a:solidFill>
                  <a:schemeClr val="tx2">
                    <a:lumMod val="10000"/>
                  </a:schemeClr>
                </a:solidFill>
                <a:latin typeface="Arial"/>
                <a:cs typeface="Arial"/>
              </a:rPr>
              <a:t>FİZİKSEL  </a:t>
            </a:r>
            <a:r>
              <a:rPr sz="1800" b="1" spc="-215" dirty="0">
                <a:solidFill>
                  <a:schemeClr val="tx2">
                    <a:lumMod val="10000"/>
                  </a:schemeClr>
                </a:solidFill>
                <a:latin typeface="Arial"/>
                <a:cs typeface="Arial"/>
              </a:rPr>
              <a:t>T</a:t>
            </a:r>
            <a:r>
              <a:rPr sz="1800" b="1" spc="-330" dirty="0">
                <a:solidFill>
                  <a:schemeClr val="tx2">
                    <a:lumMod val="10000"/>
                  </a:schemeClr>
                </a:solidFill>
                <a:latin typeface="Arial"/>
                <a:cs typeface="Arial"/>
              </a:rPr>
              <a:t>E</a:t>
            </a:r>
            <a:r>
              <a:rPr sz="1800" b="1" spc="-165" dirty="0">
                <a:solidFill>
                  <a:schemeClr val="tx2">
                    <a:lumMod val="10000"/>
                  </a:schemeClr>
                </a:solidFill>
                <a:latin typeface="Arial"/>
                <a:cs typeface="Arial"/>
              </a:rPr>
              <a:t>H</a:t>
            </a:r>
            <a:r>
              <a:rPr sz="1800" b="1" spc="-260" dirty="0">
                <a:solidFill>
                  <a:schemeClr val="tx2">
                    <a:lumMod val="10000"/>
                  </a:schemeClr>
                </a:solidFill>
                <a:latin typeface="Arial"/>
                <a:cs typeface="Arial"/>
              </a:rPr>
              <a:t>L</a:t>
            </a:r>
            <a:r>
              <a:rPr sz="1800" b="1" spc="-120" dirty="0">
                <a:solidFill>
                  <a:schemeClr val="tx2">
                    <a:lumMod val="10000"/>
                  </a:schemeClr>
                </a:solidFill>
                <a:latin typeface="Arial"/>
                <a:cs typeface="Arial"/>
              </a:rPr>
              <a:t>İ</a:t>
            </a:r>
            <a:r>
              <a:rPr sz="1800" b="1" spc="-325" dirty="0">
                <a:solidFill>
                  <a:schemeClr val="tx2">
                    <a:lumMod val="10000"/>
                  </a:schemeClr>
                </a:solidFill>
                <a:latin typeface="Arial"/>
                <a:cs typeface="Arial"/>
              </a:rPr>
              <a:t>K</a:t>
            </a:r>
            <a:r>
              <a:rPr sz="1800" b="1" spc="-330" dirty="0">
                <a:solidFill>
                  <a:schemeClr val="tx2">
                    <a:lumMod val="10000"/>
                  </a:schemeClr>
                </a:solidFill>
                <a:latin typeface="Arial"/>
                <a:cs typeface="Arial"/>
              </a:rPr>
              <a:t>EL</a:t>
            </a:r>
            <a:r>
              <a:rPr sz="1800" b="1" spc="-350" dirty="0">
                <a:solidFill>
                  <a:schemeClr val="tx2">
                    <a:lumMod val="10000"/>
                  </a:schemeClr>
                </a:solidFill>
                <a:latin typeface="Arial"/>
                <a:cs typeface="Arial"/>
              </a:rPr>
              <a:t>E</a:t>
            </a:r>
            <a:r>
              <a:rPr sz="1800" b="1" spc="-290" dirty="0">
                <a:solidFill>
                  <a:schemeClr val="tx2">
                    <a:lumMod val="10000"/>
                  </a:schemeClr>
                </a:solidFill>
                <a:latin typeface="Arial"/>
                <a:cs typeface="Arial"/>
              </a:rPr>
              <a:t>R</a:t>
            </a:r>
            <a:endParaRPr sz="1800" dirty="0">
              <a:solidFill>
                <a:schemeClr val="tx2">
                  <a:lumMod val="10000"/>
                </a:schemeClr>
              </a:solidFill>
              <a:latin typeface="Arial"/>
              <a:cs typeface="Arial"/>
            </a:endParaRPr>
          </a:p>
          <a:p>
            <a:pPr marL="12700" marR="5080" indent="-1905" algn="ctr">
              <a:lnSpc>
                <a:spcPct val="100000"/>
              </a:lnSpc>
            </a:pPr>
            <a:r>
              <a:rPr sz="1800" spc="-50" dirty="0">
                <a:solidFill>
                  <a:srgbClr val="FFFFFF"/>
                </a:solidFill>
                <a:latin typeface="Arial"/>
                <a:cs typeface="Arial"/>
              </a:rPr>
              <a:t>(Gürültü,  </a:t>
            </a:r>
            <a:r>
              <a:rPr sz="1800" spc="-25" dirty="0">
                <a:solidFill>
                  <a:srgbClr val="FFFFFF"/>
                </a:solidFill>
                <a:latin typeface="Arial"/>
                <a:cs typeface="Arial"/>
              </a:rPr>
              <a:t>titreşim, </a:t>
            </a:r>
            <a:r>
              <a:rPr sz="1800" spc="-100" dirty="0">
                <a:solidFill>
                  <a:srgbClr val="FFFFFF"/>
                </a:solidFill>
                <a:latin typeface="Arial"/>
                <a:cs typeface="Arial"/>
              </a:rPr>
              <a:t>aşırı  </a:t>
            </a:r>
            <a:r>
              <a:rPr sz="1800" spc="-110" dirty="0">
                <a:solidFill>
                  <a:srgbClr val="FFFFFF"/>
                </a:solidFill>
                <a:latin typeface="Arial"/>
                <a:cs typeface="Arial"/>
              </a:rPr>
              <a:t>soğuk </a:t>
            </a:r>
            <a:r>
              <a:rPr sz="1800" spc="-120" dirty="0">
                <a:solidFill>
                  <a:srgbClr val="FFFFFF"/>
                </a:solidFill>
                <a:latin typeface="Arial"/>
                <a:cs typeface="Arial"/>
              </a:rPr>
              <a:t>veya</a:t>
            </a:r>
            <a:r>
              <a:rPr sz="1800" spc="-165" dirty="0">
                <a:solidFill>
                  <a:srgbClr val="FFFFFF"/>
                </a:solidFill>
                <a:latin typeface="Arial"/>
                <a:cs typeface="Arial"/>
              </a:rPr>
              <a:t> </a:t>
            </a:r>
            <a:r>
              <a:rPr sz="1800" spc="-135" dirty="0">
                <a:solidFill>
                  <a:srgbClr val="FFFFFF"/>
                </a:solidFill>
                <a:latin typeface="Arial"/>
                <a:cs typeface="Arial"/>
              </a:rPr>
              <a:t>sıcak  </a:t>
            </a:r>
            <a:r>
              <a:rPr sz="1800" spc="-65" dirty="0">
                <a:solidFill>
                  <a:srgbClr val="FFFFFF"/>
                </a:solidFill>
                <a:latin typeface="Arial"/>
                <a:cs typeface="Arial"/>
              </a:rPr>
              <a:t>vb.)</a:t>
            </a:r>
            <a:endParaRPr sz="1800" dirty="0">
              <a:latin typeface="Arial"/>
              <a:cs typeface="Arial"/>
            </a:endParaRPr>
          </a:p>
        </p:txBody>
      </p:sp>
      <p:sp>
        <p:nvSpPr>
          <p:cNvPr id="6" name="object 10"/>
          <p:cNvSpPr txBox="1"/>
          <p:nvPr/>
        </p:nvSpPr>
        <p:spPr>
          <a:xfrm>
            <a:off x="7708432" y="3400707"/>
            <a:ext cx="1717675" cy="1671320"/>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marR="5080" indent="-1905" algn="ctr">
              <a:lnSpc>
                <a:spcPct val="100000"/>
              </a:lnSpc>
              <a:spcBef>
                <a:spcPts val="100"/>
              </a:spcBef>
            </a:pPr>
            <a:r>
              <a:rPr sz="1800" b="1" spc="-185" dirty="0">
                <a:solidFill>
                  <a:schemeClr val="tx2">
                    <a:lumMod val="10000"/>
                  </a:schemeClr>
                </a:solidFill>
                <a:latin typeface="Arial"/>
                <a:cs typeface="Arial"/>
              </a:rPr>
              <a:t>İŞ                </a:t>
            </a:r>
            <a:r>
              <a:rPr sz="1800" b="1" spc="-195" dirty="0">
                <a:solidFill>
                  <a:schemeClr val="tx2">
                    <a:lumMod val="10000"/>
                  </a:schemeClr>
                </a:solidFill>
                <a:latin typeface="Arial"/>
                <a:cs typeface="Arial"/>
              </a:rPr>
              <a:t>O</a:t>
            </a:r>
            <a:r>
              <a:rPr sz="1800" b="1" spc="-310" dirty="0">
                <a:solidFill>
                  <a:schemeClr val="tx2">
                    <a:lumMod val="10000"/>
                  </a:schemeClr>
                </a:solidFill>
                <a:latin typeface="Arial"/>
                <a:cs typeface="Arial"/>
              </a:rPr>
              <a:t>R</a:t>
            </a:r>
            <a:r>
              <a:rPr sz="1800" b="1" spc="-250" dirty="0">
                <a:solidFill>
                  <a:schemeClr val="tx2">
                    <a:lumMod val="10000"/>
                  </a:schemeClr>
                </a:solidFill>
                <a:latin typeface="Arial"/>
                <a:cs typeface="Arial"/>
              </a:rPr>
              <a:t>G</a:t>
            </a:r>
            <a:r>
              <a:rPr sz="1800" b="1" spc="-145" dirty="0">
                <a:solidFill>
                  <a:schemeClr val="tx2">
                    <a:lumMod val="10000"/>
                  </a:schemeClr>
                </a:solidFill>
                <a:latin typeface="Arial"/>
                <a:cs typeface="Arial"/>
              </a:rPr>
              <a:t>AN</a:t>
            </a:r>
            <a:r>
              <a:rPr sz="1800" b="1" spc="-65" dirty="0">
                <a:solidFill>
                  <a:schemeClr val="tx2">
                    <a:lumMod val="10000"/>
                  </a:schemeClr>
                </a:solidFill>
                <a:latin typeface="Arial"/>
                <a:cs typeface="Arial"/>
              </a:rPr>
              <a:t>İ</a:t>
            </a:r>
            <a:r>
              <a:rPr sz="1800" b="1" spc="-250" dirty="0">
                <a:solidFill>
                  <a:schemeClr val="tx2">
                    <a:lumMod val="10000"/>
                  </a:schemeClr>
                </a:solidFill>
                <a:latin typeface="Arial"/>
                <a:cs typeface="Arial"/>
              </a:rPr>
              <a:t>Z</a:t>
            </a:r>
            <a:r>
              <a:rPr sz="1800" b="1" spc="-295" dirty="0">
                <a:solidFill>
                  <a:schemeClr val="tx2">
                    <a:lumMod val="10000"/>
                  </a:schemeClr>
                </a:solidFill>
                <a:latin typeface="Arial"/>
                <a:cs typeface="Arial"/>
              </a:rPr>
              <a:t>A</a:t>
            </a:r>
            <a:r>
              <a:rPr sz="1800" b="1" spc="-310" dirty="0">
                <a:solidFill>
                  <a:schemeClr val="tx2">
                    <a:lumMod val="10000"/>
                  </a:schemeClr>
                </a:solidFill>
                <a:latin typeface="Arial"/>
                <a:cs typeface="Arial"/>
              </a:rPr>
              <a:t>S</a:t>
            </a:r>
            <a:r>
              <a:rPr sz="1800" b="1" spc="-345" dirty="0">
                <a:solidFill>
                  <a:schemeClr val="tx2">
                    <a:lumMod val="10000"/>
                  </a:schemeClr>
                </a:solidFill>
                <a:latin typeface="Arial"/>
                <a:cs typeface="Arial"/>
              </a:rPr>
              <a:t>Y</a:t>
            </a:r>
            <a:r>
              <a:rPr sz="1800" b="1" spc="-195" dirty="0">
                <a:solidFill>
                  <a:schemeClr val="tx2">
                    <a:lumMod val="10000"/>
                  </a:schemeClr>
                </a:solidFill>
                <a:latin typeface="Arial"/>
                <a:cs typeface="Arial"/>
              </a:rPr>
              <a:t>O</a:t>
            </a:r>
            <a:r>
              <a:rPr sz="1800" b="1" spc="-85" dirty="0">
                <a:solidFill>
                  <a:schemeClr val="tx2">
                    <a:lumMod val="10000"/>
                  </a:schemeClr>
                </a:solidFill>
                <a:latin typeface="Arial"/>
                <a:cs typeface="Arial"/>
              </a:rPr>
              <a:t>NU  </a:t>
            </a:r>
            <a:r>
              <a:rPr sz="1800" b="1" spc="-229" dirty="0">
                <a:solidFill>
                  <a:schemeClr val="tx2">
                    <a:lumMod val="10000"/>
                  </a:schemeClr>
                </a:solidFill>
                <a:latin typeface="Arial"/>
                <a:cs typeface="Arial"/>
              </a:rPr>
              <a:t>İLE </a:t>
            </a:r>
            <a:r>
              <a:rPr sz="1800" b="1" spc="-175" dirty="0">
                <a:solidFill>
                  <a:schemeClr val="tx2">
                    <a:lumMod val="10000"/>
                  </a:schemeClr>
                </a:solidFill>
                <a:latin typeface="Arial"/>
                <a:cs typeface="Arial"/>
              </a:rPr>
              <a:t>İLGİLİ  </a:t>
            </a:r>
            <a:r>
              <a:rPr sz="1800" b="1" spc="-270" dirty="0">
                <a:solidFill>
                  <a:schemeClr val="tx2">
                    <a:lumMod val="10000"/>
                  </a:schemeClr>
                </a:solidFill>
                <a:latin typeface="Arial"/>
                <a:cs typeface="Arial"/>
              </a:rPr>
              <a:t>TEHLİKELER</a:t>
            </a:r>
            <a:endParaRPr sz="1800" dirty="0">
              <a:solidFill>
                <a:schemeClr val="tx2">
                  <a:lumMod val="10000"/>
                </a:schemeClr>
              </a:solidFill>
              <a:latin typeface="Arial"/>
              <a:cs typeface="Arial"/>
            </a:endParaRPr>
          </a:p>
          <a:p>
            <a:pPr marL="168910" marR="161290" indent="-635" algn="ctr">
              <a:lnSpc>
                <a:spcPct val="100000"/>
              </a:lnSpc>
            </a:pPr>
            <a:r>
              <a:rPr sz="1800" spc="-100" dirty="0">
                <a:solidFill>
                  <a:srgbClr val="FFFFFF"/>
                </a:solidFill>
                <a:latin typeface="Arial"/>
                <a:cs typeface="Arial"/>
              </a:rPr>
              <a:t>(Aşırı </a:t>
            </a:r>
            <a:r>
              <a:rPr sz="1800" spc="-105" dirty="0">
                <a:solidFill>
                  <a:srgbClr val="FFFFFF"/>
                </a:solidFill>
                <a:latin typeface="Arial"/>
                <a:cs typeface="Arial"/>
              </a:rPr>
              <a:t>çalışma,  </a:t>
            </a:r>
            <a:r>
              <a:rPr sz="1800" spc="-80" dirty="0">
                <a:solidFill>
                  <a:srgbClr val="FFFFFF"/>
                </a:solidFill>
                <a:latin typeface="Arial"/>
                <a:cs typeface="Arial"/>
              </a:rPr>
              <a:t>taciz, </a:t>
            </a:r>
            <a:r>
              <a:rPr sz="1800" spc="-85" dirty="0">
                <a:solidFill>
                  <a:srgbClr val="FFFFFF"/>
                </a:solidFill>
                <a:latin typeface="Arial"/>
                <a:cs typeface="Arial"/>
              </a:rPr>
              <a:t>stres</a:t>
            </a:r>
            <a:r>
              <a:rPr sz="1800" spc="-140" dirty="0">
                <a:solidFill>
                  <a:srgbClr val="FFFFFF"/>
                </a:solidFill>
                <a:latin typeface="Arial"/>
                <a:cs typeface="Arial"/>
              </a:rPr>
              <a:t> </a:t>
            </a:r>
            <a:r>
              <a:rPr sz="1800" spc="-65" dirty="0">
                <a:solidFill>
                  <a:srgbClr val="FFFFFF"/>
                </a:solidFill>
                <a:latin typeface="Arial"/>
                <a:cs typeface="Arial"/>
              </a:rPr>
              <a:t>vb.)</a:t>
            </a:r>
            <a:endParaRPr sz="1800" dirty="0">
              <a:latin typeface="Arial"/>
              <a:cs typeface="Arial"/>
            </a:endParaRPr>
          </a:p>
        </p:txBody>
      </p:sp>
      <p:sp>
        <p:nvSpPr>
          <p:cNvPr id="8" name="object 14"/>
          <p:cNvSpPr txBox="1"/>
          <p:nvPr/>
        </p:nvSpPr>
        <p:spPr>
          <a:xfrm>
            <a:off x="5744510" y="2428842"/>
            <a:ext cx="1517015" cy="1161415"/>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08915" marR="201295" indent="-635" algn="ctr">
              <a:lnSpc>
                <a:spcPct val="100000"/>
              </a:lnSpc>
              <a:spcBef>
                <a:spcPts val="100"/>
              </a:spcBef>
            </a:pPr>
            <a:r>
              <a:rPr sz="1800" b="1" spc="-229" dirty="0">
                <a:solidFill>
                  <a:schemeClr val="tx2">
                    <a:lumMod val="10000"/>
                  </a:schemeClr>
                </a:solidFill>
                <a:latin typeface="Arial"/>
                <a:cs typeface="Arial"/>
              </a:rPr>
              <a:t>KİMYASAL  </a:t>
            </a:r>
            <a:r>
              <a:rPr sz="1800" b="1" spc="-215" dirty="0">
                <a:solidFill>
                  <a:schemeClr val="tx2">
                    <a:lumMod val="10000"/>
                  </a:schemeClr>
                </a:solidFill>
                <a:latin typeface="Arial"/>
                <a:cs typeface="Arial"/>
              </a:rPr>
              <a:t>T</a:t>
            </a:r>
            <a:r>
              <a:rPr sz="1800" b="1" spc="-240" dirty="0">
                <a:solidFill>
                  <a:schemeClr val="tx2">
                    <a:lumMod val="10000"/>
                  </a:schemeClr>
                </a:solidFill>
                <a:latin typeface="Arial"/>
                <a:cs typeface="Arial"/>
              </a:rPr>
              <a:t>E</a:t>
            </a:r>
            <a:r>
              <a:rPr sz="1800" b="1" spc="-254" dirty="0">
                <a:solidFill>
                  <a:schemeClr val="tx2">
                    <a:lumMod val="10000"/>
                  </a:schemeClr>
                </a:solidFill>
                <a:latin typeface="Arial"/>
                <a:cs typeface="Arial"/>
              </a:rPr>
              <a:t>H</a:t>
            </a:r>
            <a:r>
              <a:rPr sz="1800" b="1" spc="-345" dirty="0">
                <a:solidFill>
                  <a:schemeClr val="tx2">
                    <a:lumMod val="10000"/>
                  </a:schemeClr>
                </a:solidFill>
                <a:latin typeface="Arial"/>
                <a:cs typeface="Arial"/>
              </a:rPr>
              <a:t>L</a:t>
            </a:r>
            <a:r>
              <a:rPr sz="1800" b="1" spc="-25" dirty="0">
                <a:solidFill>
                  <a:schemeClr val="tx2">
                    <a:lumMod val="10000"/>
                  </a:schemeClr>
                </a:solidFill>
                <a:latin typeface="Arial"/>
                <a:cs typeface="Arial"/>
              </a:rPr>
              <a:t>İ</a:t>
            </a:r>
            <a:r>
              <a:rPr sz="1800" b="1" spc="-325" dirty="0">
                <a:solidFill>
                  <a:schemeClr val="tx2">
                    <a:lumMod val="10000"/>
                  </a:schemeClr>
                </a:solidFill>
                <a:latin typeface="Arial"/>
                <a:cs typeface="Arial"/>
              </a:rPr>
              <a:t>K</a:t>
            </a:r>
            <a:r>
              <a:rPr sz="1800" b="1" spc="-340" dirty="0">
                <a:solidFill>
                  <a:schemeClr val="tx2">
                    <a:lumMod val="10000"/>
                  </a:schemeClr>
                </a:solidFill>
                <a:latin typeface="Arial"/>
                <a:cs typeface="Arial"/>
              </a:rPr>
              <a:t>EL</a:t>
            </a:r>
            <a:r>
              <a:rPr sz="1800" b="1" spc="-310" dirty="0">
                <a:solidFill>
                  <a:schemeClr val="tx2">
                    <a:lumMod val="10000"/>
                  </a:schemeClr>
                </a:solidFill>
                <a:latin typeface="Arial"/>
                <a:cs typeface="Arial"/>
              </a:rPr>
              <a:t>ER</a:t>
            </a:r>
            <a:endParaRPr sz="1800" dirty="0">
              <a:solidFill>
                <a:schemeClr val="tx2">
                  <a:lumMod val="10000"/>
                </a:schemeClr>
              </a:solidFill>
              <a:latin typeface="Arial"/>
              <a:cs typeface="Arial"/>
            </a:endParaRPr>
          </a:p>
          <a:p>
            <a:pPr marL="12700" marR="5080" indent="-635" algn="ctr">
              <a:lnSpc>
                <a:spcPct val="100000"/>
              </a:lnSpc>
              <a:spcBef>
                <a:spcPts val="300"/>
              </a:spcBef>
            </a:pPr>
            <a:r>
              <a:rPr sz="1800" spc="-110" dirty="0">
                <a:solidFill>
                  <a:srgbClr val="FFFFFF"/>
                </a:solidFill>
                <a:latin typeface="Arial"/>
                <a:cs typeface="Arial"/>
              </a:rPr>
              <a:t>(Boya, </a:t>
            </a:r>
            <a:r>
              <a:rPr sz="1800" spc="-100" dirty="0">
                <a:solidFill>
                  <a:srgbClr val="FFFFFF"/>
                </a:solidFill>
                <a:latin typeface="Arial"/>
                <a:cs typeface="Arial"/>
              </a:rPr>
              <a:t>yapı  </a:t>
            </a:r>
            <a:r>
              <a:rPr sz="1800" spc="-80" dirty="0">
                <a:solidFill>
                  <a:srgbClr val="FFFFFF"/>
                </a:solidFill>
                <a:latin typeface="Arial"/>
                <a:cs typeface="Arial"/>
              </a:rPr>
              <a:t>kimyasalları</a:t>
            </a:r>
            <a:r>
              <a:rPr sz="1800" spc="-165" dirty="0">
                <a:solidFill>
                  <a:srgbClr val="FFFFFF"/>
                </a:solidFill>
                <a:latin typeface="Arial"/>
                <a:cs typeface="Arial"/>
              </a:rPr>
              <a:t> </a:t>
            </a:r>
            <a:r>
              <a:rPr sz="1800" spc="-65" dirty="0">
                <a:solidFill>
                  <a:srgbClr val="FFFFFF"/>
                </a:solidFill>
                <a:latin typeface="Arial"/>
                <a:cs typeface="Arial"/>
              </a:rPr>
              <a:t>vb.)</a:t>
            </a:r>
            <a:endParaRPr sz="1800" dirty="0">
              <a:latin typeface="Arial"/>
              <a:cs typeface="Arial"/>
            </a:endParaRPr>
          </a:p>
        </p:txBody>
      </p:sp>
      <p:sp>
        <p:nvSpPr>
          <p:cNvPr id="9" name="object 12"/>
          <p:cNvSpPr txBox="1"/>
          <p:nvPr/>
        </p:nvSpPr>
        <p:spPr>
          <a:xfrm>
            <a:off x="5857736" y="4153693"/>
            <a:ext cx="1645406" cy="1674817"/>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39065" marR="132715" algn="ctr">
              <a:lnSpc>
                <a:spcPct val="100000"/>
              </a:lnSpc>
              <a:spcBef>
                <a:spcPts val="100"/>
              </a:spcBef>
            </a:pPr>
            <a:r>
              <a:rPr sz="1800" b="1" spc="-330" dirty="0">
                <a:solidFill>
                  <a:schemeClr val="tx2">
                    <a:lumMod val="10000"/>
                  </a:schemeClr>
                </a:solidFill>
                <a:latin typeface="Arial"/>
                <a:cs typeface="Arial"/>
              </a:rPr>
              <a:t>E</a:t>
            </a:r>
            <a:r>
              <a:rPr sz="1800" b="1" spc="-310" dirty="0">
                <a:solidFill>
                  <a:schemeClr val="tx2">
                    <a:lumMod val="10000"/>
                  </a:schemeClr>
                </a:solidFill>
                <a:latin typeface="Arial"/>
                <a:cs typeface="Arial"/>
              </a:rPr>
              <a:t>R</a:t>
            </a:r>
            <a:r>
              <a:rPr sz="1800" b="1" spc="-250" dirty="0">
                <a:solidFill>
                  <a:schemeClr val="tx2">
                    <a:lumMod val="10000"/>
                  </a:schemeClr>
                </a:solidFill>
                <a:latin typeface="Arial"/>
                <a:cs typeface="Arial"/>
              </a:rPr>
              <a:t>G</a:t>
            </a:r>
            <a:r>
              <a:rPr sz="1800" b="1" spc="-165" dirty="0">
                <a:solidFill>
                  <a:schemeClr val="tx2">
                    <a:lumMod val="10000"/>
                  </a:schemeClr>
                </a:solidFill>
                <a:latin typeface="Arial"/>
                <a:cs typeface="Arial"/>
              </a:rPr>
              <a:t>O</a:t>
            </a:r>
            <a:r>
              <a:rPr sz="1800" b="1" spc="-145" dirty="0">
                <a:solidFill>
                  <a:schemeClr val="tx2">
                    <a:lumMod val="10000"/>
                  </a:schemeClr>
                </a:solidFill>
                <a:latin typeface="Arial"/>
                <a:cs typeface="Arial"/>
              </a:rPr>
              <a:t>N</a:t>
            </a:r>
            <a:r>
              <a:rPr sz="1800" b="1" spc="-65" dirty="0">
                <a:solidFill>
                  <a:schemeClr val="tx2">
                    <a:lumMod val="10000"/>
                  </a:schemeClr>
                </a:solidFill>
                <a:latin typeface="Arial"/>
                <a:cs typeface="Arial"/>
              </a:rPr>
              <a:t>OM</a:t>
            </a:r>
            <a:r>
              <a:rPr sz="1800" b="1" spc="-25" dirty="0">
                <a:solidFill>
                  <a:schemeClr val="tx2">
                    <a:lumMod val="10000"/>
                  </a:schemeClr>
                </a:solidFill>
                <a:latin typeface="Arial"/>
                <a:cs typeface="Arial"/>
              </a:rPr>
              <a:t>İ</a:t>
            </a:r>
            <a:r>
              <a:rPr sz="1800" b="1" spc="-190" dirty="0">
                <a:solidFill>
                  <a:schemeClr val="tx2">
                    <a:lumMod val="10000"/>
                  </a:schemeClr>
                </a:solidFill>
                <a:latin typeface="Arial"/>
                <a:cs typeface="Arial"/>
              </a:rPr>
              <a:t>K  </a:t>
            </a:r>
            <a:r>
              <a:rPr sz="1800" b="1" spc="-270" dirty="0">
                <a:solidFill>
                  <a:schemeClr val="tx2">
                    <a:lumMod val="10000"/>
                  </a:schemeClr>
                </a:solidFill>
                <a:latin typeface="Arial"/>
                <a:cs typeface="Arial"/>
              </a:rPr>
              <a:t>TEHLİKELER</a:t>
            </a:r>
            <a:endParaRPr sz="1800" dirty="0">
              <a:solidFill>
                <a:schemeClr val="tx2">
                  <a:lumMod val="10000"/>
                </a:schemeClr>
              </a:solidFill>
              <a:latin typeface="Arial"/>
              <a:cs typeface="Arial"/>
            </a:endParaRPr>
          </a:p>
          <a:p>
            <a:pPr marL="12700" marR="5080" algn="ctr">
              <a:lnSpc>
                <a:spcPct val="100000"/>
              </a:lnSpc>
            </a:pPr>
            <a:r>
              <a:rPr sz="1800" spc="-110" dirty="0">
                <a:solidFill>
                  <a:srgbClr val="FFFFFF"/>
                </a:solidFill>
                <a:latin typeface="Arial"/>
                <a:cs typeface="Arial"/>
              </a:rPr>
              <a:t>(Tekrar </a:t>
            </a:r>
            <a:r>
              <a:rPr sz="1800" spc="-85" dirty="0">
                <a:solidFill>
                  <a:srgbClr val="FFFFFF"/>
                </a:solidFill>
                <a:latin typeface="Arial"/>
                <a:cs typeface="Arial"/>
              </a:rPr>
              <a:t>eden  </a:t>
            </a:r>
            <a:r>
              <a:rPr sz="1800" spc="-70" dirty="0">
                <a:solidFill>
                  <a:srgbClr val="FFFFFF"/>
                </a:solidFill>
                <a:latin typeface="Arial"/>
                <a:cs typeface="Arial"/>
              </a:rPr>
              <a:t>hareketler,  </a:t>
            </a:r>
            <a:r>
              <a:rPr sz="1800" spc="-60" dirty="0">
                <a:solidFill>
                  <a:srgbClr val="FFFFFF"/>
                </a:solidFill>
                <a:latin typeface="Arial"/>
                <a:cs typeface="Arial"/>
              </a:rPr>
              <a:t>b</a:t>
            </a:r>
            <a:r>
              <a:rPr sz="1800" dirty="0">
                <a:solidFill>
                  <a:srgbClr val="FFFFFF"/>
                </a:solidFill>
                <a:latin typeface="Arial"/>
                <a:cs typeface="Arial"/>
              </a:rPr>
              <a:t>i</a:t>
            </a:r>
            <a:r>
              <a:rPr sz="1800" spc="-150" dirty="0">
                <a:solidFill>
                  <a:srgbClr val="FFFFFF"/>
                </a:solidFill>
                <a:latin typeface="Arial"/>
                <a:cs typeface="Arial"/>
              </a:rPr>
              <a:t>ç</a:t>
            </a:r>
            <a:r>
              <a:rPr sz="1800" spc="5" dirty="0">
                <a:solidFill>
                  <a:srgbClr val="FFFFFF"/>
                </a:solidFill>
                <a:latin typeface="Arial"/>
                <a:cs typeface="Arial"/>
              </a:rPr>
              <a:t>i</a:t>
            </a:r>
            <a:r>
              <a:rPr sz="1800" spc="-130" dirty="0">
                <a:solidFill>
                  <a:srgbClr val="FFFFFF"/>
                </a:solidFill>
                <a:latin typeface="Arial"/>
                <a:cs typeface="Arial"/>
              </a:rPr>
              <a:t>ms</a:t>
            </a:r>
            <a:r>
              <a:rPr sz="1800" dirty="0">
                <a:solidFill>
                  <a:srgbClr val="FFFFFF"/>
                </a:solidFill>
                <a:latin typeface="Arial"/>
                <a:cs typeface="Arial"/>
              </a:rPr>
              <a:t>i</a:t>
            </a:r>
            <a:r>
              <a:rPr sz="1800" spc="-195" dirty="0">
                <a:solidFill>
                  <a:srgbClr val="FFFFFF"/>
                </a:solidFill>
                <a:latin typeface="Arial"/>
                <a:cs typeface="Arial"/>
              </a:rPr>
              <a:t>z</a:t>
            </a:r>
            <a:r>
              <a:rPr sz="1800" spc="65" dirty="0">
                <a:solidFill>
                  <a:srgbClr val="FFFFFF"/>
                </a:solidFill>
                <a:latin typeface="Arial"/>
                <a:cs typeface="Arial"/>
              </a:rPr>
              <a:t>/u</a:t>
            </a:r>
            <a:r>
              <a:rPr sz="1800" spc="-114" dirty="0">
                <a:solidFill>
                  <a:srgbClr val="FFFFFF"/>
                </a:solidFill>
                <a:latin typeface="Arial"/>
                <a:cs typeface="Arial"/>
              </a:rPr>
              <a:t>y</a:t>
            </a:r>
            <a:r>
              <a:rPr sz="1800" spc="-155" dirty="0">
                <a:solidFill>
                  <a:srgbClr val="FFFFFF"/>
                </a:solidFill>
                <a:latin typeface="Arial"/>
                <a:cs typeface="Arial"/>
              </a:rPr>
              <a:t>g</a:t>
            </a:r>
            <a:r>
              <a:rPr sz="1800" spc="-60" dirty="0">
                <a:solidFill>
                  <a:srgbClr val="FFFFFF"/>
                </a:solidFill>
                <a:latin typeface="Arial"/>
                <a:cs typeface="Arial"/>
              </a:rPr>
              <a:t>un</a:t>
            </a:r>
            <a:r>
              <a:rPr sz="1800" spc="-140" dirty="0">
                <a:solidFill>
                  <a:srgbClr val="FFFFFF"/>
                </a:solidFill>
                <a:latin typeface="Arial"/>
                <a:cs typeface="Arial"/>
              </a:rPr>
              <a:t>s  </a:t>
            </a:r>
            <a:r>
              <a:rPr sz="1800" spc="-125" dirty="0">
                <a:solidFill>
                  <a:srgbClr val="FFFFFF"/>
                </a:solidFill>
                <a:latin typeface="Arial"/>
                <a:cs typeface="Arial"/>
              </a:rPr>
              <a:t>uz </a:t>
            </a:r>
            <a:r>
              <a:rPr sz="1800" spc="-60" dirty="0">
                <a:solidFill>
                  <a:srgbClr val="FFFFFF"/>
                </a:solidFill>
                <a:latin typeface="Arial"/>
                <a:cs typeface="Arial"/>
              </a:rPr>
              <a:t>duruşlar</a:t>
            </a:r>
            <a:r>
              <a:rPr sz="1800" spc="-80" dirty="0">
                <a:solidFill>
                  <a:srgbClr val="FFFFFF"/>
                </a:solidFill>
                <a:latin typeface="Arial"/>
                <a:cs typeface="Arial"/>
              </a:rPr>
              <a:t> </a:t>
            </a:r>
            <a:r>
              <a:rPr sz="1800" spc="-65" dirty="0">
                <a:solidFill>
                  <a:srgbClr val="FFFFFF"/>
                </a:solidFill>
                <a:latin typeface="Arial"/>
                <a:cs typeface="Arial"/>
              </a:rPr>
              <a:t>vb.)</a:t>
            </a:r>
            <a:endParaRPr sz="1800" dirty="0">
              <a:latin typeface="Arial"/>
              <a:cs typeface="Arial"/>
            </a:endParaRPr>
          </a:p>
        </p:txBody>
      </p:sp>
      <p:sp>
        <p:nvSpPr>
          <p:cNvPr id="10" name="object 15"/>
          <p:cNvSpPr txBox="1"/>
          <p:nvPr/>
        </p:nvSpPr>
        <p:spPr>
          <a:xfrm>
            <a:off x="10169525" y="2218375"/>
            <a:ext cx="1184275" cy="1671320"/>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marR="5715" indent="635" algn="ctr">
              <a:lnSpc>
                <a:spcPct val="100000"/>
              </a:lnSpc>
              <a:spcBef>
                <a:spcPts val="100"/>
              </a:spcBef>
            </a:pPr>
            <a:r>
              <a:rPr sz="1800" b="1" spc="-204" dirty="0">
                <a:solidFill>
                  <a:schemeClr val="tx2">
                    <a:lumMod val="10000"/>
                  </a:schemeClr>
                </a:solidFill>
                <a:latin typeface="Arial"/>
                <a:cs typeface="Arial"/>
              </a:rPr>
              <a:t>GÜVENLİK  </a:t>
            </a:r>
            <a:r>
              <a:rPr sz="1800" b="1" spc="-215" dirty="0">
                <a:solidFill>
                  <a:schemeClr val="tx2">
                    <a:lumMod val="10000"/>
                  </a:schemeClr>
                </a:solidFill>
                <a:latin typeface="Arial"/>
                <a:cs typeface="Arial"/>
              </a:rPr>
              <a:t>T</a:t>
            </a:r>
            <a:r>
              <a:rPr sz="1800" b="1" spc="-330" dirty="0">
                <a:solidFill>
                  <a:schemeClr val="tx2">
                    <a:lumMod val="10000"/>
                  </a:schemeClr>
                </a:solidFill>
                <a:latin typeface="Arial"/>
                <a:cs typeface="Arial"/>
              </a:rPr>
              <a:t>E</a:t>
            </a:r>
            <a:r>
              <a:rPr sz="1800" b="1" spc="-165" dirty="0">
                <a:solidFill>
                  <a:schemeClr val="tx2">
                    <a:lumMod val="10000"/>
                  </a:schemeClr>
                </a:solidFill>
                <a:latin typeface="Arial"/>
                <a:cs typeface="Arial"/>
              </a:rPr>
              <a:t>H</a:t>
            </a:r>
            <a:r>
              <a:rPr sz="1800" b="1" spc="-260" dirty="0">
                <a:solidFill>
                  <a:schemeClr val="tx2">
                    <a:lumMod val="10000"/>
                  </a:schemeClr>
                </a:solidFill>
                <a:latin typeface="Arial"/>
                <a:cs typeface="Arial"/>
              </a:rPr>
              <a:t>L</a:t>
            </a:r>
            <a:r>
              <a:rPr sz="1800" b="1" spc="-120" dirty="0">
                <a:solidFill>
                  <a:schemeClr val="tx2">
                    <a:lumMod val="10000"/>
                  </a:schemeClr>
                </a:solidFill>
                <a:latin typeface="Arial"/>
                <a:cs typeface="Arial"/>
              </a:rPr>
              <a:t>İ</a:t>
            </a:r>
            <a:r>
              <a:rPr sz="1800" b="1" spc="-325" dirty="0">
                <a:solidFill>
                  <a:schemeClr val="tx2">
                    <a:lumMod val="10000"/>
                  </a:schemeClr>
                </a:solidFill>
                <a:latin typeface="Arial"/>
                <a:cs typeface="Arial"/>
              </a:rPr>
              <a:t>K</a:t>
            </a:r>
            <a:r>
              <a:rPr sz="1800" b="1" spc="-330" dirty="0">
                <a:solidFill>
                  <a:schemeClr val="tx2">
                    <a:lumMod val="10000"/>
                  </a:schemeClr>
                </a:solidFill>
                <a:latin typeface="Arial"/>
                <a:cs typeface="Arial"/>
              </a:rPr>
              <a:t>EL</a:t>
            </a:r>
            <a:r>
              <a:rPr sz="1800" b="1" spc="-350" dirty="0">
                <a:solidFill>
                  <a:schemeClr val="tx2">
                    <a:lumMod val="10000"/>
                  </a:schemeClr>
                </a:solidFill>
                <a:latin typeface="Arial"/>
                <a:cs typeface="Arial"/>
              </a:rPr>
              <a:t>E</a:t>
            </a:r>
            <a:r>
              <a:rPr sz="1800" b="1" spc="-165" dirty="0">
                <a:solidFill>
                  <a:schemeClr val="tx2">
                    <a:lumMod val="10000"/>
                  </a:schemeClr>
                </a:solidFill>
                <a:latin typeface="Arial"/>
                <a:cs typeface="Arial"/>
              </a:rPr>
              <a:t>Rİ</a:t>
            </a:r>
            <a:endParaRPr sz="1800" dirty="0">
              <a:solidFill>
                <a:schemeClr val="tx2">
                  <a:lumMod val="10000"/>
                </a:schemeClr>
              </a:solidFill>
              <a:latin typeface="Arial"/>
              <a:cs typeface="Arial"/>
            </a:endParaRPr>
          </a:p>
          <a:p>
            <a:pPr marL="13970" marR="5080" indent="-1905" algn="ctr">
              <a:lnSpc>
                <a:spcPct val="100000"/>
              </a:lnSpc>
            </a:pPr>
            <a:r>
              <a:rPr sz="1800" spc="-120" dirty="0">
                <a:solidFill>
                  <a:srgbClr val="FFFFFF"/>
                </a:solidFill>
                <a:latin typeface="Arial"/>
                <a:cs typeface="Arial"/>
              </a:rPr>
              <a:t>(Yüksekte  </a:t>
            </a:r>
            <a:r>
              <a:rPr sz="1800" spc="-105" dirty="0">
                <a:solidFill>
                  <a:srgbClr val="FFFFFF"/>
                </a:solidFill>
                <a:latin typeface="Arial"/>
                <a:cs typeface="Arial"/>
              </a:rPr>
              <a:t>çalışma,  </a:t>
            </a:r>
            <a:r>
              <a:rPr sz="1800" spc="-150" dirty="0">
                <a:solidFill>
                  <a:srgbClr val="FFFFFF"/>
                </a:solidFill>
                <a:latin typeface="Arial"/>
                <a:cs typeface="Arial"/>
              </a:rPr>
              <a:t>k</a:t>
            </a:r>
            <a:r>
              <a:rPr sz="1800" spc="-60" dirty="0">
                <a:solidFill>
                  <a:srgbClr val="FFFFFF"/>
                </a:solidFill>
                <a:latin typeface="Arial"/>
                <a:cs typeface="Arial"/>
              </a:rPr>
              <a:t>o</a:t>
            </a:r>
            <a:r>
              <a:rPr sz="1800" spc="20" dirty="0">
                <a:solidFill>
                  <a:srgbClr val="FFFFFF"/>
                </a:solidFill>
                <a:latin typeface="Arial"/>
                <a:cs typeface="Arial"/>
              </a:rPr>
              <a:t>r</a:t>
            </a:r>
            <a:r>
              <a:rPr sz="1800" spc="-60" dirty="0">
                <a:solidFill>
                  <a:srgbClr val="FFFFFF"/>
                </a:solidFill>
                <a:latin typeface="Arial"/>
                <a:cs typeface="Arial"/>
              </a:rPr>
              <a:t>u</a:t>
            </a:r>
            <a:r>
              <a:rPr sz="1800" spc="-90" dirty="0">
                <a:solidFill>
                  <a:srgbClr val="FFFFFF"/>
                </a:solidFill>
                <a:latin typeface="Arial"/>
                <a:cs typeface="Arial"/>
              </a:rPr>
              <a:t>y</a:t>
            </a:r>
            <a:r>
              <a:rPr sz="1800" spc="-60" dirty="0">
                <a:solidFill>
                  <a:srgbClr val="FFFFFF"/>
                </a:solidFill>
                <a:latin typeface="Arial"/>
                <a:cs typeface="Arial"/>
              </a:rPr>
              <a:t>u</a:t>
            </a:r>
            <a:r>
              <a:rPr sz="1800" spc="-150" dirty="0">
                <a:solidFill>
                  <a:srgbClr val="FFFFFF"/>
                </a:solidFill>
                <a:latin typeface="Arial"/>
                <a:cs typeface="Arial"/>
              </a:rPr>
              <a:t>c</a:t>
            </a:r>
            <a:r>
              <a:rPr sz="1800" spc="-60" dirty="0">
                <a:solidFill>
                  <a:srgbClr val="FFFFFF"/>
                </a:solidFill>
                <a:latin typeface="Arial"/>
                <a:cs typeface="Arial"/>
              </a:rPr>
              <a:t>u</a:t>
            </a:r>
            <a:r>
              <a:rPr sz="1800" spc="-200" dirty="0">
                <a:solidFill>
                  <a:srgbClr val="FFFFFF"/>
                </a:solidFill>
                <a:latin typeface="Arial"/>
                <a:cs typeface="Arial"/>
              </a:rPr>
              <a:t>s</a:t>
            </a:r>
            <a:r>
              <a:rPr sz="1800" spc="-60" dirty="0">
                <a:solidFill>
                  <a:srgbClr val="FFFFFF"/>
                </a:solidFill>
                <a:latin typeface="Arial"/>
                <a:cs typeface="Arial"/>
              </a:rPr>
              <a:t>u</a:t>
            </a:r>
            <a:r>
              <a:rPr sz="1800" spc="-135" dirty="0">
                <a:solidFill>
                  <a:srgbClr val="FFFFFF"/>
                </a:solidFill>
                <a:latin typeface="Arial"/>
                <a:cs typeface="Arial"/>
              </a:rPr>
              <a:t>z  </a:t>
            </a:r>
            <a:r>
              <a:rPr sz="1800" spc="-75" dirty="0">
                <a:solidFill>
                  <a:srgbClr val="FFFFFF"/>
                </a:solidFill>
                <a:latin typeface="Arial"/>
                <a:cs typeface="Arial"/>
              </a:rPr>
              <a:t>makine</a:t>
            </a:r>
            <a:r>
              <a:rPr sz="1800" spc="-135" dirty="0">
                <a:solidFill>
                  <a:srgbClr val="FFFFFF"/>
                </a:solidFill>
                <a:latin typeface="Arial"/>
                <a:cs typeface="Arial"/>
              </a:rPr>
              <a:t> </a:t>
            </a:r>
            <a:r>
              <a:rPr sz="1800" spc="-65" dirty="0">
                <a:solidFill>
                  <a:srgbClr val="FFFFFF"/>
                </a:solidFill>
                <a:latin typeface="Arial"/>
                <a:cs typeface="Arial"/>
              </a:rPr>
              <a:t>vb.)</a:t>
            </a:r>
            <a:endParaRPr sz="1800" dirty="0">
              <a:latin typeface="Arial"/>
              <a:cs typeface="Arial"/>
            </a:endParaRPr>
          </a:p>
        </p:txBody>
      </p:sp>
      <p:sp>
        <p:nvSpPr>
          <p:cNvPr id="12" name="object 16"/>
          <p:cNvSpPr txBox="1"/>
          <p:nvPr/>
        </p:nvSpPr>
        <p:spPr>
          <a:xfrm>
            <a:off x="516890" y="3438807"/>
            <a:ext cx="3512734" cy="843821"/>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marR="5080">
              <a:lnSpc>
                <a:spcPct val="100000"/>
              </a:lnSpc>
              <a:spcBef>
                <a:spcPts val="100"/>
              </a:spcBef>
            </a:pPr>
            <a:r>
              <a:rPr sz="1800" spc="-100" dirty="0" err="1">
                <a:solidFill>
                  <a:schemeClr val="tx2">
                    <a:lumMod val="10000"/>
                  </a:schemeClr>
                </a:solidFill>
                <a:latin typeface="Arial"/>
                <a:cs typeface="Arial"/>
              </a:rPr>
              <a:t>İskele</a:t>
            </a:r>
            <a:r>
              <a:rPr sz="1800" spc="-100" dirty="0">
                <a:solidFill>
                  <a:schemeClr val="tx2">
                    <a:lumMod val="10000"/>
                  </a:schemeClr>
                </a:solidFill>
                <a:latin typeface="Arial"/>
                <a:cs typeface="Arial"/>
              </a:rPr>
              <a:t>  </a:t>
            </a:r>
            <a:r>
              <a:rPr lang="tr-TR" sz="1800" spc="-100" dirty="0">
                <a:solidFill>
                  <a:schemeClr val="tx2">
                    <a:lumMod val="10000"/>
                  </a:schemeClr>
                </a:solidFill>
                <a:latin typeface="Arial"/>
                <a:cs typeface="Arial"/>
              </a:rPr>
              <a:t>kurulum ve </a:t>
            </a:r>
            <a:r>
              <a:rPr sz="1800" spc="-200" dirty="0" err="1">
                <a:solidFill>
                  <a:schemeClr val="tx2">
                    <a:lumMod val="10000"/>
                  </a:schemeClr>
                </a:solidFill>
                <a:latin typeface="Arial"/>
                <a:cs typeface="Arial"/>
              </a:rPr>
              <a:t>s</a:t>
            </a:r>
            <a:r>
              <a:rPr sz="1800" spc="-60" dirty="0" err="1">
                <a:solidFill>
                  <a:schemeClr val="tx2">
                    <a:lumMod val="10000"/>
                  </a:schemeClr>
                </a:solidFill>
                <a:latin typeface="Arial"/>
                <a:cs typeface="Arial"/>
              </a:rPr>
              <a:t>ö</a:t>
            </a:r>
            <a:r>
              <a:rPr sz="1800" spc="-90" dirty="0" err="1">
                <a:solidFill>
                  <a:schemeClr val="tx2">
                    <a:lumMod val="10000"/>
                  </a:schemeClr>
                </a:solidFill>
                <a:latin typeface="Arial"/>
                <a:cs typeface="Arial"/>
              </a:rPr>
              <a:t>k</a:t>
            </a:r>
            <a:r>
              <a:rPr sz="1800" spc="-60" dirty="0" err="1">
                <a:solidFill>
                  <a:schemeClr val="tx2">
                    <a:lumMod val="10000"/>
                  </a:schemeClr>
                </a:solidFill>
                <a:latin typeface="Arial"/>
                <a:cs typeface="Arial"/>
              </a:rPr>
              <a:t>ü</a:t>
            </a:r>
            <a:r>
              <a:rPr sz="1800" spc="-65" dirty="0" err="1">
                <a:solidFill>
                  <a:schemeClr val="tx2">
                    <a:lumMod val="10000"/>
                  </a:schemeClr>
                </a:solidFill>
                <a:latin typeface="Arial"/>
                <a:cs typeface="Arial"/>
              </a:rPr>
              <a:t>m</a:t>
            </a:r>
            <a:r>
              <a:rPr lang="tr-TR" sz="1800" spc="-65" dirty="0">
                <a:solidFill>
                  <a:schemeClr val="tx2">
                    <a:lumMod val="10000"/>
                  </a:schemeClr>
                </a:solidFill>
                <a:latin typeface="Arial"/>
                <a:cs typeface="Arial"/>
              </a:rPr>
              <a:t> aşamalarında güvenlik tehlikeleri ön plana çıkarılmalıdır.</a:t>
            </a:r>
            <a:endParaRPr sz="1800" dirty="0">
              <a:solidFill>
                <a:schemeClr val="tx2">
                  <a:lumMod val="10000"/>
                </a:schemeClr>
              </a:solidFill>
              <a:latin typeface="Arial"/>
              <a:cs typeface="Arial"/>
            </a:endParaRPr>
          </a:p>
        </p:txBody>
      </p:sp>
      <p:sp>
        <p:nvSpPr>
          <p:cNvPr id="14" name="Yuvarlatılmış Dikdörtgen 13"/>
          <p:cNvSpPr/>
          <p:nvPr/>
        </p:nvSpPr>
        <p:spPr>
          <a:xfrm>
            <a:off x="686021" y="1857599"/>
            <a:ext cx="2358041" cy="10724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a:latin typeface="Microsoft Sans Serif"/>
                <a:cs typeface="Microsoft Sans Serif"/>
              </a:rPr>
              <a:t>Kurulum Ve Söküm İşlerinde Tehlike Ve Riskler </a:t>
            </a:r>
          </a:p>
        </p:txBody>
      </p:sp>
      <p:sp>
        <p:nvSpPr>
          <p:cNvPr id="7" name="Slayt Numarası Yer Tutucusu 6"/>
          <p:cNvSpPr>
            <a:spLocks noGrp="1"/>
          </p:cNvSpPr>
          <p:nvPr>
            <p:ph type="sldNum" sz="quarter" idx="12"/>
          </p:nvPr>
        </p:nvSpPr>
        <p:spPr/>
        <p:txBody>
          <a:bodyPr/>
          <a:lstStyle/>
          <a:p>
            <a:fld id="{866914FB-3D64-4DE5-96CE-E198EC76AE77}" type="slidenum">
              <a:rPr lang="tr-TR" smtClean="0"/>
              <a:t>128</a:t>
            </a:fld>
            <a:endParaRPr lang="tr-TR"/>
          </a:p>
        </p:txBody>
      </p:sp>
      <p:sp>
        <p:nvSpPr>
          <p:cNvPr id="16" name="Unvan 1"/>
          <p:cNvSpPr txBox="1">
            <a:spLocks/>
          </p:cNvSpPr>
          <p:nvPr/>
        </p:nvSpPr>
        <p:spPr>
          <a:xfrm>
            <a:off x="168485" y="202149"/>
            <a:ext cx="11801273" cy="8856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KURMA VE KULLANIMDA DİKKAT EDİLECEK HUSUSLAR </a:t>
            </a:r>
            <a:endParaRPr lang="tr-TR" dirty="0"/>
          </a:p>
        </p:txBody>
      </p:sp>
    </p:spTree>
    <p:extLst>
      <p:ext uri="{BB962C8B-B14F-4D97-AF65-F5344CB8AC3E}">
        <p14:creationId xmlns:p14="http://schemas.microsoft.com/office/powerpoint/2010/main" val="206617703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8"/>
          <p:cNvSpPr txBox="1"/>
          <p:nvPr/>
        </p:nvSpPr>
        <p:spPr>
          <a:xfrm>
            <a:off x="2986693" y="2020620"/>
            <a:ext cx="4624705" cy="4612005"/>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marR="1018540">
              <a:lnSpc>
                <a:spcPct val="100000"/>
              </a:lnSpc>
              <a:spcBef>
                <a:spcPts val="100"/>
              </a:spcBef>
            </a:pPr>
            <a:r>
              <a:rPr sz="2400" spc="-105" dirty="0">
                <a:solidFill>
                  <a:srgbClr val="70AD47"/>
                </a:solidFill>
                <a:latin typeface="Arial"/>
                <a:cs typeface="Arial"/>
              </a:rPr>
              <a:t>İskelelerde </a:t>
            </a:r>
            <a:r>
              <a:rPr sz="2400" spc="-155" dirty="0">
                <a:solidFill>
                  <a:srgbClr val="70AD47"/>
                </a:solidFill>
                <a:latin typeface="Arial"/>
                <a:cs typeface="Arial"/>
              </a:rPr>
              <a:t>Yüksekten </a:t>
            </a:r>
            <a:r>
              <a:rPr sz="2400" spc="-170" dirty="0">
                <a:solidFill>
                  <a:srgbClr val="70AD47"/>
                </a:solidFill>
                <a:latin typeface="Arial"/>
                <a:cs typeface="Arial"/>
              </a:rPr>
              <a:t>Düşme  </a:t>
            </a:r>
            <a:r>
              <a:rPr sz="2400" spc="-114" dirty="0">
                <a:solidFill>
                  <a:srgbClr val="70AD47"/>
                </a:solidFill>
                <a:latin typeface="Arial"/>
                <a:cs typeface="Arial"/>
              </a:rPr>
              <a:t>Sebepleri</a:t>
            </a:r>
            <a:r>
              <a:rPr sz="2400" spc="-140" dirty="0">
                <a:solidFill>
                  <a:srgbClr val="70AD47"/>
                </a:solidFill>
                <a:latin typeface="Arial"/>
                <a:cs typeface="Arial"/>
              </a:rPr>
              <a:t> </a:t>
            </a:r>
            <a:r>
              <a:rPr sz="2400" spc="-80" dirty="0">
                <a:solidFill>
                  <a:srgbClr val="70AD47"/>
                </a:solidFill>
                <a:latin typeface="Arial"/>
                <a:cs typeface="Arial"/>
              </a:rPr>
              <a:t>Nelerdir?</a:t>
            </a:r>
            <a:endParaRPr sz="2400" dirty="0">
              <a:latin typeface="Arial"/>
              <a:cs typeface="Arial"/>
            </a:endParaRPr>
          </a:p>
          <a:p>
            <a:pPr marL="12700">
              <a:lnSpc>
                <a:spcPct val="100000"/>
              </a:lnSpc>
              <a:spcBef>
                <a:spcPts val="820"/>
              </a:spcBef>
            </a:pPr>
            <a:r>
              <a:rPr sz="1800" b="1" spc="-125" dirty="0">
                <a:solidFill>
                  <a:schemeClr val="tx2">
                    <a:lumMod val="10000"/>
                  </a:schemeClr>
                </a:solidFill>
                <a:latin typeface="Arial"/>
                <a:cs typeface="Arial"/>
              </a:rPr>
              <a:t>İskele</a:t>
            </a:r>
            <a:r>
              <a:rPr sz="1800" b="1" spc="-105" dirty="0">
                <a:solidFill>
                  <a:schemeClr val="tx2">
                    <a:lumMod val="10000"/>
                  </a:schemeClr>
                </a:solidFill>
                <a:latin typeface="Arial"/>
                <a:cs typeface="Arial"/>
              </a:rPr>
              <a:t> </a:t>
            </a:r>
            <a:r>
              <a:rPr sz="1800" b="1" spc="-95" dirty="0">
                <a:solidFill>
                  <a:schemeClr val="tx2">
                    <a:lumMod val="10000"/>
                  </a:schemeClr>
                </a:solidFill>
                <a:latin typeface="Arial"/>
                <a:cs typeface="Arial"/>
              </a:rPr>
              <a:t>Platformları</a:t>
            </a:r>
            <a:endParaRPr sz="1800" dirty="0">
              <a:solidFill>
                <a:schemeClr val="tx2">
                  <a:lumMod val="10000"/>
                </a:schemeClr>
              </a:solidFill>
              <a:latin typeface="Arial"/>
              <a:cs typeface="Arial"/>
            </a:endParaRPr>
          </a:p>
          <a:p>
            <a:pPr marL="12700">
              <a:lnSpc>
                <a:spcPct val="100000"/>
              </a:lnSpc>
              <a:spcBef>
                <a:spcPts val="595"/>
              </a:spcBef>
            </a:pPr>
            <a:r>
              <a:rPr sz="1800" spc="-50" dirty="0">
                <a:solidFill>
                  <a:schemeClr val="tx2">
                    <a:lumMod val="10000"/>
                  </a:schemeClr>
                </a:solidFill>
                <a:latin typeface="Carlito"/>
                <a:cs typeface="Carlito"/>
              </a:rPr>
              <a:t>-</a:t>
            </a:r>
            <a:r>
              <a:rPr sz="1800" spc="-50" dirty="0">
                <a:solidFill>
                  <a:schemeClr val="tx2">
                    <a:lumMod val="10000"/>
                  </a:schemeClr>
                </a:solidFill>
                <a:latin typeface="Arial"/>
                <a:cs typeface="Arial"/>
              </a:rPr>
              <a:t>Platform </a:t>
            </a:r>
            <a:r>
              <a:rPr sz="1800" spc="-25" dirty="0">
                <a:solidFill>
                  <a:schemeClr val="tx2">
                    <a:lumMod val="10000"/>
                  </a:schemeClr>
                </a:solidFill>
                <a:latin typeface="Arial"/>
                <a:cs typeface="Arial"/>
              </a:rPr>
              <a:t>birimlerinin </a:t>
            </a:r>
            <a:r>
              <a:rPr sz="1800" spc="-95" dirty="0">
                <a:solidFill>
                  <a:schemeClr val="tx2">
                    <a:lumMod val="10000"/>
                  </a:schemeClr>
                </a:solidFill>
                <a:latin typeface="Arial"/>
                <a:cs typeface="Arial"/>
              </a:rPr>
              <a:t>eksik</a:t>
            </a:r>
            <a:r>
              <a:rPr sz="1800" spc="-180" dirty="0">
                <a:solidFill>
                  <a:schemeClr val="tx2">
                    <a:lumMod val="10000"/>
                  </a:schemeClr>
                </a:solidFill>
                <a:latin typeface="Arial"/>
                <a:cs typeface="Arial"/>
              </a:rPr>
              <a:t> </a:t>
            </a:r>
            <a:r>
              <a:rPr sz="1800" spc="-85" dirty="0">
                <a:solidFill>
                  <a:schemeClr val="tx2">
                    <a:lumMod val="10000"/>
                  </a:schemeClr>
                </a:solidFill>
                <a:latin typeface="Arial"/>
                <a:cs typeface="Arial"/>
              </a:rPr>
              <a:t>olması,</a:t>
            </a:r>
            <a:endParaRPr sz="1800" dirty="0">
              <a:solidFill>
                <a:schemeClr val="tx2">
                  <a:lumMod val="10000"/>
                </a:schemeClr>
              </a:solidFill>
              <a:latin typeface="Arial"/>
              <a:cs typeface="Arial"/>
            </a:endParaRPr>
          </a:p>
          <a:p>
            <a:pPr marL="12700">
              <a:lnSpc>
                <a:spcPct val="100000"/>
              </a:lnSpc>
            </a:pPr>
            <a:r>
              <a:rPr sz="1800" spc="-145" dirty="0">
                <a:solidFill>
                  <a:schemeClr val="tx2">
                    <a:lumMod val="10000"/>
                  </a:schemeClr>
                </a:solidFill>
                <a:latin typeface="Carlito"/>
                <a:cs typeface="Carlito"/>
              </a:rPr>
              <a:t>-</a:t>
            </a:r>
            <a:r>
              <a:rPr sz="1800" spc="-145" dirty="0">
                <a:solidFill>
                  <a:schemeClr val="tx2">
                    <a:lumMod val="10000"/>
                  </a:schemeClr>
                </a:solidFill>
                <a:latin typeface="Arial"/>
                <a:cs typeface="Arial"/>
              </a:rPr>
              <a:t>Tek </a:t>
            </a:r>
            <a:r>
              <a:rPr sz="1800" spc="-120" dirty="0">
                <a:solidFill>
                  <a:schemeClr val="tx2">
                    <a:lumMod val="10000"/>
                  </a:schemeClr>
                </a:solidFill>
                <a:latin typeface="Arial"/>
                <a:cs typeface="Arial"/>
              </a:rPr>
              <a:t>kalas </a:t>
            </a:r>
            <a:r>
              <a:rPr sz="1800" spc="-75" dirty="0">
                <a:solidFill>
                  <a:schemeClr val="tx2">
                    <a:lumMod val="10000"/>
                  </a:schemeClr>
                </a:solidFill>
                <a:latin typeface="Arial"/>
                <a:cs typeface="Arial"/>
              </a:rPr>
              <a:t>üzerinde </a:t>
            </a:r>
            <a:r>
              <a:rPr sz="1800" spc="-114" dirty="0">
                <a:solidFill>
                  <a:schemeClr val="tx2">
                    <a:lumMod val="10000"/>
                  </a:schemeClr>
                </a:solidFill>
                <a:latin typeface="Arial"/>
                <a:cs typeface="Arial"/>
              </a:rPr>
              <a:t>çalışma</a:t>
            </a:r>
            <a:r>
              <a:rPr sz="1800" spc="-20" dirty="0">
                <a:solidFill>
                  <a:schemeClr val="tx2">
                    <a:lumMod val="10000"/>
                  </a:schemeClr>
                </a:solidFill>
                <a:latin typeface="Arial"/>
                <a:cs typeface="Arial"/>
              </a:rPr>
              <a:t> </a:t>
            </a:r>
            <a:r>
              <a:rPr sz="1800" spc="-95" dirty="0">
                <a:solidFill>
                  <a:schemeClr val="tx2">
                    <a:lumMod val="10000"/>
                  </a:schemeClr>
                </a:solidFill>
                <a:latin typeface="Arial"/>
                <a:cs typeface="Arial"/>
              </a:rPr>
              <a:t>yapılması,</a:t>
            </a:r>
            <a:endParaRPr sz="1800" dirty="0">
              <a:solidFill>
                <a:schemeClr val="tx2">
                  <a:lumMod val="10000"/>
                </a:schemeClr>
              </a:solidFill>
              <a:latin typeface="Arial"/>
              <a:cs typeface="Arial"/>
            </a:endParaRPr>
          </a:p>
          <a:p>
            <a:pPr marL="12700">
              <a:lnSpc>
                <a:spcPct val="100000"/>
              </a:lnSpc>
            </a:pPr>
            <a:r>
              <a:rPr sz="1800" spc="-50" dirty="0">
                <a:solidFill>
                  <a:schemeClr val="tx2">
                    <a:lumMod val="10000"/>
                  </a:schemeClr>
                </a:solidFill>
                <a:latin typeface="Carlito"/>
                <a:cs typeface="Carlito"/>
              </a:rPr>
              <a:t>-</a:t>
            </a:r>
            <a:r>
              <a:rPr sz="1800" spc="-50" dirty="0">
                <a:solidFill>
                  <a:schemeClr val="tx2">
                    <a:lumMod val="10000"/>
                  </a:schemeClr>
                </a:solidFill>
                <a:latin typeface="Arial"/>
                <a:cs typeface="Arial"/>
              </a:rPr>
              <a:t>Platform </a:t>
            </a:r>
            <a:r>
              <a:rPr sz="1800" spc="-25" dirty="0">
                <a:solidFill>
                  <a:schemeClr val="tx2">
                    <a:lumMod val="10000"/>
                  </a:schemeClr>
                </a:solidFill>
                <a:latin typeface="Arial"/>
                <a:cs typeface="Arial"/>
              </a:rPr>
              <a:t>birimlerinin</a:t>
            </a:r>
            <a:r>
              <a:rPr sz="1800" spc="-95" dirty="0">
                <a:solidFill>
                  <a:schemeClr val="tx2">
                    <a:lumMod val="10000"/>
                  </a:schemeClr>
                </a:solidFill>
                <a:latin typeface="Arial"/>
                <a:cs typeface="Arial"/>
              </a:rPr>
              <a:t> </a:t>
            </a:r>
            <a:r>
              <a:rPr sz="1800" spc="-70" dirty="0">
                <a:solidFill>
                  <a:schemeClr val="tx2">
                    <a:lumMod val="10000"/>
                  </a:schemeClr>
                </a:solidFill>
                <a:latin typeface="Arial"/>
                <a:cs typeface="Arial"/>
              </a:rPr>
              <a:t>sabitlenmemesi,</a:t>
            </a:r>
            <a:endParaRPr sz="1800" dirty="0">
              <a:solidFill>
                <a:schemeClr val="tx2">
                  <a:lumMod val="10000"/>
                </a:schemeClr>
              </a:solidFill>
              <a:latin typeface="Arial"/>
              <a:cs typeface="Arial"/>
            </a:endParaRPr>
          </a:p>
          <a:p>
            <a:pPr marL="12700">
              <a:lnSpc>
                <a:spcPct val="100000"/>
              </a:lnSpc>
            </a:pPr>
            <a:r>
              <a:rPr sz="1800" spc="-80" dirty="0">
                <a:solidFill>
                  <a:schemeClr val="tx2">
                    <a:lumMod val="10000"/>
                  </a:schemeClr>
                </a:solidFill>
                <a:latin typeface="Carlito"/>
                <a:cs typeface="Carlito"/>
              </a:rPr>
              <a:t>-</a:t>
            </a:r>
            <a:r>
              <a:rPr sz="1800" spc="-80" dirty="0">
                <a:solidFill>
                  <a:schemeClr val="tx2">
                    <a:lumMod val="10000"/>
                  </a:schemeClr>
                </a:solidFill>
                <a:latin typeface="Arial"/>
                <a:cs typeface="Arial"/>
              </a:rPr>
              <a:t>Kusurlu </a:t>
            </a:r>
            <a:r>
              <a:rPr sz="1800" spc="-105" dirty="0">
                <a:solidFill>
                  <a:schemeClr val="tx2">
                    <a:lumMod val="10000"/>
                  </a:schemeClr>
                </a:solidFill>
                <a:latin typeface="Arial"/>
                <a:cs typeface="Arial"/>
              </a:rPr>
              <a:t>ve </a:t>
            </a:r>
            <a:r>
              <a:rPr sz="1800" spc="-90" dirty="0">
                <a:solidFill>
                  <a:schemeClr val="tx2">
                    <a:lumMod val="10000"/>
                  </a:schemeClr>
                </a:solidFill>
                <a:latin typeface="Arial"/>
                <a:cs typeface="Arial"/>
              </a:rPr>
              <a:t>uygun </a:t>
            </a:r>
            <a:r>
              <a:rPr sz="1800" spc="-85" dirty="0">
                <a:solidFill>
                  <a:schemeClr val="tx2">
                    <a:lumMod val="10000"/>
                  </a:schemeClr>
                </a:solidFill>
                <a:latin typeface="Arial"/>
                <a:cs typeface="Arial"/>
              </a:rPr>
              <a:t>olmayan </a:t>
            </a:r>
            <a:r>
              <a:rPr sz="1800" spc="-100" dirty="0">
                <a:solidFill>
                  <a:schemeClr val="tx2">
                    <a:lumMod val="10000"/>
                  </a:schemeClr>
                </a:solidFill>
                <a:latin typeface="Arial"/>
                <a:cs typeface="Arial"/>
              </a:rPr>
              <a:t>malzeme</a:t>
            </a:r>
            <a:r>
              <a:rPr sz="1800" spc="-125" dirty="0">
                <a:solidFill>
                  <a:schemeClr val="tx2">
                    <a:lumMod val="10000"/>
                  </a:schemeClr>
                </a:solidFill>
                <a:latin typeface="Arial"/>
                <a:cs typeface="Arial"/>
              </a:rPr>
              <a:t> </a:t>
            </a:r>
            <a:r>
              <a:rPr sz="1800" spc="-75" dirty="0">
                <a:solidFill>
                  <a:schemeClr val="tx2">
                    <a:lumMod val="10000"/>
                  </a:schemeClr>
                </a:solidFill>
                <a:latin typeface="Arial"/>
                <a:cs typeface="Arial"/>
              </a:rPr>
              <a:t>kullanılması.</a:t>
            </a:r>
            <a:endParaRPr sz="1800" dirty="0">
              <a:solidFill>
                <a:schemeClr val="tx2">
                  <a:lumMod val="10000"/>
                </a:schemeClr>
              </a:solidFill>
              <a:latin typeface="Arial"/>
              <a:cs typeface="Arial"/>
            </a:endParaRPr>
          </a:p>
          <a:p>
            <a:pPr>
              <a:lnSpc>
                <a:spcPct val="100000"/>
              </a:lnSpc>
            </a:pPr>
            <a:endParaRPr sz="2100" dirty="0">
              <a:solidFill>
                <a:schemeClr val="tx2">
                  <a:lumMod val="10000"/>
                </a:schemeClr>
              </a:solidFill>
              <a:latin typeface="Arial"/>
              <a:cs typeface="Arial"/>
            </a:endParaRPr>
          </a:p>
          <a:p>
            <a:pPr marL="12700">
              <a:lnSpc>
                <a:spcPct val="100000"/>
              </a:lnSpc>
            </a:pPr>
            <a:r>
              <a:rPr sz="1800" b="1" spc="-130" dirty="0">
                <a:solidFill>
                  <a:schemeClr val="tx2">
                    <a:lumMod val="10000"/>
                  </a:schemeClr>
                </a:solidFill>
                <a:latin typeface="Arial"/>
                <a:cs typeface="Arial"/>
              </a:rPr>
              <a:t>Korkuluklar</a:t>
            </a:r>
            <a:endParaRPr sz="1800" dirty="0">
              <a:solidFill>
                <a:schemeClr val="tx2">
                  <a:lumMod val="10000"/>
                </a:schemeClr>
              </a:solidFill>
              <a:latin typeface="Arial"/>
              <a:cs typeface="Arial"/>
            </a:endParaRPr>
          </a:p>
          <a:p>
            <a:pPr marL="12700">
              <a:lnSpc>
                <a:spcPct val="100000"/>
              </a:lnSpc>
              <a:spcBef>
                <a:spcPts val="600"/>
              </a:spcBef>
            </a:pPr>
            <a:r>
              <a:rPr sz="1800" spc="-75" dirty="0">
                <a:solidFill>
                  <a:schemeClr val="tx2">
                    <a:lumMod val="10000"/>
                  </a:schemeClr>
                </a:solidFill>
                <a:latin typeface="Carlito"/>
                <a:cs typeface="Carlito"/>
              </a:rPr>
              <a:t>-</a:t>
            </a:r>
            <a:r>
              <a:rPr sz="1800" spc="-75" dirty="0">
                <a:solidFill>
                  <a:schemeClr val="tx2">
                    <a:lumMod val="10000"/>
                  </a:schemeClr>
                </a:solidFill>
                <a:latin typeface="Arial"/>
                <a:cs typeface="Arial"/>
              </a:rPr>
              <a:t>Korkuluk</a:t>
            </a:r>
            <a:r>
              <a:rPr sz="1800" spc="-90" dirty="0">
                <a:solidFill>
                  <a:schemeClr val="tx2">
                    <a:lumMod val="10000"/>
                  </a:schemeClr>
                </a:solidFill>
                <a:latin typeface="Arial"/>
                <a:cs typeface="Arial"/>
              </a:rPr>
              <a:t> </a:t>
            </a:r>
            <a:r>
              <a:rPr sz="1800" spc="-85" dirty="0">
                <a:solidFill>
                  <a:schemeClr val="tx2">
                    <a:lumMod val="10000"/>
                  </a:schemeClr>
                </a:solidFill>
                <a:latin typeface="Arial"/>
                <a:cs typeface="Arial"/>
              </a:rPr>
              <a:t>bulunmaması</a:t>
            </a:r>
            <a:endParaRPr sz="1800" dirty="0">
              <a:solidFill>
                <a:schemeClr val="tx2">
                  <a:lumMod val="10000"/>
                </a:schemeClr>
              </a:solidFill>
              <a:latin typeface="Arial"/>
              <a:cs typeface="Arial"/>
            </a:endParaRPr>
          </a:p>
          <a:p>
            <a:pPr marL="12700">
              <a:lnSpc>
                <a:spcPct val="100000"/>
              </a:lnSpc>
            </a:pPr>
            <a:r>
              <a:rPr sz="1800" spc="-80" dirty="0">
                <a:solidFill>
                  <a:schemeClr val="tx2">
                    <a:lumMod val="10000"/>
                  </a:schemeClr>
                </a:solidFill>
                <a:latin typeface="Carlito"/>
                <a:cs typeface="Carlito"/>
              </a:rPr>
              <a:t>-</a:t>
            </a:r>
            <a:r>
              <a:rPr sz="1800" spc="-80" dirty="0">
                <a:solidFill>
                  <a:schemeClr val="tx2">
                    <a:lumMod val="10000"/>
                  </a:schemeClr>
                </a:solidFill>
                <a:latin typeface="Arial"/>
                <a:cs typeface="Arial"/>
              </a:rPr>
              <a:t>Ara </a:t>
            </a:r>
            <a:r>
              <a:rPr sz="1800" spc="-65" dirty="0">
                <a:solidFill>
                  <a:schemeClr val="tx2">
                    <a:lumMod val="10000"/>
                  </a:schemeClr>
                </a:solidFill>
                <a:latin typeface="Arial"/>
                <a:cs typeface="Arial"/>
              </a:rPr>
              <a:t>korkuluk</a:t>
            </a:r>
            <a:r>
              <a:rPr sz="1800" spc="-110" dirty="0">
                <a:solidFill>
                  <a:schemeClr val="tx2">
                    <a:lumMod val="10000"/>
                  </a:schemeClr>
                </a:solidFill>
                <a:latin typeface="Arial"/>
                <a:cs typeface="Arial"/>
              </a:rPr>
              <a:t> </a:t>
            </a:r>
            <a:r>
              <a:rPr sz="1800" spc="-85" dirty="0">
                <a:solidFill>
                  <a:schemeClr val="tx2">
                    <a:lumMod val="10000"/>
                  </a:schemeClr>
                </a:solidFill>
                <a:latin typeface="Arial"/>
                <a:cs typeface="Arial"/>
              </a:rPr>
              <a:t>bulunmaması</a:t>
            </a:r>
            <a:endParaRPr sz="1800" dirty="0">
              <a:solidFill>
                <a:schemeClr val="tx2">
                  <a:lumMod val="10000"/>
                </a:schemeClr>
              </a:solidFill>
              <a:latin typeface="Arial"/>
              <a:cs typeface="Arial"/>
            </a:endParaRPr>
          </a:p>
          <a:p>
            <a:pPr marL="12700">
              <a:lnSpc>
                <a:spcPct val="100000"/>
              </a:lnSpc>
            </a:pPr>
            <a:r>
              <a:rPr sz="1800" spc="-110" dirty="0">
                <a:solidFill>
                  <a:schemeClr val="tx2">
                    <a:lumMod val="10000"/>
                  </a:schemeClr>
                </a:solidFill>
                <a:latin typeface="Carlito"/>
                <a:cs typeface="Carlito"/>
              </a:rPr>
              <a:t>-</a:t>
            </a:r>
            <a:r>
              <a:rPr sz="1800" spc="-110" dirty="0">
                <a:solidFill>
                  <a:schemeClr val="tx2">
                    <a:lumMod val="10000"/>
                  </a:schemeClr>
                </a:solidFill>
                <a:latin typeface="Arial"/>
                <a:cs typeface="Arial"/>
              </a:rPr>
              <a:t>Topuk </a:t>
            </a:r>
            <a:r>
              <a:rPr sz="1800" spc="-70" dirty="0">
                <a:solidFill>
                  <a:schemeClr val="tx2">
                    <a:lumMod val="10000"/>
                  </a:schemeClr>
                </a:solidFill>
                <a:latin typeface="Arial"/>
                <a:cs typeface="Arial"/>
              </a:rPr>
              <a:t>tahtası</a:t>
            </a:r>
            <a:r>
              <a:rPr sz="1800" spc="-90" dirty="0">
                <a:solidFill>
                  <a:schemeClr val="tx2">
                    <a:lumMod val="10000"/>
                  </a:schemeClr>
                </a:solidFill>
                <a:latin typeface="Arial"/>
                <a:cs typeface="Arial"/>
              </a:rPr>
              <a:t> </a:t>
            </a:r>
            <a:r>
              <a:rPr sz="1800" spc="-85" dirty="0">
                <a:solidFill>
                  <a:schemeClr val="tx2">
                    <a:lumMod val="10000"/>
                  </a:schemeClr>
                </a:solidFill>
                <a:latin typeface="Arial"/>
                <a:cs typeface="Arial"/>
              </a:rPr>
              <a:t>bulunmaması</a:t>
            </a:r>
            <a:endParaRPr sz="1800" dirty="0">
              <a:solidFill>
                <a:schemeClr val="tx2">
                  <a:lumMod val="10000"/>
                </a:schemeClr>
              </a:solidFill>
              <a:latin typeface="Arial"/>
              <a:cs typeface="Arial"/>
            </a:endParaRPr>
          </a:p>
          <a:p>
            <a:pPr marL="12700" marR="248920">
              <a:lnSpc>
                <a:spcPct val="100000"/>
              </a:lnSpc>
            </a:pPr>
            <a:r>
              <a:rPr sz="1800" spc="-65" dirty="0">
                <a:solidFill>
                  <a:schemeClr val="tx2">
                    <a:lumMod val="10000"/>
                  </a:schemeClr>
                </a:solidFill>
                <a:latin typeface="Carlito"/>
                <a:cs typeface="Carlito"/>
              </a:rPr>
              <a:t>-</a:t>
            </a:r>
            <a:r>
              <a:rPr sz="1800" spc="-65" dirty="0">
                <a:solidFill>
                  <a:schemeClr val="tx2">
                    <a:lumMod val="10000"/>
                  </a:schemeClr>
                </a:solidFill>
                <a:latin typeface="Arial"/>
                <a:cs typeface="Arial"/>
              </a:rPr>
              <a:t>Korkuluklar </a:t>
            </a:r>
            <a:r>
              <a:rPr sz="1800" spc="-105" dirty="0">
                <a:solidFill>
                  <a:schemeClr val="tx2">
                    <a:lumMod val="10000"/>
                  </a:schemeClr>
                </a:solidFill>
                <a:latin typeface="Arial"/>
                <a:cs typeface="Arial"/>
              </a:rPr>
              <a:t>arasında </a:t>
            </a:r>
            <a:r>
              <a:rPr sz="1800" spc="-95" dirty="0">
                <a:solidFill>
                  <a:schemeClr val="tx2">
                    <a:lumMod val="10000"/>
                  </a:schemeClr>
                </a:solidFill>
                <a:latin typeface="Arial"/>
                <a:cs typeface="Arial"/>
              </a:rPr>
              <a:t>47 </a:t>
            </a:r>
            <a:r>
              <a:rPr sz="1800" spc="-90" dirty="0">
                <a:solidFill>
                  <a:schemeClr val="tx2">
                    <a:lumMod val="10000"/>
                  </a:schemeClr>
                </a:solidFill>
                <a:latin typeface="Arial"/>
                <a:cs typeface="Arial"/>
              </a:rPr>
              <a:t>cm’den fazla </a:t>
            </a:r>
            <a:r>
              <a:rPr sz="1800" spc="-65" dirty="0">
                <a:solidFill>
                  <a:schemeClr val="tx2">
                    <a:lumMod val="10000"/>
                  </a:schemeClr>
                </a:solidFill>
                <a:latin typeface="Arial"/>
                <a:cs typeface="Arial"/>
              </a:rPr>
              <a:t>boşluklar  </a:t>
            </a:r>
            <a:r>
              <a:rPr sz="1800" spc="-80" dirty="0">
                <a:solidFill>
                  <a:schemeClr val="tx2">
                    <a:lumMod val="10000"/>
                  </a:schemeClr>
                </a:solidFill>
                <a:latin typeface="Arial"/>
                <a:cs typeface="Arial"/>
              </a:rPr>
              <a:t>bulunması,</a:t>
            </a:r>
            <a:endParaRPr sz="1800" dirty="0">
              <a:solidFill>
                <a:schemeClr val="tx2">
                  <a:lumMod val="10000"/>
                </a:schemeClr>
              </a:solidFill>
              <a:latin typeface="Arial"/>
              <a:cs typeface="Arial"/>
            </a:endParaRPr>
          </a:p>
          <a:p>
            <a:pPr marL="12700">
              <a:lnSpc>
                <a:spcPct val="100000"/>
              </a:lnSpc>
            </a:pPr>
            <a:r>
              <a:rPr sz="1800" spc="-145" dirty="0">
                <a:solidFill>
                  <a:schemeClr val="tx2">
                    <a:lumMod val="10000"/>
                  </a:schemeClr>
                </a:solidFill>
                <a:latin typeface="Carlito"/>
                <a:cs typeface="Carlito"/>
              </a:rPr>
              <a:t>-</a:t>
            </a:r>
            <a:r>
              <a:rPr sz="1800" spc="-145" dirty="0">
                <a:solidFill>
                  <a:schemeClr val="tx2">
                    <a:lumMod val="10000"/>
                  </a:schemeClr>
                </a:solidFill>
                <a:latin typeface="Arial"/>
                <a:cs typeface="Arial"/>
              </a:rPr>
              <a:t>Kısa </a:t>
            </a:r>
            <a:r>
              <a:rPr sz="1800" spc="-85" dirty="0">
                <a:solidFill>
                  <a:schemeClr val="tx2">
                    <a:lumMod val="10000"/>
                  </a:schemeClr>
                </a:solidFill>
                <a:latin typeface="Arial"/>
                <a:cs typeface="Arial"/>
              </a:rPr>
              <a:t>kenar </a:t>
            </a:r>
            <a:r>
              <a:rPr sz="1800" spc="-60" dirty="0">
                <a:solidFill>
                  <a:schemeClr val="tx2">
                    <a:lumMod val="10000"/>
                  </a:schemeClr>
                </a:solidFill>
                <a:latin typeface="Arial"/>
                <a:cs typeface="Arial"/>
              </a:rPr>
              <a:t>korkuluklarının</a:t>
            </a:r>
            <a:r>
              <a:rPr sz="1800" spc="-45" dirty="0">
                <a:solidFill>
                  <a:schemeClr val="tx2">
                    <a:lumMod val="10000"/>
                  </a:schemeClr>
                </a:solidFill>
                <a:latin typeface="Arial"/>
                <a:cs typeface="Arial"/>
              </a:rPr>
              <a:t> </a:t>
            </a:r>
            <a:r>
              <a:rPr sz="1800" spc="-80" dirty="0">
                <a:solidFill>
                  <a:schemeClr val="tx2">
                    <a:lumMod val="10000"/>
                  </a:schemeClr>
                </a:solidFill>
                <a:latin typeface="Arial"/>
                <a:cs typeface="Arial"/>
              </a:rPr>
              <a:t>bulunmaması.</a:t>
            </a:r>
            <a:endParaRPr sz="1800" dirty="0">
              <a:solidFill>
                <a:schemeClr val="tx2">
                  <a:lumMod val="10000"/>
                </a:schemeClr>
              </a:solidFill>
              <a:latin typeface="Arial"/>
              <a:cs typeface="Arial"/>
            </a:endParaRPr>
          </a:p>
        </p:txBody>
      </p:sp>
      <p:sp>
        <p:nvSpPr>
          <p:cNvPr id="4" name="object 10"/>
          <p:cNvSpPr/>
          <p:nvPr/>
        </p:nvSpPr>
        <p:spPr>
          <a:xfrm>
            <a:off x="7611398" y="2262441"/>
            <a:ext cx="3744467" cy="2484120"/>
          </a:xfrm>
          <a:prstGeom prst="rect">
            <a:avLst/>
          </a:prstGeom>
          <a:blipFill>
            <a:blip r:embed="rId2"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5" name="object 9"/>
          <p:cNvSpPr/>
          <p:nvPr/>
        </p:nvSpPr>
        <p:spPr>
          <a:xfrm>
            <a:off x="7558057" y="4718127"/>
            <a:ext cx="3851148" cy="2100952"/>
          </a:xfrm>
          <a:prstGeom prst="rect">
            <a:avLst/>
          </a:prstGeom>
          <a:blipFill>
            <a:blip r:embed="rId3"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6" name="Yuvarlatılmış Dikdörtgen 5"/>
          <p:cNvSpPr/>
          <p:nvPr/>
        </p:nvSpPr>
        <p:spPr>
          <a:xfrm>
            <a:off x="214120" y="3790400"/>
            <a:ext cx="2358041" cy="10724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a:latin typeface="Microsoft Sans Serif"/>
                <a:cs typeface="Microsoft Sans Serif"/>
              </a:rPr>
              <a:t>Kurulum Ve Söküm İşlerinde Tehlike Ve Riskler </a:t>
            </a:r>
          </a:p>
        </p:txBody>
      </p:sp>
      <p:sp>
        <p:nvSpPr>
          <p:cNvPr id="7" name="Slayt Numarası Yer Tutucusu 6"/>
          <p:cNvSpPr>
            <a:spLocks noGrp="1"/>
          </p:cNvSpPr>
          <p:nvPr>
            <p:ph type="sldNum" sz="quarter" idx="12"/>
          </p:nvPr>
        </p:nvSpPr>
        <p:spPr/>
        <p:txBody>
          <a:bodyPr/>
          <a:lstStyle/>
          <a:p>
            <a:fld id="{866914FB-3D64-4DE5-96CE-E198EC76AE77}" type="slidenum">
              <a:rPr lang="tr-TR" smtClean="0"/>
              <a:t>129</a:t>
            </a:fld>
            <a:endParaRPr lang="tr-TR"/>
          </a:p>
        </p:txBody>
      </p:sp>
      <p:sp>
        <p:nvSpPr>
          <p:cNvPr id="9" name="Unvan 1"/>
          <p:cNvSpPr txBox="1">
            <a:spLocks/>
          </p:cNvSpPr>
          <p:nvPr/>
        </p:nvSpPr>
        <p:spPr>
          <a:xfrm>
            <a:off x="638377" y="850882"/>
            <a:ext cx="11277398" cy="8856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KURMA VE KULLANIMDA DİKKAT EDİLECEK HUSUSLAR </a:t>
            </a:r>
            <a:endParaRPr lang="tr-TR" dirty="0"/>
          </a:p>
        </p:txBody>
      </p:sp>
    </p:spTree>
    <p:extLst>
      <p:ext uri="{BB962C8B-B14F-4D97-AF65-F5344CB8AC3E}">
        <p14:creationId xmlns:p14="http://schemas.microsoft.com/office/powerpoint/2010/main" val="6491999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çerik Yer Tutucusu 2"/>
          <p:cNvSpPr>
            <a:spLocks noGrp="1"/>
          </p:cNvSpPr>
          <p:nvPr>
            <p:ph idx="1"/>
          </p:nvPr>
        </p:nvSpPr>
        <p:spPr>
          <a:xfrm>
            <a:off x="680321" y="2336872"/>
            <a:ext cx="5980538" cy="4349153"/>
          </a:xfrm>
        </p:spPr>
        <p:txBody>
          <a:bodyPr>
            <a:noAutofit/>
          </a:bodyPr>
          <a:lstStyle/>
          <a:p>
            <a:pPr marL="0" indent="0">
              <a:buNone/>
            </a:pPr>
            <a:endParaRPr lang="tr-TR" sz="2000" dirty="0">
              <a:latin typeface="Calibri" panose="020F0502020204030204" pitchFamily="34" charset="0"/>
              <a:ea typeface="Calibri" panose="020F0502020204030204" pitchFamily="34" charset="0"/>
              <a:cs typeface="Calibri" panose="020F0502020204030204" pitchFamily="34" charset="0"/>
            </a:endParaRPr>
          </a:p>
          <a:p>
            <a:endParaRPr lang="tr-TR" sz="2000" dirty="0">
              <a:solidFill>
                <a:schemeClr val="tx2">
                  <a:lumMod val="25000"/>
                </a:schemeClr>
              </a:solidFill>
              <a:latin typeface="Calibri" panose="020F0502020204030204" pitchFamily="34" charset="0"/>
              <a:ea typeface="Calibri" panose="020F0502020204030204" pitchFamily="34" charset="0"/>
              <a:cs typeface="Calibri" panose="020F0502020204030204" pitchFamily="34" charset="0"/>
            </a:endParaRPr>
          </a:p>
          <a:p>
            <a:r>
              <a:rPr lang="tr-TR" sz="2000" dirty="0">
                <a:solidFill>
                  <a:schemeClr val="tx2">
                    <a:lumMod val="25000"/>
                  </a:schemeClr>
                </a:solidFill>
                <a:latin typeface="Calibri" panose="020F0502020204030204" pitchFamily="34" charset="0"/>
                <a:ea typeface="Calibri" panose="020F0502020204030204" pitchFamily="34" charset="0"/>
                <a:cs typeface="Calibri" panose="020F0502020204030204" pitchFamily="34" charset="0"/>
              </a:rPr>
              <a:t>Çalışma yapılan yer, gerek yer seviyesinin altında gerekse üstünde olsun, bir düşüşün gerçekleşmesi halinde yaralanma riski taşıyor ise, bu yerlerde yapılan çalışmalara </a:t>
            </a:r>
            <a:r>
              <a:rPr lang="tr-TR" sz="2000" dirty="0">
                <a:solidFill>
                  <a:schemeClr val="accent3">
                    <a:lumMod val="75000"/>
                  </a:schemeClr>
                </a:solidFill>
                <a:latin typeface="Calibri" panose="020F0502020204030204" pitchFamily="34" charset="0"/>
                <a:ea typeface="Calibri" panose="020F0502020204030204" pitchFamily="34" charset="0"/>
                <a:cs typeface="Calibri" panose="020F0502020204030204" pitchFamily="34" charset="0"/>
              </a:rPr>
              <a:t>“yüksekte çalışma”</a:t>
            </a:r>
            <a:r>
              <a:rPr lang="tr-TR" sz="2000" dirty="0">
                <a:solidFill>
                  <a:schemeClr val="tx2">
                    <a:lumMod val="25000"/>
                  </a:schemeClr>
                </a:solidFill>
                <a:latin typeface="Calibri" panose="020F0502020204030204" pitchFamily="34" charset="0"/>
                <a:ea typeface="Calibri" panose="020F0502020204030204" pitchFamily="34" charset="0"/>
                <a:cs typeface="Calibri" panose="020F0502020204030204" pitchFamily="34" charset="0"/>
              </a:rPr>
              <a:t> denir. </a:t>
            </a:r>
          </a:p>
          <a:p>
            <a:r>
              <a:rPr lang="tr-TR" sz="2000" dirty="0">
                <a:solidFill>
                  <a:schemeClr val="tx2">
                    <a:lumMod val="25000"/>
                  </a:schemeClr>
                </a:solidFill>
                <a:latin typeface="Calibri" panose="020F0502020204030204" pitchFamily="34" charset="0"/>
                <a:ea typeface="Calibri" panose="020F0502020204030204" pitchFamily="34" charset="0"/>
                <a:cs typeface="Calibri" panose="020F0502020204030204" pitchFamily="34" charset="0"/>
              </a:rPr>
              <a:t>Çalışma yapılacak yere ulaşmak ve çalışma yerinden başlangıç noktasına geri dönmek de yüksekte çalışma kapsamındadır. </a:t>
            </a:r>
          </a:p>
          <a:p>
            <a:endParaRPr lang="tr-TR" sz="2000" dirty="0">
              <a:latin typeface="Calibri" panose="020F0502020204030204" pitchFamily="34" charset="0"/>
              <a:ea typeface="Calibri" panose="020F0502020204030204" pitchFamily="34" charset="0"/>
              <a:cs typeface="Calibri" panose="020F0502020204030204" pitchFamily="34" charset="0"/>
            </a:endParaRPr>
          </a:p>
        </p:txBody>
      </p:sp>
      <p:pic>
        <p:nvPicPr>
          <p:cNvPr id="8" name="Resim 7"/>
          <p:cNvPicPr>
            <a:picLocks noChangeAspect="1"/>
          </p:cNvPicPr>
          <p:nvPr/>
        </p:nvPicPr>
        <p:blipFill>
          <a:blip r:embed="rId2"/>
          <a:stretch>
            <a:fillRect/>
          </a:stretch>
        </p:blipFill>
        <p:spPr>
          <a:xfrm>
            <a:off x="7222921" y="2483141"/>
            <a:ext cx="4354785" cy="3665990"/>
          </a:xfrm>
          <a:prstGeom prst="rect">
            <a:avLst/>
          </a:prstGeom>
        </p:spPr>
      </p:pic>
      <p:sp>
        <p:nvSpPr>
          <p:cNvPr id="2" name="Slayt Numarası Yer Tutucusu 1"/>
          <p:cNvSpPr>
            <a:spLocks noGrp="1"/>
          </p:cNvSpPr>
          <p:nvPr>
            <p:ph type="sldNum" sz="quarter" idx="12"/>
          </p:nvPr>
        </p:nvSpPr>
        <p:spPr/>
        <p:txBody>
          <a:bodyPr/>
          <a:lstStyle/>
          <a:p>
            <a:fld id="{866914FB-3D64-4DE5-96CE-E198EC76AE77}" type="slidenum">
              <a:rPr lang="tr-TR" smtClean="0"/>
              <a:t>13</a:t>
            </a:fld>
            <a:endParaRPr lang="tr-TR"/>
          </a:p>
        </p:txBody>
      </p:sp>
      <p:sp>
        <p:nvSpPr>
          <p:cNvPr id="9" name="object 39"/>
          <p:cNvSpPr txBox="1">
            <a:spLocks noGrp="1"/>
          </p:cNvSpPr>
          <p:nvPr>
            <p:ph type="title"/>
          </p:nvPr>
        </p:nvSpPr>
        <p:spPr>
          <a:xfrm>
            <a:off x="780989" y="363903"/>
            <a:ext cx="11039099" cy="689932"/>
          </a:xfrm>
          <a:prstGeom prst="rect">
            <a:avLst/>
          </a:prstGeom>
        </p:spPr>
        <p:txBody>
          <a:bodyPr vert="horz" wrap="square" lIns="0" tIns="12700" rIns="0" bIns="0" rtlCol="0" anchor="ctr">
            <a:spAutoFit/>
          </a:bodyPr>
          <a:lstStyle/>
          <a:p>
            <a:pPr marL="12700">
              <a:lnSpc>
                <a:spcPct val="100000"/>
              </a:lnSpc>
              <a:spcBef>
                <a:spcPts val="100"/>
              </a:spcBef>
            </a:pPr>
            <a:r>
              <a:rPr lang="tr-TR" spc="-5" dirty="0">
                <a:solidFill>
                  <a:srgbClr val="000000"/>
                </a:solidFill>
              </a:rPr>
              <a:t>YÜKSEKTE ÇALIŞMA NEDİR?</a:t>
            </a:r>
            <a:endParaRPr dirty="0"/>
          </a:p>
        </p:txBody>
      </p:sp>
    </p:spTree>
    <p:extLst>
      <p:ext uri="{BB962C8B-B14F-4D97-AF65-F5344CB8AC3E}">
        <p14:creationId xmlns:p14="http://schemas.microsoft.com/office/powerpoint/2010/main" val="410485857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4"/>
          <p:cNvSpPr txBox="1"/>
          <p:nvPr/>
        </p:nvSpPr>
        <p:spPr>
          <a:xfrm>
            <a:off x="4010598" y="2155219"/>
            <a:ext cx="3566795" cy="4190891"/>
          </a:xfrm>
          <a:prstGeom prst="rect">
            <a:avLst/>
          </a:prstGeom>
        </p:spPr>
        <p:txBody>
          <a:bodyPr vert="horz" wrap="square" lIns="0" tIns="889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00000"/>
              </a:lnSpc>
              <a:spcBef>
                <a:spcPts val="700"/>
              </a:spcBef>
            </a:pPr>
            <a:r>
              <a:rPr sz="1800" b="1" spc="-165" dirty="0">
                <a:solidFill>
                  <a:srgbClr val="FF0000"/>
                </a:solidFill>
                <a:latin typeface="Arial"/>
                <a:cs typeface="Arial"/>
              </a:rPr>
              <a:t>Uygun </a:t>
            </a:r>
            <a:r>
              <a:rPr sz="1800" b="1" spc="-140" dirty="0">
                <a:solidFill>
                  <a:srgbClr val="FF0000"/>
                </a:solidFill>
                <a:latin typeface="Arial"/>
                <a:cs typeface="Arial"/>
              </a:rPr>
              <a:t>Olmayan</a:t>
            </a:r>
            <a:r>
              <a:rPr sz="1800" b="1" spc="-55" dirty="0">
                <a:solidFill>
                  <a:srgbClr val="FF0000"/>
                </a:solidFill>
                <a:latin typeface="Arial"/>
                <a:cs typeface="Arial"/>
              </a:rPr>
              <a:t> </a:t>
            </a:r>
            <a:r>
              <a:rPr sz="1800" b="1" spc="-155" dirty="0">
                <a:solidFill>
                  <a:srgbClr val="FF0000"/>
                </a:solidFill>
                <a:latin typeface="Arial"/>
                <a:cs typeface="Arial"/>
              </a:rPr>
              <a:t>Erişim</a:t>
            </a:r>
            <a:endParaRPr sz="1800" dirty="0">
              <a:solidFill>
                <a:srgbClr val="FF0000"/>
              </a:solidFill>
              <a:latin typeface="Arial"/>
              <a:cs typeface="Arial"/>
            </a:endParaRPr>
          </a:p>
          <a:p>
            <a:pPr marL="12700">
              <a:lnSpc>
                <a:spcPct val="100000"/>
              </a:lnSpc>
              <a:spcBef>
                <a:spcPts val="595"/>
              </a:spcBef>
            </a:pPr>
            <a:r>
              <a:rPr sz="1800" spc="-85" dirty="0">
                <a:solidFill>
                  <a:schemeClr val="tx2">
                    <a:lumMod val="10000"/>
                  </a:schemeClr>
                </a:solidFill>
                <a:latin typeface="Carlito"/>
                <a:cs typeface="Carlito"/>
              </a:rPr>
              <a:t>-</a:t>
            </a:r>
            <a:r>
              <a:rPr sz="1800" spc="-85" dirty="0">
                <a:solidFill>
                  <a:schemeClr val="tx2">
                    <a:lumMod val="10000"/>
                  </a:schemeClr>
                </a:solidFill>
                <a:latin typeface="Arial"/>
                <a:cs typeface="Arial"/>
              </a:rPr>
              <a:t>İskele </a:t>
            </a:r>
            <a:r>
              <a:rPr sz="1800" spc="-65" dirty="0">
                <a:solidFill>
                  <a:schemeClr val="tx2">
                    <a:lumMod val="10000"/>
                  </a:schemeClr>
                </a:solidFill>
                <a:latin typeface="Arial"/>
                <a:cs typeface="Arial"/>
              </a:rPr>
              <a:t>katlarına tırmanarak</a:t>
            </a:r>
            <a:r>
              <a:rPr sz="1800" spc="-140" dirty="0">
                <a:solidFill>
                  <a:schemeClr val="tx2">
                    <a:lumMod val="10000"/>
                  </a:schemeClr>
                </a:solidFill>
                <a:latin typeface="Arial"/>
                <a:cs typeface="Arial"/>
              </a:rPr>
              <a:t> </a:t>
            </a:r>
            <a:r>
              <a:rPr sz="1800" spc="-95" dirty="0">
                <a:solidFill>
                  <a:schemeClr val="tx2">
                    <a:lumMod val="10000"/>
                  </a:schemeClr>
                </a:solidFill>
                <a:latin typeface="Arial"/>
                <a:cs typeface="Arial"/>
              </a:rPr>
              <a:t>ulaşılması,</a:t>
            </a:r>
            <a:endParaRPr sz="1800" dirty="0">
              <a:solidFill>
                <a:schemeClr val="tx2">
                  <a:lumMod val="10000"/>
                </a:schemeClr>
              </a:solidFill>
              <a:latin typeface="Arial"/>
              <a:cs typeface="Arial"/>
            </a:endParaRPr>
          </a:p>
          <a:p>
            <a:pPr marL="12700">
              <a:lnSpc>
                <a:spcPct val="100000"/>
              </a:lnSpc>
            </a:pPr>
            <a:r>
              <a:rPr sz="1800" spc="-45" dirty="0">
                <a:solidFill>
                  <a:schemeClr val="tx2">
                    <a:lumMod val="10000"/>
                  </a:schemeClr>
                </a:solidFill>
                <a:latin typeface="Carlito"/>
                <a:cs typeface="Carlito"/>
              </a:rPr>
              <a:t>-</a:t>
            </a:r>
            <a:r>
              <a:rPr sz="1800" spc="-45" dirty="0">
                <a:solidFill>
                  <a:schemeClr val="tx2">
                    <a:lumMod val="10000"/>
                  </a:schemeClr>
                </a:solidFill>
                <a:latin typeface="Arial"/>
                <a:cs typeface="Arial"/>
              </a:rPr>
              <a:t>Merdiven</a:t>
            </a:r>
            <a:r>
              <a:rPr sz="1800" spc="-95" dirty="0">
                <a:solidFill>
                  <a:schemeClr val="tx2">
                    <a:lumMod val="10000"/>
                  </a:schemeClr>
                </a:solidFill>
                <a:latin typeface="Arial"/>
                <a:cs typeface="Arial"/>
              </a:rPr>
              <a:t> </a:t>
            </a:r>
            <a:r>
              <a:rPr sz="1800" spc="-80" dirty="0">
                <a:solidFill>
                  <a:schemeClr val="tx2">
                    <a:lumMod val="10000"/>
                  </a:schemeClr>
                </a:solidFill>
                <a:latin typeface="Arial"/>
                <a:cs typeface="Arial"/>
              </a:rPr>
              <a:t>kullanılmaması,</a:t>
            </a:r>
            <a:endParaRPr sz="1800" dirty="0">
              <a:solidFill>
                <a:schemeClr val="tx2">
                  <a:lumMod val="10000"/>
                </a:schemeClr>
              </a:solidFill>
              <a:latin typeface="Arial"/>
              <a:cs typeface="Arial"/>
            </a:endParaRPr>
          </a:p>
          <a:p>
            <a:pPr marL="12700" marR="508000">
              <a:lnSpc>
                <a:spcPct val="100000"/>
              </a:lnSpc>
            </a:pPr>
            <a:r>
              <a:rPr sz="1800" spc="-90" dirty="0">
                <a:solidFill>
                  <a:schemeClr val="tx2">
                    <a:lumMod val="10000"/>
                  </a:schemeClr>
                </a:solidFill>
                <a:latin typeface="Carlito"/>
                <a:cs typeface="Carlito"/>
              </a:rPr>
              <a:t>-</a:t>
            </a:r>
            <a:r>
              <a:rPr sz="1800" spc="-90" dirty="0">
                <a:solidFill>
                  <a:schemeClr val="tx2">
                    <a:lumMod val="10000"/>
                  </a:schemeClr>
                </a:solidFill>
                <a:latin typeface="Arial"/>
                <a:cs typeface="Arial"/>
              </a:rPr>
              <a:t>Uygun </a:t>
            </a:r>
            <a:r>
              <a:rPr sz="1800" spc="-105" dirty="0">
                <a:solidFill>
                  <a:schemeClr val="tx2">
                    <a:lumMod val="10000"/>
                  </a:schemeClr>
                </a:solidFill>
                <a:latin typeface="Arial"/>
                <a:cs typeface="Arial"/>
              </a:rPr>
              <a:t>ve </a:t>
            </a:r>
            <a:r>
              <a:rPr sz="1800" spc="-35" dirty="0">
                <a:solidFill>
                  <a:schemeClr val="tx2">
                    <a:lumMod val="10000"/>
                  </a:schemeClr>
                </a:solidFill>
                <a:latin typeface="Arial"/>
                <a:cs typeface="Arial"/>
              </a:rPr>
              <a:t>yeterli </a:t>
            </a:r>
            <a:r>
              <a:rPr sz="1800" spc="-85" dirty="0">
                <a:solidFill>
                  <a:schemeClr val="tx2">
                    <a:lumMod val="10000"/>
                  </a:schemeClr>
                </a:solidFill>
                <a:latin typeface="Arial"/>
                <a:cs typeface="Arial"/>
              </a:rPr>
              <a:t>olmayan</a:t>
            </a:r>
            <a:r>
              <a:rPr sz="1800" spc="-165" dirty="0">
                <a:solidFill>
                  <a:schemeClr val="tx2">
                    <a:lumMod val="10000"/>
                  </a:schemeClr>
                </a:solidFill>
                <a:latin typeface="Arial"/>
                <a:cs typeface="Arial"/>
              </a:rPr>
              <a:t> </a:t>
            </a:r>
            <a:r>
              <a:rPr sz="1800" spc="-55" dirty="0">
                <a:solidFill>
                  <a:schemeClr val="tx2">
                    <a:lumMod val="10000"/>
                  </a:schemeClr>
                </a:solidFill>
                <a:latin typeface="Arial"/>
                <a:cs typeface="Arial"/>
              </a:rPr>
              <a:t>erişim  </a:t>
            </a:r>
            <a:r>
              <a:rPr sz="1800" spc="-80" dirty="0">
                <a:solidFill>
                  <a:schemeClr val="tx2">
                    <a:lumMod val="10000"/>
                  </a:schemeClr>
                </a:solidFill>
                <a:latin typeface="Arial"/>
                <a:cs typeface="Arial"/>
              </a:rPr>
              <a:t>araçlarının</a:t>
            </a:r>
            <a:r>
              <a:rPr sz="1800" spc="-75" dirty="0">
                <a:solidFill>
                  <a:schemeClr val="tx2">
                    <a:lumMod val="10000"/>
                  </a:schemeClr>
                </a:solidFill>
                <a:latin typeface="Arial"/>
                <a:cs typeface="Arial"/>
              </a:rPr>
              <a:t> kullanılması.</a:t>
            </a:r>
            <a:endParaRPr sz="1800" dirty="0">
              <a:solidFill>
                <a:schemeClr val="tx2">
                  <a:lumMod val="10000"/>
                </a:schemeClr>
              </a:solidFill>
              <a:latin typeface="Arial"/>
              <a:cs typeface="Arial"/>
            </a:endParaRPr>
          </a:p>
          <a:p>
            <a:pPr>
              <a:lnSpc>
                <a:spcPct val="100000"/>
              </a:lnSpc>
            </a:pPr>
            <a:endParaRPr sz="1800" dirty="0">
              <a:latin typeface="Arial"/>
              <a:cs typeface="Arial"/>
            </a:endParaRPr>
          </a:p>
          <a:p>
            <a:pPr>
              <a:lnSpc>
                <a:spcPct val="100000"/>
              </a:lnSpc>
              <a:spcBef>
                <a:spcPts val="35"/>
              </a:spcBef>
            </a:pPr>
            <a:endParaRPr sz="2250" dirty="0">
              <a:latin typeface="Arial"/>
              <a:cs typeface="Arial"/>
            </a:endParaRPr>
          </a:p>
          <a:p>
            <a:pPr marL="12700">
              <a:lnSpc>
                <a:spcPct val="100000"/>
              </a:lnSpc>
            </a:pPr>
            <a:r>
              <a:rPr sz="1800" b="1" spc="-270" dirty="0">
                <a:solidFill>
                  <a:srgbClr val="FF0000"/>
                </a:solidFill>
                <a:latin typeface="Arial"/>
                <a:cs typeface="Arial"/>
              </a:rPr>
              <a:t>KKD </a:t>
            </a:r>
            <a:r>
              <a:rPr sz="1800" b="1" spc="-60" dirty="0">
                <a:solidFill>
                  <a:srgbClr val="FF0000"/>
                </a:solidFill>
                <a:latin typeface="Arial"/>
                <a:cs typeface="Arial"/>
              </a:rPr>
              <a:t>İle </a:t>
            </a:r>
            <a:r>
              <a:rPr sz="1800" b="1" spc="-85" dirty="0">
                <a:solidFill>
                  <a:srgbClr val="FF0000"/>
                </a:solidFill>
                <a:latin typeface="Arial"/>
                <a:cs typeface="Arial"/>
              </a:rPr>
              <a:t>İlgili</a:t>
            </a:r>
            <a:r>
              <a:rPr sz="1800" b="1" spc="-210" dirty="0">
                <a:solidFill>
                  <a:srgbClr val="FF0000"/>
                </a:solidFill>
                <a:latin typeface="Arial"/>
                <a:cs typeface="Arial"/>
              </a:rPr>
              <a:t> </a:t>
            </a:r>
            <a:r>
              <a:rPr sz="1800" b="1" spc="-155" dirty="0">
                <a:solidFill>
                  <a:srgbClr val="FF0000"/>
                </a:solidFill>
                <a:latin typeface="Arial"/>
                <a:cs typeface="Arial"/>
              </a:rPr>
              <a:t>Hususlar</a:t>
            </a:r>
            <a:endParaRPr sz="1800" dirty="0">
              <a:solidFill>
                <a:srgbClr val="FF0000"/>
              </a:solidFill>
              <a:latin typeface="Arial"/>
              <a:cs typeface="Arial"/>
            </a:endParaRPr>
          </a:p>
          <a:p>
            <a:pPr marL="12700">
              <a:lnSpc>
                <a:spcPct val="100000"/>
              </a:lnSpc>
              <a:spcBef>
                <a:spcPts val="600"/>
              </a:spcBef>
            </a:pPr>
            <a:r>
              <a:rPr sz="1800" spc="-70" dirty="0">
                <a:solidFill>
                  <a:schemeClr val="tx2">
                    <a:lumMod val="10000"/>
                  </a:schemeClr>
                </a:solidFill>
                <a:latin typeface="Carlito"/>
                <a:cs typeface="Carlito"/>
              </a:rPr>
              <a:t>-</a:t>
            </a:r>
            <a:r>
              <a:rPr sz="1800" spc="-70" dirty="0">
                <a:solidFill>
                  <a:schemeClr val="tx2">
                    <a:lumMod val="10000"/>
                  </a:schemeClr>
                </a:solidFill>
                <a:latin typeface="Arial"/>
                <a:cs typeface="Arial"/>
              </a:rPr>
              <a:t>Gerekli </a:t>
            </a:r>
            <a:r>
              <a:rPr sz="1800" spc="-60" dirty="0">
                <a:solidFill>
                  <a:schemeClr val="tx2">
                    <a:lumMod val="10000"/>
                  </a:schemeClr>
                </a:solidFill>
                <a:latin typeface="Arial"/>
                <a:cs typeface="Arial"/>
              </a:rPr>
              <a:t>hallerde </a:t>
            </a:r>
            <a:r>
              <a:rPr sz="1800" spc="-245" dirty="0">
                <a:solidFill>
                  <a:schemeClr val="tx2">
                    <a:lumMod val="10000"/>
                  </a:schemeClr>
                </a:solidFill>
                <a:latin typeface="Arial"/>
                <a:cs typeface="Arial"/>
              </a:rPr>
              <a:t>KKD</a:t>
            </a:r>
            <a:r>
              <a:rPr sz="1800" spc="-140" dirty="0">
                <a:solidFill>
                  <a:schemeClr val="tx2">
                    <a:lumMod val="10000"/>
                  </a:schemeClr>
                </a:solidFill>
                <a:latin typeface="Arial"/>
                <a:cs typeface="Arial"/>
              </a:rPr>
              <a:t> </a:t>
            </a:r>
            <a:r>
              <a:rPr sz="1800" spc="-80" dirty="0">
                <a:solidFill>
                  <a:schemeClr val="tx2">
                    <a:lumMod val="10000"/>
                  </a:schemeClr>
                </a:solidFill>
                <a:latin typeface="Arial"/>
                <a:cs typeface="Arial"/>
              </a:rPr>
              <a:t>kullanılmaması,</a:t>
            </a:r>
            <a:endParaRPr sz="1800" dirty="0">
              <a:solidFill>
                <a:schemeClr val="tx2">
                  <a:lumMod val="10000"/>
                </a:schemeClr>
              </a:solidFill>
              <a:latin typeface="Arial"/>
              <a:cs typeface="Arial"/>
            </a:endParaRPr>
          </a:p>
          <a:p>
            <a:pPr marL="12700">
              <a:lnSpc>
                <a:spcPct val="100000"/>
              </a:lnSpc>
            </a:pPr>
            <a:r>
              <a:rPr sz="1800" spc="-90" dirty="0">
                <a:solidFill>
                  <a:schemeClr val="tx2">
                    <a:lumMod val="10000"/>
                  </a:schemeClr>
                </a:solidFill>
                <a:latin typeface="Carlito"/>
                <a:cs typeface="Carlito"/>
              </a:rPr>
              <a:t>-</a:t>
            </a:r>
            <a:r>
              <a:rPr sz="1800" spc="-90" dirty="0">
                <a:solidFill>
                  <a:schemeClr val="tx2">
                    <a:lumMod val="10000"/>
                  </a:schemeClr>
                </a:solidFill>
                <a:latin typeface="Arial"/>
                <a:cs typeface="Arial"/>
              </a:rPr>
              <a:t>İşe uygun </a:t>
            </a:r>
            <a:r>
              <a:rPr sz="1800" spc="-85" dirty="0">
                <a:solidFill>
                  <a:schemeClr val="tx2">
                    <a:lumMod val="10000"/>
                  </a:schemeClr>
                </a:solidFill>
                <a:latin typeface="Arial"/>
                <a:cs typeface="Arial"/>
              </a:rPr>
              <a:t>olmayan </a:t>
            </a:r>
            <a:r>
              <a:rPr sz="1800" spc="-245" dirty="0">
                <a:solidFill>
                  <a:schemeClr val="tx2">
                    <a:lumMod val="10000"/>
                  </a:schemeClr>
                </a:solidFill>
                <a:latin typeface="Arial"/>
                <a:cs typeface="Arial"/>
              </a:rPr>
              <a:t>KKD</a:t>
            </a:r>
            <a:r>
              <a:rPr sz="1800" spc="-90" dirty="0">
                <a:solidFill>
                  <a:schemeClr val="tx2">
                    <a:lumMod val="10000"/>
                  </a:schemeClr>
                </a:solidFill>
                <a:latin typeface="Arial"/>
                <a:cs typeface="Arial"/>
              </a:rPr>
              <a:t> </a:t>
            </a:r>
            <a:r>
              <a:rPr sz="1800" spc="-80" dirty="0">
                <a:solidFill>
                  <a:schemeClr val="tx2">
                    <a:lumMod val="10000"/>
                  </a:schemeClr>
                </a:solidFill>
                <a:latin typeface="Arial"/>
                <a:cs typeface="Arial"/>
              </a:rPr>
              <a:t>kullanılması,</a:t>
            </a:r>
            <a:endParaRPr sz="1800" dirty="0">
              <a:solidFill>
                <a:schemeClr val="tx2">
                  <a:lumMod val="10000"/>
                </a:schemeClr>
              </a:solidFill>
              <a:latin typeface="Arial"/>
              <a:cs typeface="Arial"/>
            </a:endParaRPr>
          </a:p>
          <a:p>
            <a:pPr marL="12700" marR="796925">
              <a:lnSpc>
                <a:spcPct val="100000"/>
              </a:lnSpc>
            </a:pPr>
            <a:r>
              <a:rPr sz="1800" spc="-90" dirty="0">
                <a:solidFill>
                  <a:schemeClr val="tx2">
                    <a:lumMod val="10000"/>
                  </a:schemeClr>
                </a:solidFill>
                <a:latin typeface="Carlito"/>
                <a:cs typeface="Carlito"/>
              </a:rPr>
              <a:t>-</a:t>
            </a:r>
            <a:r>
              <a:rPr sz="1800" spc="-90" dirty="0">
                <a:solidFill>
                  <a:schemeClr val="tx2">
                    <a:lumMod val="10000"/>
                  </a:schemeClr>
                </a:solidFill>
                <a:latin typeface="Arial"/>
                <a:cs typeface="Arial"/>
              </a:rPr>
              <a:t>Uygun </a:t>
            </a:r>
            <a:r>
              <a:rPr sz="1800" spc="-85" dirty="0">
                <a:solidFill>
                  <a:schemeClr val="tx2">
                    <a:lumMod val="10000"/>
                  </a:schemeClr>
                </a:solidFill>
                <a:latin typeface="Arial"/>
                <a:cs typeface="Arial"/>
              </a:rPr>
              <a:t>olmayan </a:t>
            </a:r>
            <a:r>
              <a:rPr sz="1800" spc="-25" dirty="0">
                <a:solidFill>
                  <a:schemeClr val="tx2">
                    <a:lumMod val="10000"/>
                  </a:schemeClr>
                </a:solidFill>
                <a:latin typeface="Arial"/>
                <a:cs typeface="Arial"/>
              </a:rPr>
              <a:t>nitelikte</a:t>
            </a:r>
            <a:r>
              <a:rPr sz="1800" spc="-110" dirty="0">
                <a:solidFill>
                  <a:schemeClr val="tx2">
                    <a:lumMod val="10000"/>
                  </a:schemeClr>
                </a:solidFill>
                <a:latin typeface="Arial"/>
                <a:cs typeface="Arial"/>
              </a:rPr>
              <a:t> </a:t>
            </a:r>
            <a:r>
              <a:rPr sz="1800" spc="-245" dirty="0">
                <a:solidFill>
                  <a:schemeClr val="tx2">
                    <a:lumMod val="10000"/>
                  </a:schemeClr>
                </a:solidFill>
                <a:latin typeface="Arial"/>
                <a:cs typeface="Arial"/>
              </a:rPr>
              <a:t>KKD  </a:t>
            </a:r>
            <a:r>
              <a:rPr sz="1800" spc="-80" dirty="0">
                <a:solidFill>
                  <a:schemeClr val="tx2">
                    <a:lumMod val="10000"/>
                  </a:schemeClr>
                </a:solidFill>
                <a:latin typeface="Arial"/>
                <a:cs typeface="Arial"/>
              </a:rPr>
              <a:t>kullanılması,</a:t>
            </a:r>
            <a:endParaRPr sz="1800" dirty="0">
              <a:solidFill>
                <a:schemeClr val="tx2">
                  <a:lumMod val="10000"/>
                </a:schemeClr>
              </a:solidFill>
              <a:latin typeface="Arial"/>
              <a:cs typeface="Arial"/>
            </a:endParaRPr>
          </a:p>
          <a:p>
            <a:pPr marL="12700" marR="248920">
              <a:lnSpc>
                <a:spcPct val="100000"/>
              </a:lnSpc>
            </a:pPr>
            <a:r>
              <a:rPr sz="1800" spc="-90" dirty="0">
                <a:solidFill>
                  <a:schemeClr val="tx2">
                    <a:lumMod val="10000"/>
                  </a:schemeClr>
                </a:solidFill>
                <a:latin typeface="Carlito"/>
                <a:cs typeface="Carlito"/>
              </a:rPr>
              <a:t>-</a:t>
            </a:r>
            <a:r>
              <a:rPr sz="1800" spc="-90" dirty="0">
                <a:solidFill>
                  <a:schemeClr val="tx2">
                    <a:lumMod val="10000"/>
                  </a:schemeClr>
                </a:solidFill>
                <a:latin typeface="Arial"/>
                <a:cs typeface="Arial"/>
              </a:rPr>
              <a:t>Uygun </a:t>
            </a:r>
            <a:r>
              <a:rPr sz="1800" spc="-85" dirty="0">
                <a:solidFill>
                  <a:schemeClr val="tx2">
                    <a:lumMod val="10000"/>
                  </a:schemeClr>
                </a:solidFill>
                <a:latin typeface="Arial"/>
                <a:cs typeface="Arial"/>
              </a:rPr>
              <a:t>olmayan </a:t>
            </a:r>
            <a:r>
              <a:rPr sz="1800" spc="-70" dirty="0">
                <a:solidFill>
                  <a:schemeClr val="tx2">
                    <a:lumMod val="10000"/>
                  </a:schemeClr>
                </a:solidFill>
                <a:latin typeface="Arial"/>
                <a:cs typeface="Arial"/>
              </a:rPr>
              <a:t>ankraj </a:t>
            </a:r>
            <a:r>
              <a:rPr sz="1800" spc="-60" dirty="0">
                <a:solidFill>
                  <a:schemeClr val="tx2">
                    <a:lumMod val="10000"/>
                  </a:schemeClr>
                </a:solidFill>
                <a:latin typeface="Arial"/>
                <a:cs typeface="Arial"/>
              </a:rPr>
              <a:t>noktalarının  </a:t>
            </a:r>
            <a:r>
              <a:rPr sz="1800" spc="-85" dirty="0">
                <a:solidFill>
                  <a:schemeClr val="tx2">
                    <a:lumMod val="10000"/>
                  </a:schemeClr>
                </a:solidFill>
                <a:latin typeface="Arial"/>
                <a:cs typeface="Arial"/>
              </a:rPr>
              <a:t>seçilmesi</a:t>
            </a:r>
            <a:r>
              <a:rPr sz="1800" spc="-85" dirty="0">
                <a:latin typeface="Arial"/>
                <a:cs typeface="Arial"/>
              </a:rPr>
              <a:t>.</a:t>
            </a:r>
            <a:endParaRPr sz="1800" dirty="0">
              <a:latin typeface="Arial"/>
              <a:cs typeface="Arial"/>
            </a:endParaRPr>
          </a:p>
        </p:txBody>
      </p:sp>
      <p:sp>
        <p:nvSpPr>
          <p:cNvPr id="4" name="object 2"/>
          <p:cNvSpPr/>
          <p:nvPr/>
        </p:nvSpPr>
        <p:spPr>
          <a:xfrm>
            <a:off x="7577393" y="2262441"/>
            <a:ext cx="3294888" cy="2484120"/>
          </a:xfrm>
          <a:prstGeom prst="rect">
            <a:avLst/>
          </a:prstGeom>
          <a:blipFill>
            <a:blip r:embed="rId2"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5" name="object 3"/>
          <p:cNvSpPr/>
          <p:nvPr/>
        </p:nvSpPr>
        <p:spPr>
          <a:xfrm>
            <a:off x="7577393" y="4853783"/>
            <a:ext cx="3294888" cy="1813380"/>
          </a:xfrm>
          <a:prstGeom prst="rect">
            <a:avLst/>
          </a:prstGeom>
          <a:blipFill>
            <a:blip r:embed="rId3"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6" name="Yuvarlatılmış Dikdörtgen 5"/>
          <p:cNvSpPr/>
          <p:nvPr/>
        </p:nvSpPr>
        <p:spPr>
          <a:xfrm>
            <a:off x="214120" y="3790400"/>
            <a:ext cx="2403245" cy="10724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a:latin typeface="Microsoft Sans Serif"/>
                <a:cs typeface="Microsoft Sans Serif"/>
              </a:rPr>
              <a:t>Kurulum Ve Söküm İşlerinde Tehlike Ve Riskler </a:t>
            </a:r>
          </a:p>
        </p:txBody>
      </p:sp>
      <p:sp>
        <p:nvSpPr>
          <p:cNvPr id="7" name="Slayt Numarası Yer Tutucusu 6"/>
          <p:cNvSpPr>
            <a:spLocks noGrp="1"/>
          </p:cNvSpPr>
          <p:nvPr>
            <p:ph type="sldNum" sz="quarter" idx="12"/>
          </p:nvPr>
        </p:nvSpPr>
        <p:spPr/>
        <p:txBody>
          <a:bodyPr/>
          <a:lstStyle/>
          <a:p>
            <a:fld id="{866914FB-3D64-4DE5-96CE-E198EC76AE77}" type="slidenum">
              <a:rPr lang="tr-TR" smtClean="0"/>
              <a:t>130</a:t>
            </a:fld>
            <a:endParaRPr lang="tr-TR"/>
          </a:p>
        </p:txBody>
      </p:sp>
      <p:sp>
        <p:nvSpPr>
          <p:cNvPr id="9" name="Unvan 1"/>
          <p:cNvSpPr txBox="1">
            <a:spLocks/>
          </p:cNvSpPr>
          <p:nvPr/>
        </p:nvSpPr>
        <p:spPr>
          <a:xfrm>
            <a:off x="638377" y="850882"/>
            <a:ext cx="9962948" cy="885630"/>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KURMA VE KULLANIMDA DİKKAT EDİLECEK HUSUSLAR </a:t>
            </a:r>
            <a:endParaRPr lang="tr-TR" dirty="0"/>
          </a:p>
        </p:txBody>
      </p:sp>
    </p:spTree>
    <p:extLst>
      <p:ext uri="{BB962C8B-B14F-4D97-AF65-F5344CB8AC3E}">
        <p14:creationId xmlns:p14="http://schemas.microsoft.com/office/powerpoint/2010/main" val="273872465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2"/>
          <p:cNvSpPr/>
          <p:nvPr/>
        </p:nvSpPr>
        <p:spPr>
          <a:xfrm>
            <a:off x="2290894" y="2182017"/>
            <a:ext cx="8168439" cy="2356467"/>
          </a:xfrm>
          <a:prstGeom prst="rect">
            <a:avLst/>
          </a:prstGeom>
          <a:blipFill>
            <a:blip r:embed="rId2"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4" name="object 3"/>
          <p:cNvSpPr txBox="1"/>
          <p:nvPr/>
        </p:nvSpPr>
        <p:spPr>
          <a:xfrm>
            <a:off x="2290894" y="1551165"/>
            <a:ext cx="3469640" cy="391160"/>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00000"/>
              </a:lnSpc>
              <a:spcBef>
                <a:spcPts val="100"/>
              </a:spcBef>
            </a:pPr>
            <a:r>
              <a:rPr sz="2400" b="1" spc="-160" dirty="0" err="1">
                <a:solidFill>
                  <a:srgbClr val="FFC000"/>
                </a:solidFill>
                <a:latin typeface="Arial"/>
                <a:cs typeface="Arial"/>
              </a:rPr>
              <a:t>Toplu</a:t>
            </a:r>
            <a:r>
              <a:rPr sz="2400" b="1" spc="-160" dirty="0">
                <a:solidFill>
                  <a:srgbClr val="FFC000"/>
                </a:solidFill>
                <a:latin typeface="Arial"/>
                <a:cs typeface="Arial"/>
              </a:rPr>
              <a:t> </a:t>
            </a:r>
            <a:r>
              <a:rPr sz="2400" b="1" spc="-210" dirty="0">
                <a:solidFill>
                  <a:srgbClr val="FFC000"/>
                </a:solidFill>
                <a:latin typeface="Arial"/>
                <a:cs typeface="Arial"/>
              </a:rPr>
              <a:t>Koruma</a:t>
            </a:r>
            <a:r>
              <a:rPr sz="2400" b="1" spc="-130" dirty="0">
                <a:solidFill>
                  <a:srgbClr val="FFC000"/>
                </a:solidFill>
                <a:latin typeface="Arial"/>
                <a:cs typeface="Arial"/>
              </a:rPr>
              <a:t> </a:t>
            </a:r>
            <a:r>
              <a:rPr sz="2400" b="1" spc="-165" dirty="0">
                <a:solidFill>
                  <a:srgbClr val="FFC000"/>
                </a:solidFill>
                <a:latin typeface="Arial"/>
                <a:cs typeface="Arial"/>
              </a:rPr>
              <a:t>Yöntemleri</a:t>
            </a:r>
            <a:endParaRPr sz="2400" dirty="0">
              <a:latin typeface="Arial"/>
              <a:cs typeface="Arial"/>
            </a:endParaRPr>
          </a:p>
        </p:txBody>
      </p:sp>
      <p:sp>
        <p:nvSpPr>
          <p:cNvPr id="5" name="object 9"/>
          <p:cNvSpPr txBox="1"/>
          <p:nvPr/>
        </p:nvSpPr>
        <p:spPr>
          <a:xfrm>
            <a:off x="2290894" y="4611757"/>
            <a:ext cx="8382000" cy="1671320"/>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marR="5080">
              <a:lnSpc>
                <a:spcPct val="150000"/>
              </a:lnSpc>
              <a:spcBef>
                <a:spcPts val="100"/>
              </a:spcBef>
            </a:pPr>
            <a:r>
              <a:rPr sz="1800" spc="-140" dirty="0">
                <a:solidFill>
                  <a:schemeClr val="tx2">
                    <a:lumMod val="10000"/>
                  </a:schemeClr>
                </a:solidFill>
                <a:latin typeface="Arial"/>
                <a:cs typeface="Arial"/>
              </a:rPr>
              <a:t>Bu </a:t>
            </a:r>
            <a:r>
              <a:rPr sz="1800" spc="-60" dirty="0">
                <a:solidFill>
                  <a:schemeClr val="tx2">
                    <a:lumMod val="10000"/>
                  </a:schemeClr>
                </a:solidFill>
                <a:latin typeface="Arial"/>
                <a:cs typeface="Arial"/>
              </a:rPr>
              <a:t>örnek </a:t>
            </a:r>
            <a:r>
              <a:rPr sz="1800" spc="-95" dirty="0">
                <a:solidFill>
                  <a:schemeClr val="tx2">
                    <a:lumMod val="10000"/>
                  </a:schemeClr>
                </a:solidFill>
                <a:latin typeface="Arial"/>
                <a:cs typeface="Arial"/>
              </a:rPr>
              <a:t>geçici </a:t>
            </a:r>
            <a:r>
              <a:rPr sz="1800" spc="-25" dirty="0">
                <a:solidFill>
                  <a:schemeClr val="tx2">
                    <a:lumMod val="10000"/>
                  </a:schemeClr>
                </a:solidFill>
                <a:latin typeface="Arial"/>
                <a:cs typeface="Arial"/>
              </a:rPr>
              <a:t>platform </a:t>
            </a:r>
            <a:r>
              <a:rPr sz="1800" spc="-70" dirty="0">
                <a:solidFill>
                  <a:schemeClr val="tx2">
                    <a:lumMod val="10000"/>
                  </a:schemeClr>
                </a:solidFill>
                <a:latin typeface="Arial"/>
                <a:cs typeface="Arial"/>
              </a:rPr>
              <a:t>kullanılarak </a:t>
            </a:r>
            <a:r>
              <a:rPr sz="1800" spc="-20" dirty="0">
                <a:solidFill>
                  <a:schemeClr val="tx2">
                    <a:lumMod val="10000"/>
                  </a:schemeClr>
                </a:solidFill>
                <a:latin typeface="Arial"/>
                <a:cs typeface="Arial"/>
              </a:rPr>
              <a:t>toplu </a:t>
            </a:r>
            <a:r>
              <a:rPr sz="1800" spc="-75" dirty="0">
                <a:solidFill>
                  <a:schemeClr val="tx2">
                    <a:lumMod val="10000"/>
                  </a:schemeClr>
                </a:solidFill>
                <a:latin typeface="Arial"/>
                <a:cs typeface="Arial"/>
              </a:rPr>
              <a:t>korumanın </a:t>
            </a:r>
            <a:r>
              <a:rPr sz="1800" spc="-110" dirty="0">
                <a:solidFill>
                  <a:schemeClr val="tx2">
                    <a:lumMod val="10000"/>
                  </a:schemeClr>
                </a:solidFill>
                <a:latin typeface="Arial"/>
                <a:cs typeface="Arial"/>
              </a:rPr>
              <a:t>sağlandığı </a:t>
            </a:r>
            <a:r>
              <a:rPr sz="1800" spc="-114" dirty="0">
                <a:solidFill>
                  <a:schemeClr val="tx2">
                    <a:lumMod val="10000"/>
                  </a:schemeClr>
                </a:solidFill>
                <a:latin typeface="Arial"/>
                <a:cs typeface="Arial"/>
              </a:rPr>
              <a:t>çalışma </a:t>
            </a:r>
            <a:r>
              <a:rPr sz="1800" spc="-55" dirty="0">
                <a:solidFill>
                  <a:schemeClr val="tx2">
                    <a:lumMod val="10000"/>
                  </a:schemeClr>
                </a:solidFill>
                <a:latin typeface="Arial"/>
                <a:cs typeface="Arial"/>
              </a:rPr>
              <a:t>yöntemidir. </a:t>
            </a:r>
            <a:r>
              <a:rPr sz="1800" spc="-140" dirty="0">
                <a:solidFill>
                  <a:schemeClr val="tx2">
                    <a:lumMod val="10000"/>
                  </a:schemeClr>
                </a:solidFill>
                <a:latin typeface="Arial"/>
                <a:cs typeface="Arial"/>
              </a:rPr>
              <a:t>Bu  </a:t>
            </a:r>
            <a:r>
              <a:rPr sz="1800" spc="-65" dirty="0">
                <a:solidFill>
                  <a:schemeClr val="tx2">
                    <a:lumMod val="10000"/>
                  </a:schemeClr>
                </a:solidFill>
                <a:latin typeface="Arial"/>
                <a:cs typeface="Arial"/>
              </a:rPr>
              <a:t>yöntemde </a:t>
            </a:r>
            <a:r>
              <a:rPr sz="1800" spc="-114" dirty="0">
                <a:solidFill>
                  <a:schemeClr val="tx2">
                    <a:lumMod val="10000"/>
                  </a:schemeClr>
                </a:solidFill>
                <a:latin typeface="Arial"/>
                <a:cs typeface="Arial"/>
              </a:rPr>
              <a:t>ana </a:t>
            </a:r>
            <a:r>
              <a:rPr sz="1800" spc="-65" dirty="0">
                <a:solidFill>
                  <a:schemeClr val="tx2">
                    <a:lumMod val="10000"/>
                  </a:schemeClr>
                </a:solidFill>
                <a:latin typeface="Arial"/>
                <a:cs typeface="Arial"/>
              </a:rPr>
              <a:t>korkuluk </a:t>
            </a:r>
            <a:r>
              <a:rPr sz="1800" spc="-100" dirty="0">
                <a:solidFill>
                  <a:schemeClr val="tx2">
                    <a:lumMod val="10000"/>
                  </a:schemeClr>
                </a:solidFill>
                <a:latin typeface="Arial"/>
                <a:cs typeface="Arial"/>
              </a:rPr>
              <a:t>seviyesine ara </a:t>
            </a:r>
            <a:r>
              <a:rPr sz="1800" spc="-70" dirty="0">
                <a:solidFill>
                  <a:schemeClr val="tx2">
                    <a:lumMod val="10000"/>
                  </a:schemeClr>
                </a:solidFill>
                <a:latin typeface="Arial"/>
                <a:cs typeface="Arial"/>
              </a:rPr>
              <a:t>bağlantı </a:t>
            </a:r>
            <a:r>
              <a:rPr sz="1800" spc="-45" dirty="0">
                <a:solidFill>
                  <a:schemeClr val="tx2">
                    <a:lumMod val="10000"/>
                  </a:schemeClr>
                </a:solidFill>
                <a:latin typeface="Arial"/>
                <a:cs typeface="Arial"/>
              </a:rPr>
              <a:t>monte </a:t>
            </a:r>
            <a:r>
              <a:rPr sz="1800" spc="-55" dirty="0">
                <a:solidFill>
                  <a:schemeClr val="tx2">
                    <a:lumMod val="10000"/>
                  </a:schemeClr>
                </a:solidFill>
                <a:latin typeface="Arial"/>
                <a:cs typeface="Arial"/>
              </a:rPr>
              <a:t>edilerek </a:t>
            </a:r>
            <a:r>
              <a:rPr sz="1800" spc="-95" dirty="0">
                <a:solidFill>
                  <a:schemeClr val="tx2">
                    <a:lumMod val="10000"/>
                  </a:schemeClr>
                </a:solidFill>
                <a:latin typeface="Arial"/>
                <a:cs typeface="Arial"/>
              </a:rPr>
              <a:t>geçici </a:t>
            </a:r>
            <a:r>
              <a:rPr sz="1800" spc="-25" dirty="0">
                <a:solidFill>
                  <a:schemeClr val="tx2">
                    <a:lumMod val="10000"/>
                  </a:schemeClr>
                </a:solidFill>
                <a:latin typeface="Arial"/>
                <a:cs typeface="Arial"/>
              </a:rPr>
              <a:t>platform </a:t>
            </a:r>
            <a:r>
              <a:rPr sz="1800" spc="-45" dirty="0">
                <a:solidFill>
                  <a:schemeClr val="tx2">
                    <a:lumMod val="10000"/>
                  </a:schemeClr>
                </a:solidFill>
                <a:latin typeface="Arial"/>
                <a:cs typeface="Arial"/>
              </a:rPr>
              <a:t>takılır </a:t>
            </a:r>
            <a:r>
              <a:rPr sz="1800" spc="-105" dirty="0">
                <a:solidFill>
                  <a:schemeClr val="tx2">
                    <a:lumMod val="10000"/>
                  </a:schemeClr>
                </a:solidFill>
                <a:latin typeface="Arial"/>
                <a:cs typeface="Arial"/>
              </a:rPr>
              <a:t>ve </a:t>
            </a:r>
            <a:r>
              <a:rPr sz="1800" spc="-60" dirty="0">
                <a:solidFill>
                  <a:schemeClr val="tx2">
                    <a:lumMod val="10000"/>
                  </a:schemeClr>
                </a:solidFill>
                <a:latin typeface="Arial"/>
                <a:cs typeface="Arial"/>
              </a:rPr>
              <a:t>bu  </a:t>
            </a:r>
            <a:r>
              <a:rPr sz="1800" spc="-95" dirty="0">
                <a:solidFill>
                  <a:schemeClr val="tx2">
                    <a:lumMod val="10000"/>
                  </a:schemeClr>
                </a:solidFill>
                <a:latin typeface="Arial"/>
                <a:cs typeface="Arial"/>
              </a:rPr>
              <a:t>geçici </a:t>
            </a:r>
            <a:r>
              <a:rPr sz="1800" spc="-25" dirty="0">
                <a:solidFill>
                  <a:schemeClr val="tx2">
                    <a:lumMod val="10000"/>
                  </a:schemeClr>
                </a:solidFill>
                <a:latin typeface="Arial"/>
                <a:cs typeface="Arial"/>
              </a:rPr>
              <a:t>platform </a:t>
            </a:r>
            <a:r>
              <a:rPr sz="1800" spc="-75" dirty="0">
                <a:solidFill>
                  <a:schemeClr val="tx2">
                    <a:lumMod val="10000"/>
                  </a:schemeClr>
                </a:solidFill>
                <a:latin typeface="Arial"/>
                <a:cs typeface="Arial"/>
              </a:rPr>
              <a:t>üzerine </a:t>
            </a:r>
            <a:r>
              <a:rPr sz="1800" spc="-60" dirty="0">
                <a:solidFill>
                  <a:schemeClr val="tx2">
                    <a:lumMod val="10000"/>
                  </a:schemeClr>
                </a:solidFill>
                <a:latin typeface="Arial"/>
                <a:cs typeface="Arial"/>
              </a:rPr>
              <a:t>merdivenle </a:t>
            </a:r>
            <a:r>
              <a:rPr sz="1800" spc="-90" dirty="0">
                <a:solidFill>
                  <a:schemeClr val="tx2">
                    <a:lumMod val="10000"/>
                  </a:schemeClr>
                </a:solidFill>
                <a:latin typeface="Arial"/>
                <a:cs typeface="Arial"/>
              </a:rPr>
              <a:t>çıkılarak </a:t>
            </a:r>
            <a:r>
              <a:rPr sz="1800" spc="-10" dirty="0">
                <a:solidFill>
                  <a:schemeClr val="tx2">
                    <a:lumMod val="10000"/>
                  </a:schemeClr>
                </a:solidFill>
                <a:latin typeface="Arial"/>
                <a:cs typeface="Arial"/>
              </a:rPr>
              <a:t>bir </a:t>
            </a:r>
            <a:r>
              <a:rPr sz="1800" spc="-60" dirty="0">
                <a:solidFill>
                  <a:schemeClr val="tx2">
                    <a:lumMod val="10000"/>
                  </a:schemeClr>
                </a:solidFill>
                <a:latin typeface="Arial"/>
                <a:cs typeface="Arial"/>
              </a:rPr>
              <a:t>üst </a:t>
            </a:r>
            <a:r>
              <a:rPr sz="1800" spc="-65" dirty="0">
                <a:solidFill>
                  <a:schemeClr val="tx2">
                    <a:lumMod val="10000"/>
                  </a:schemeClr>
                </a:solidFill>
                <a:latin typeface="Arial"/>
                <a:cs typeface="Arial"/>
              </a:rPr>
              <a:t>katın </a:t>
            </a:r>
            <a:r>
              <a:rPr sz="1800" spc="-100" dirty="0">
                <a:solidFill>
                  <a:schemeClr val="tx2">
                    <a:lumMod val="10000"/>
                  </a:schemeClr>
                </a:solidFill>
                <a:latin typeface="Arial"/>
                <a:cs typeface="Arial"/>
              </a:rPr>
              <a:t>kalıcı </a:t>
            </a:r>
            <a:r>
              <a:rPr sz="1800" spc="-60" dirty="0">
                <a:solidFill>
                  <a:schemeClr val="tx2">
                    <a:lumMod val="10000"/>
                  </a:schemeClr>
                </a:solidFill>
                <a:latin typeface="Arial"/>
                <a:cs typeface="Arial"/>
              </a:rPr>
              <a:t>korkulukları </a:t>
            </a:r>
            <a:r>
              <a:rPr sz="1800" spc="-45" dirty="0">
                <a:solidFill>
                  <a:schemeClr val="tx2">
                    <a:lumMod val="10000"/>
                  </a:schemeClr>
                </a:solidFill>
                <a:latin typeface="Arial"/>
                <a:cs typeface="Arial"/>
              </a:rPr>
              <a:t>monte </a:t>
            </a:r>
            <a:r>
              <a:rPr sz="1800" spc="-20" dirty="0">
                <a:solidFill>
                  <a:schemeClr val="tx2">
                    <a:lumMod val="10000"/>
                  </a:schemeClr>
                </a:solidFill>
                <a:latin typeface="Arial"/>
                <a:cs typeface="Arial"/>
              </a:rPr>
              <a:t>edilir </a:t>
            </a:r>
            <a:r>
              <a:rPr sz="1800" spc="-105" dirty="0">
                <a:solidFill>
                  <a:schemeClr val="tx2">
                    <a:lumMod val="10000"/>
                  </a:schemeClr>
                </a:solidFill>
                <a:latin typeface="Arial"/>
                <a:cs typeface="Arial"/>
              </a:rPr>
              <a:t>ve  </a:t>
            </a:r>
            <a:r>
              <a:rPr sz="1800" spc="-65" dirty="0">
                <a:solidFill>
                  <a:schemeClr val="tx2">
                    <a:lumMod val="10000"/>
                  </a:schemeClr>
                </a:solidFill>
                <a:latin typeface="Arial"/>
                <a:cs typeface="Arial"/>
              </a:rPr>
              <a:t>böyle </a:t>
            </a:r>
            <a:r>
              <a:rPr sz="1800" spc="-60" dirty="0">
                <a:solidFill>
                  <a:schemeClr val="tx2">
                    <a:lumMod val="10000"/>
                  </a:schemeClr>
                </a:solidFill>
                <a:latin typeface="Arial"/>
                <a:cs typeface="Arial"/>
              </a:rPr>
              <a:t>üst </a:t>
            </a:r>
            <a:r>
              <a:rPr sz="1800" spc="-25" dirty="0">
                <a:solidFill>
                  <a:schemeClr val="tx2">
                    <a:lumMod val="10000"/>
                  </a:schemeClr>
                </a:solidFill>
                <a:latin typeface="Arial"/>
                <a:cs typeface="Arial"/>
              </a:rPr>
              <a:t>platform </a:t>
            </a:r>
            <a:r>
              <a:rPr sz="1800" spc="-100" dirty="0">
                <a:solidFill>
                  <a:schemeClr val="tx2">
                    <a:lumMod val="10000"/>
                  </a:schemeClr>
                </a:solidFill>
                <a:latin typeface="Arial"/>
                <a:cs typeface="Arial"/>
              </a:rPr>
              <a:t>seviyesine </a:t>
            </a:r>
            <a:r>
              <a:rPr sz="1800" spc="-90" dirty="0">
                <a:solidFill>
                  <a:schemeClr val="tx2">
                    <a:lumMod val="10000"/>
                  </a:schemeClr>
                </a:solidFill>
                <a:latin typeface="Arial"/>
                <a:cs typeface="Arial"/>
              </a:rPr>
              <a:t>çıkılmadan </a:t>
            </a:r>
            <a:r>
              <a:rPr sz="1800" spc="-100" dirty="0">
                <a:solidFill>
                  <a:schemeClr val="tx2">
                    <a:lumMod val="10000"/>
                  </a:schemeClr>
                </a:solidFill>
                <a:latin typeface="Arial"/>
                <a:cs typeface="Arial"/>
              </a:rPr>
              <a:t>düşmeye </a:t>
            </a:r>
            <a:r>
              <a:rPr sz="1800" spc="-114" dirty="0">
                <a:solidFill>
                  <a:schemeClr val="tx2">
                    <a:lumMod val="10000"/>
                  </a:schemeClr>
                </a:solidFill>
                <a:latin typeface="Arial"/>
                <a:cs typeface="Arial"/>
              </a:rPr>
              <a:t>karşı </a:t>
            </a:r>
            <a:r>
              <a:rPr sz="1800" spc="-60" dirty="0">
                <a:solidFill>
                  <a:schemeClr val="tx2">
                    <a:lumMod val="10000"/>
                  </a:schemeClr>
                </a:solidFill>
                <a:latin typeface="Arial"/>
                <a:cs typeface="Arial"/>
              </a:rPr>
              <a:t>önlem </a:t>
            </a:r>
            <a:r>
              <a:rPr sz="1800" spc="-95" dirty="0">
                <a:solidFill>
                  <a:schemeClr val="tx2">
                    <a:lumMod val="10000"/>
                  </a:schemeClr>
                </a:solidFill>
                <a:latin typeface="Arial"/>
                <a:cs typeface="Arial"/>
              </a:rPr>
              <a:t>alınmış</a:t>
            </a:r>
            <a:r>
              <a:rPr sz="1800" spc="-130" dirty="0">
                <a:solidFill>
                  <a:schemeClr val="tx2">
                    <a:lumMod val="10000"/>
                  </a:schemeClr>
                </a:solidFill>
                <a:latin typeface="Arial"/>
                <a:cs typeface="Arial"/>
              </a:rPr>
              <a:t> </a:t>
            </a:r>
            <a:r>
              <a:rPr sz="1800" spc="-65" dirty="0">
                <a:solidFill>
                  <a:schemeClr val="tx2">
                    <a:lumMod val="10000"/>
                  </a:schemeClr>
                </a:solidFill>
                <a:latin typeface="Arial"/>
                <a:cs typeface="Arial"/>
              </a:rPr>
              <a:t>olunur.</a:t>
            </a:r>
            <a:endParaRPr sz="1800" dirty="0">
              <a:solidFill>
                <a:schemeClr val="tx2">
                  <a:lumMod val="10000"/>
                </a:schemeClr>
              </a:solidFill>
              <a:latin typeface="Arial"/>
              <a:cs typeface="Arial"/>
            </a:endParaRPr>
          </a:p>
        </p:txBody>
      </p:sp>
      <p:sp>
        <p:nvSpPr>
          <p:cNvPr id="6" name="Yuvarlatılmış Dikdörtgen 5"/>
          <p:cNvSpPr/>
          <p:nvPr/>
        </p:nvSpPr>
        <p:spPr>
          <a:xfrm>
            <a:off x="214120" y="3790400"/>
            <a:ext cx="1925073" cy="14359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a:latin typeface="Microsoft Sans Serif"/>
                <a:cs typeface="Microsoft Sans Serif"/>
              </a:rPr>
              <a:t>Güvenli Kurulum Ve Söküm Yöntemleri</a:t>
            </a:r>
          </a:p>
        </p:txBody>
      </p:sp>
      <p:sp>
        <p:nvSpPr>
          <p:cNvPr id="7" name="Slayt Numarası Yer Tutucusu 6"/>
          <p:cNvSpPr>
            <a:spLocks noGrp="1"/>
          </p:cNvSpPr>
          <p:nvPr>
            <p:ph type="sldNum" sz="quarter" idx="12"/>
          </p:nvPr>
        </p:nvSpPr>
        <p:spPr/>
        <p:txBody>
          <a:bodyPr/>
          <a:lstStyle/>
          <a:p>
            <a:fld id="{866914FB-3D64-4DE5-96CE-E198EC76AE77}" type="slidenum">
              <a:rPr lang="tr-TR" smtClean="0"/>
              <a:t>131</a:t>
            </a:fld>
            <a:endParaRPr lang="tr-TR"/>
          </a:p>
        </p:txBody>
      </p:sp>
      <p:sp>
        <p:nvSpPr>
          <p:cNvPr id="9" name="Unvan 1"/>
          <p:cNvSpPr txBox="1">
            <a:spLocks/>
          </p:cNvSpPr>
          <p:nvPr/>
        </p:nvSpPr>
        <p:spPr>
          <a:xfrm>
            <a:off x="566838" y="494896"/>
            <a:ext cx="11058323" cy="8856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KURMA VE KULLANIMDA DİKKAT EDİLECEK HUSUSLAR </a:t>
            </a:r>
            <a:endParaRPr lang="tr-TR" dirty="0"/>
          </a:p>
        </p:txBody>
      </p:sp>
    </p:spTree>
    <p:extLst>
      <p:ext uri="{BB962C8B-B14F-4D97-AF65-F5344CB8AC3E}">
        <p14:creationId xmlns:p14="http://schemas.microsoft.com/office/powerpoint/2010/main" val="200566799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2"/>
          <p:cNvSpPr/>
          <p:nvPr/>
        </p:nvSpPr>
        <p:spPr>
          <a:xfrm>
            <a:off x="2625755" y="2234242"/>
            <a:ext cx="7852986" cy="3112316"/>
          </a:xfrm>
          <a:prstGeom prst="rect">
            <a:avLst/>
          </a:prstGeom>
          <a:blipFill>
            <a:blip r:embed="rId2"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4" name="object 3"/>
          <p:cNvSpPr txBox="1"/>
          <p:nvPr/>
        </p:nvSpPr>
        <p:spPr>
          <a:xfrm>
            <a:off x="2584700" y="5596774"/>
            <a:ext cx="7709482" cy="299720"/>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00000"/>
              </a:lnSpc>
              <a:spcBef>
                <a:spcPts val="100"/>
              </a:spcBef>
            </a:pPr>
            <a:r>
              <a:rPr sz="1800" spc="-110" dirty="0">
                <a:solidFill>
                  <a:schemeClr val="tx2">
                    <a:lumMod val="10000"/>
                  </a:schemeClr>
                </a:solidFill>
                <a:latin typeface="Arial"/>
                <a:cs typeface="Arial"/>
              </a:rPr>
              <a:t>Aynı </a:t>
            </a:r>
            <a:r>
              <a:rPr sz="1800" spc="-75" dirty="0">
                <a:solidFill>
                  <a:schemeClr val="tx2">
                    <a:lumMod val="10000"/>
                  </a:schemeClr>
                </a:solidFill>
                <a:latin typeface="Arial"/>
                <a:cs typeface="Arial"/>
              </a:rPr>
              <a:t>işlem iskelenin </a:t>
            </a:r>
            <a:r>
              <a:rPr sz="1800" spc="-60" dirty="0">
                <a:solidFill>
                  <a:schemeClr val="tx2">
                    <a:lumMod val="10000"/>
                  </a:schemeClr>
                </a:solidFill>
                <a:latin typeface="Arial"/>
                <a:cs typeface="Arial"/>
              </a:rPr>
              <a:t>diğer </a:t>
            </a:r>
            <a:r>
              <a:rPr sz="1800" spc="-50" dirty="0">
                <a:solidFill>
                  <a:schemeClr val="tx2">
                    <a:lumMod val="10000"/>
                  </a:schemeClr>
                </a:solidFill>
                <a:latin typeface="Arial"/>
                <a:cs typeface="Arial"/>
              </a:rPr>
              <a:t>bölmelerinde </a:t>
            </a:r>
            <a:r>
              <a:rPr sz="1800" spc="-85" dirty="0">
                <a:solidFill>
                  <a:schemeClr val="tx2">
                    <a:lumMod val="10000"/>
                  </a:schemeClr>
                </a:solidFill>
                <a:latin typeface="Arial"/>
                <a:cs typeface="Arial"/>
              </a:rPr>
              <a:t>de </a:t>
            </a:r>
            <a:r>
              <a:rPr sz="1800" spc="-100" dirty="0">
                <a:solidFill>
                  <a:schemeClr val="tx2">
                    <a:lumMod val="10000"/>
                  </a:schemeClr>
                </a:solidFill>
                <a:latin typeface="Arial"/>
                <a:cs typeface="Arial"/>
              </a:rPr>
              <a:t>devam</a:t>
            </a:r>
            <a:r>
              <a:rPr sz="1800" spc="-55" dirty="0">
                <a:solidFill>
                  <a:schemeClr val="tx2">
                    <a:lumMod val="10000"/>
                  </a:schemeClr>
                </a:solidFill>
                <a:latin typeface="Arial"/>
                <a:cs typeface="Arial"/>
              </a:rPr>
              <a:t> </a:t>
            </a:r>
            <a:r>
              <a:rPr sz="1800" spc="-15" dirty="0">
                <a:solidFill>
                  <a:schemeClr val="tx2">
                    <a:lumMod val="10000"/>
                  </a:schemeClr>
                </a:solidFill>
                <a:latin typeface="Arial"/>
                <a:cs typeface="Arial"/>
              </a:rPr>
              <a:t>ettirilir.</a:t>
            </a:r>
            <a:endParaRPr sz="1800" dirty="0">
              <a:solidFill>
                <a:schemeClr val="tx2">
                  <a:lumMod val="10000"/>
                </a:schemeClr>
              </a:solidFill>
              <a:latin typeface="Arial"/>
              <a:cs typeface="Arial"/>
            </a:endParaRPr>
          </a:p>
        </p:txBody>
      </p:sp>
      <p:sp>
        <p:nvSpPr>
          <p:cNvPr id="5" name="Yuvarlatılmış Dikdörtgen 4"/>
          <p:cNvSpPr/>
          <p:nvPr/>
        </p:nvSpPr>
        <p:spPr>
          <a:xfrm>
            <a:off x="214120" y="3790400"/>
            <a:ext cx="2159964" cy="14359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a:latin typeface="Microsoft Sans Serif"/>
                <a:cs typeface="Microsoft Sans Serif"/>
              </a:rPr>
              <a:t>Güvenli Kurulum Ve Söküm Yöntemleri</a:t>
            </a:r>
          </a:p>
        </p:txBody>
      </p:sp>
      <p:sp>
        <p:nvSpPr>
          <p:cNvPr id="6" name="Slayt Numarası Yer Tutucusu 5"/>
          <p:cNvSpPr>
            <a:spLocks noGrp="1"/>
          </p:cNvSpPr>
          <p:nvPr>
            <p:ph type="sldNum" sz="quarter" idx="12"/>
          </p:nvPr>
        </p:nvSpPr>
        <p:spPr/>
        <p:txBody>
          <a:bodyPr/>
          <a:lstStyle/>
          <a:p>
            <a:fld id="{866914FB-3D64-4DE5-96CE-E198EC76AE77}" type="slidenum">
              <a:rPr lang="tr-TR" smtClean="0"/>
              <a:t>132</a:t>
            </a:fld>
            <a:endParaRPr lang="tr-TR"/>
          </a:p>
        </p:txBody>
      </p:sp>
      <p:sp>
        <p:nvSpPr>
          <p:cNvPr id="8" name="Unvan 1"/>
          <p:cNvSpPr txBox="1">
            <a:spLocks/>
          </p:cNvSpPr>
          <p:nvPr/>
        </p:nvSpPr>
        <p:spPr>
          <a:xfrm>
            <a:off x="638376" y="850882"/>
            <a:ext cx="10601123" cy="885630"/>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KURMA VE KULLANIMDA DİKKAT EDİLECEK HUSUSLAR </a:t>
            </a:r>
            <a:endParaRPr lang="tr-TR" dirty="0"/>
          </a:p>
        </p:txBody>
      </p:sp>
    </p:spTree>
    <p:extLst>
      <p:ext uri="{BB962C8B-B14F-4D97-AF65-F5344CB8AC3E}">
        <p14:creationId xmlns:p14="http://schemas.microsoft.com/office/powerpoint/2010/main" val="276048582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2"/>
          <p:cNvSpPr/>
          <p:nvPr/>
        </p:nvSpPr>
        <p:spPr>
          <a:xfrm>
            <a:off x="2457973" y="2264348"/>
            <a:ext cx="8065661" cy="3033979"/>
          </a:xfrm>
          <a:prstGeom prst="rect">
            <a:avLst/>
          </a:prstGeom>
          <a:blipFill>
            <a:blip r:embed="rId2"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4" name="object 8"/>
          <p:cNvSpPr txBox="1"/>
          <p:nvPr/>
        </p:nvSpPr>
        <p:spPr>
          <a:xfrm>
            <a:off x="2457973" y="5513128"/>
            <a:ext cx="8089265" cy="792525"/>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marR="5080">
              <a:lnSpc>
                <a:spcPct val="150000"/>
              </a:lnSpc>
              <a:spcBef>
                <a:spcPts val="100"/>
              </a:spcBef>
            </a:pPr>
            <a:r>
              <a:rPr sz="1800" spc="-110" dirty="0">
                <a:solidFill>
                  <a:schemeClr val="tx2">
                    <a:lumMod val="10000"/>
                  </a:schemeClr>
                </a:solidFill>
                <a:latin typeface="Arial"/>
                <a:cs typeface="Arial"/>
              </a:rPr>
              <a:t>Toplu </a:t>
            </a:r>
            <a:r>
              <a:rPr sz="1800" spc="-75" dirty="0">
                <a:solidFill>
                  <a:schemeClr val="tx2">
                    <a:lumMod val="10000"/>
                  </a:schemeClr>
                </a:solidFill>
                <a:latin typeface="Arial"/>
                <a:cs typeface="Arial"/>
              </a:rPr>
              <a:t>koruma </a:t>
            </a:r>
            <a:r>
              <a:rPr sz="1800" spc="-50" dirty="0">
                <a:solidFill>
                  <a:schemeClr val="tx2">
                    <a:lumMod val="10000"/>
                  </a:schemeClr>
                </a:solidFill>
                <a:latin typeface="Arial"/>
                <a:cs typeface="Arial"/>
              </a:rPr>
              <a:t>önlemlerine </a:t>
            </a:r>
            <a:r>
              <a:rPr sz="1800" spc="-10" dirty="0">
                <a:solidFill>
                  <a:schemeClr val="tx2">
                    <a:lumMod val="10000"/>
                  </a:schemeClr>
                </a:solidFill>
                <a:latin typeface="Arial"/>
                <a:cs typeface="Arial"/>
              </a:rPr>
              <a:t>bir </a:t>
            </a:r>
            <a:r>
              <a:rPr sz="1800" spc="-60" dirty="0">
                <a:solidFill>
                  <a:schemeClr val="tx2">
                    <a:lumMod val="10000"/>
                  </a:schemeClr>
                </a:solidFill>
                <a:latin typeface="Arial"/>
                <a:cs typeface="Arial"/>
              </a:rPr>
              <a:t>diğer örnek </a:t>
            </a:r>
            <a:r>
              <a:rPr sz="1800" spc="-100" dirty="0">
                <a:solidFill>
                  <a:schemeClr val="tx2">
                    <a:lumMod val="10000"/>
                  </a:schemeClr>
                </a:solidFill>
                <a:latin typeface="Arial"/>
                <a:cs typeface="Arial"/>
              </a:rPr>
              <a:t>ise </a:t>
            </a:r>
            <a:r>
              <a:rPr sz="1800" spc="-95" dirty="0">
                <a:solidFill>
                  <a:schemeClr val="tx2">
                    <a:lumMod val="10000"/>
                  </a:schemeClr>
                </a:solidFill>
                <a:latin typeface="Arial"/>
                <a:cs typeface="Arial"/>
              </a:rPr>
              <a:t>geçici </a:t>
            </a:r>
            <a:r>
              <a:rPr sz="1800" spc="-60" dirty="0">
                <a:solidFill>
                  <a:schemeClr val="tx2">
                    <a:lumMod val="10000"/>
                  </a:schemeClr>
                </a:solidFill>
                <a:latin typeface="Arial"/>
                <a:cs typeface="Arial"/>
              </a:rPr>
              <a:t>korkuluk </a:t>
            </a:r>
            <a:r>
              <a:rPr sz="1800" spc="-75" dirty="0">
                <a:solidFill>
                  <a:schemeClr val="tx2">
                    <a:lumMod val="10000"/>
                  </a:schemeClr>
                </a:solidFill>
                <a:latin typeface="Arial"/>
                <a:cs typeface="Arial"/>
              </a:rPr>
              <a:t>kullanımıdır. </a:t>
            </a:r>
            <a:r>
              <a:rPr sz="1800" spc="-140" dirty="0">
                <a:solidFill>
                  <a:schemeClr val="tx2">
                    <a:lumMod val="10000"/>
                  </a:schemeClr>
                </a:solidFill>
                <a:latin typeface="Arial"/>
                <a:cs typeface="Arial"/>
              </a:rPr>
              <a:t>Bu </a:t>
            </a:r>
            <a:r>
              <a:rPr sz="1800" spc="-65" dirty="0">
                <a:solidFill>
                  <a:schemeClr val="tx2">
                    <a:lumMod val="10000"/>
                  </a:schemeClr>
                </a:solidFill>
                <a:latin typeface="Arial"/>
                <a:cs typeface="Arial"/>
              </a:rPr>
              <a:t>yöntemde  </a:t>
            </a:r>
            <a:r>
              <a:rPr sz="1800" spc="-70" dirty="0">
                <a:solidFill>
                  <a:schemeClr val="tx2">
                    <a:lumMod val="10000"/>
                  </a:schemeClr>
                </a:solidFill>
                <a:latin typeface="Arial"/>
                <a:cs typeface="Arial"/>
              </a:rPr>
              <a:t>teleskobik </a:t>
            </a:r>
            <a:r>
              <a:rPr sz="1800" spc="-55" dirty="0">
                <a:solidFill>
                  <a:schemeClr val="tx2">
                    <a:lumMod val="10000"/>
                  </a:schemeClr>
                </a:solidFill>
                <a:latin typeface="Arial"/>
                <a:cs typeface="Arial"/>
              </a:rPr>
              <a:t>korkuluklar </a:t>
            </a:r>
            <a:r>
              <a:rPr sz="1800" spc="-50" dirty="0">
                <a:solidFill>
                  <a:schemeClr val="tx2">
                    <a:lumMod val="10000"/>
                  </a:schemeClr>
                </a:solidFill>
                <a:latin typeface="Arial"/>
                <a:cs typeface="Arial"/>
              </a:rPr>
              <a:t>kullanılır </a:t>
            </a:r>
            <a:r>
              <a:rPr sz="1800" spc="-105" dirty="0">
                <a:solidFill>
                  <a:schemeClr val="tx2">
                    <a:lumMod val="10000"/>
                  </a:schemeClr>
                </a:solidFill>
                <a:latin typeface="Arial"/>
                <a:cs typeface="Arial"/>
              </a:rPr>
              <a:t>ve </a:t>
            </a:r>
            <a:r>
              <a:rPr sz="1800" spc="-45" dirty="0">
                <a:solidFill>
                  <a:schemeClr val="tx2">
                    <a:lumMod val="10000"/>
                  </a:schemeClr>
                </a:solidFill>
                <a:latin typeface="Arial"/>
                <a:cs typeface="Arial"/>
              </a:rPr>
              <a:t>bunlar </a:t>
            </a:r>
            <a:r>
              <a:rPr sz="1800" spc="-75" dirty="0">
                <a:solidFill>
                  <a:schemeClr val="tx2">
                    <a:lumMod val="10000"/>
                  </a:schemeClr>
                </a:solidFill>
                <a:latin typeface="Arial"/>
                <a:cs typeface="Arial"/>
              </a:rPr>
              <a:t>iskelenin </a:t>
            </a:r>
            <a:r>
              <a:rPr sz="1800" spc="-50" dirty="0">
                <a:solidFill>
                  <a:schemeClr val="tx2">
                    <a:lumMod val="10000"/>
                  </a:schemeClr>
                </a:solidFill>
                <a:latin typeface="Arial"/>
                <a:cs typeface="Arial"/>
              </a:rPr>
              <a:t>dikmelerine </a:t>
            </a:r>
            <a:r>
              <a:rPr sz="1800" spc="-45" dirty="0">
                <a:solidFill>
                  <a:schemeClr val="tx2">
                    <a:lumMod val="10000"/>
                  </a:schemeClr>
                </a:solidFill>
                <a:latin typeface="Arial"/>
                <a:cs typeface="Arial"/>
              </a:rPr>
              <a:t>monte</a:t>
            </a:r>
            <a:r>
              <a:rPr sz="1800" spc="-204" dirty="0">
                <a:solidFill>
                  <a:schemeClr val="tx2">
                    <a:lumMod val="10000"/>
                  </a:schemeClr>
                </a:solidFill>
                <a:latin typeface="Arial"/>
                <a:cs typeface="Arial"/>
              </a:rPr>
              <a:t> </a:t>
            </a:r>
            <a:r>
              <a:rPr sz="1800" spc="-50" dirty="0">
                <a:solidFill>
                  <a:schemeClr val="tx2">
                    <a:lumMod val="10000"/>
                  </a:schemeClr>
                </a:solidFill>
                <a:latin typeface="Arial"/>
                <a:cs typeface="Arial"/>
              </a:rPr>
              <a:t>edilir.</a:t>
            </a:r>
            <a:endParaRPr sz="1800" dirty="0">
              <a:solidFill>
                <a:schemeClr val="tx2">
                  <a:lumMod val="10000"/>
                </a:schemeClr>
              </a:solidFill>
              <a:latin typeface="Arial"/>
              <a:cs typeface="Arial"/>
            </a:endParaRPr>
          </a:p>
        </p:txBody>
      </p:sp>
      <p:sp>
        <p:nvSpPr>
          <p:cNvPr id="5" name="Yuvarlatılmış Dikdörtgen 4"/>
          <p:cNvSpPr/>
          <p:nvPr/>
        </p:nvSpPr>
        <p:spPr>
          <a:xfrm>
            <a:off x="172175" y="3614232"/>
            <a:ext cx="2159964" cy="14359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a:latin typeface="Microsoft Sans Serif"/>
                <a:cs typeface="Microsoft Sans Serif"/>
              </a:rPr>
              <a:t>Güvenli Kurulum Ve Söküm Yöntemleri</a:t>
            </a:r>
          </a:p>
        </p:txBody>
      </p:sp>
      <p:sp>
        <p:nvSpPr>
          <p:cNvPr id="6" name="Slayt Numarası Yer Tutucusu 5"/>
          <p:cNvSpPr>
            <a:spLocks noGrp="1"/>
          </p:cNvSpPr>
          <p:nvPr>
            <p:ph type="sldNum" sz="quarter" idx="12"/>
          </p:nvPr>
        </p:nvSpPr>
        <p:spPr/>
        <p:txBody>
          <a:bodyPr/>
          <a:lstStyle/>
          <a:p>
            <a:fld id="{866914FB-3D64-4DE5-96CE-E198EC76AE77}" type="slidenum">
              <a:rPr lang="tr-TR" smtClean="0"/>
              <a:t>133</a:t>
            </a:fld>
            <a:endParaRPr lang="tr-TR"/>
          </a:p>
        </p:txBody>
      </p:sp>
      <p:sp>
        <p:nvSpPr>
          <p:cNvPr id="9" name="Unvan 1"/>
          <p:cNvSpPr txBox="1">
            <a:spLocks/>
          </p:cNvSpPr>
          <p:nvPr/>
        </p:nvSpPr>
        <p:spPr>
          <a:xfrm>
            <a:off x="638376" y="850882"/>
            <a:ext cx="10715423" cy="885630"/>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KURMA VE KULLANIMDA DİKKAT EDİLECEK HUSUSLAR </a:t>
            </a:r>
            <a:endParaRPr lang="tr-TR" dirty="0"/>
          </a:p>
        </p:txBody>
      </p:sp>
    </p:spTree>
    <p:extLst>
      <p:ext uri="{BB962C8B-B14F-4D97-AF65-F5344CB8AC3E}">
        <p14:creationId xmlns:p14="http://schemas.microsoft.com/office/powerpoint/2010/main" val="357485505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2"/>
          <p:cNvSpPr/>
          <p:nvPr/>
        </p:nvSpPr>
        <p:spPr>
          <a:xfrm>
            <a:off x="1230016" y="2343577"/>
            <a:ext cx="9127959" cy="3697643"/>
          </a:xfrm>
          <a:prstGeom prst="rect">
            <a:avLst/>
          </a:prstGeom>
          <a:blipFill>
            <a:blip r:embed="rId2"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4" name="object 3"/>
          <p:cNvSpPr txBox="1"/>
          <p:nvPr/>
        </p:nvSpPr>
        <p:spPr>
          <a:xfrm>
            <a:off x="1230016" y="6250911"/>
            <a:ext cx="6180455" cy="299720"/>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a:lnSpc>
                <a:spcPct val="100000"/>
              </a:lnSpc>
              <a:spcBef>
                <a:spcPts val="100"/>
              </a:spcBef>
            </a:pPr>
            <a:r>
              <a:rPr sz="1800" spc="-140" dirty="0">
                <a:solidFill>
                  <a:schemeClr val="tx2">
                    <a:lumMod val="10000"/>
                  </a:schemeClr>
                </a:solidFill>
                <a:latin typeface="Arial"/>
                <a:cs typeface="Arial"/>
              </a:rPr>
              <a:t>Çalışan </a:t>
            </a:r>
            <a:r>
              <a:rPr sz="1800" spc="-10" dirty="0">
                <a:solidFill>
                  <a:schemeClr val="tx2">
                    <a:lumMod val="10000"/>
                  </a:schemeClr>
                </a:solidFill>
                <a:latin typeface="Arial"/>
                <a:cs typeface="Arial"/>
              </a:rPr>
              <a:t>bir </a:t>
            </a:r>
            <a:r>
              <a:rPr sz="1800" spc="-60" dirty="0">
                <a:solidFill>
                  <a:schemeClr val="tx2">
                    <a:lumMod val="10000"/>
                  </a:schemeClr>
                </a:solidFill>
                <a:latin typeface="Arial"/>
                <a:cs typeface="Arial"/>
              </a:rPr>
              <a:t>üst </a:t>
            </a:r>
            <a:r>
              <a:rPr sz="1800" spc="-90" dirty="0">
                <a:solidFill>
                  <a:schemeClr val="tx2">
                    <a:lumMod val="10000"/>
                  </a:schemeClr>
                </a:solidFill>
                <a:latin typeface="Arial"/>
                <a:cs typeface="Arial"/>
              </a:rPr>
              <a:t>kata </a:t>
            </a:r>
            <a:r>
              <a:rPr sz="1800" spc="-100" dirty="0">
                <a:solidFill>
                  <a:schemeClr val="tx2">
                    <a:lumMod val="10000"/>
                  </a:schemeClr>
                </a:solidFill>
                <a:latin typeface="Arial"/>
                <a:cs typeface="Arial"/>
              </a:rPr>
              <a:t>çıkmadan </a:t>
            </a:r>
            <a:r>
              <a:rPr sz="1800" spc="-95" dirty="0">
                <a:solidFill>
                  <a:schemeClr val="tx2">
                    <a:lumMod val="10000"/>
                  </a:schemeClr>
                </a:solidFill>
                <a:latin typeface="Arial"/>
                <a:cs typeface="Arial"/>
              </a:rPr>
              <a:t>önce </a:t>
            </a:r>
            <a:r>
              <a:rPr sz="1800" spc="-100" dirty="0">
                <a:solidFill>
                  <a:schemeClr val="tx2">
                    <a:lumMod val="10000"/>
                  </a:schemeClr>
                </a:solidFill>
                <a:latin typeface="Arial"/>
                <a:cs typeface="Arial"/>
              </a:rPr>
              <a:t>düşmeye </a:t>
            </a:r>
            <a:r>
              <a:rPr sz="1800" spc="-114" dirty="0">
                <a:solidFill>
                  <a:schemeClr val="tx2">
                    <a:lumMod val="10000"/>
                  </a:schemeClr>
                </a:solidFill>
                <a:latin typeface="Arial"/>
                <a:cs typeface="Arial"/>
              </a:rPr>
              <a:t>karşı </a:t>
            </a:r>
            <a:r>
              <a:rPr sz="1800" spc="-60" dirty="0">
                <a:solidFill>
                  <a:schemeClr val="tx2">
                    <a:lumMod val="10000"/>
                  </a:schemeClr>
                </a:solidFill>
                <a:latin typeface="Arial"/>
                <a:cs typeface="Arial"/>
              </a:rPr>
              <a:t>önlem</a:t>
            </a:r>
            <a:r>
              <a:rPr sz="1800" spc="-10" dirty="0">
                <a:solidFill>
                  <a:schemeClr val="tx2">
                    <a:lumMod val="10000"/>
                  </a:schemeClr>
                </a:solidFill>
                <a:latin typeface="Arial"/>
                <a:cs typeface="Arial"/>
              </a:rPr>
              <a:t> </a:t>
            </a:r>
            <a:r>
              <a:rPr sz="1800" spc="-80" dirty="0">
                <a:solidFill>
                  <a:schemeClr val="tx2">
                    <a:lumMod val="10000"/>
                  </a:schemeClr>
                </a:solidFill>
                <a:latin typeface="Arial"/>
                <a:cs typeface="Arial"/>
              </a:rPr>
              <a:t>alınmıştır</a:t>
            </a:r>
            <a:r>
              <a:rPr sz="1800" spc="-80" dirty="0">
                <a:latin typeface="Arial"/>
                <a:cs typeface="Arial"/>
              </a:rPr>
              <a:t>.</a:t>
            </a:r>
            <a:endParaRPr sz="1800" dirty="0">
              <a:latin typeface="Arial"/>
              <a:cs typeface="Arial"/>
            </a:endParaRPr>
          </a:p>
        </p:txBody>
      </p:sp>
      <p:sp>
        <p:nvSpPr>
          <p:cNvPr id="5" name="Slayt Numarası Yer Tutucusu 4"/>
          <p:cNvSpPr>
            <a:spLocks noGrp="1"/>
          </p:cNvSpPr>
          <p:nvPr>
            <p:ph type="sldNum" sz="quarter" idx="12"/>
          </p:nvPr>
        </p:nvSpPr>
        <p:spPr/>
        <p:txBody>
          <a:bodyPr/>
          <a:lstStyle/>
          <a:p>
            <a:fld id="{866914FB-3D64-4DE5-96CE-E198EC76AE77}" type="slidenum">
              <a:rPr lang="tr-TR" smtClean="0"/>
              <a:t>134</a:t>
            </a:fld>
            <a:endParaRPr lang="tr-TR"/>
          </a:p>
        </p:txBody>
      </p:sp>
      <p:sp>
        <p:nvSpPr>
          <p:cNvPr id="7" name="Unvan 1"/>
          <p:cNvSpPr txBox="1">
            <a:spLocks/>
          </p:cNvSpPr>
          <p:nvPr/>
        </p:nvSpPr>
        <p:spPr>
          <a:xfrm>
            <a:off x="638377" y="850882"/>
            <a:ext cx="7935172" cy="885630"/>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KURMA VE KULLANIMDA DİKKAT EDİLECEK HUSUSLAR </a:t>
            </a:r>
            <a:endParaRPr lang="tr-TR" dirty="0"/>
          </a:p>
        </p:txBody>
      </p:sp>
      <p:sp>
        <p:nvSpPr>
          <p:cNvPr id="8" name="object 38"/>
          <p:cNvSpPr/>
          <p:nvPr/>
        </p:nvSpPr>
        <p:spPr>
          <a:xfrm>
            <a:off x="418760" y="850882"/>
            <a:ext cx="8616183"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10795">
            <a:solidFill>
              <a:srgbClr val="56585B"/>
            </a:solidFill>
          </a:ln>
        </p:spPr>
        <p:txBody>
          <a:bodyPr wrap="square" lIns="0" tIns="0" rIns="0" bIns="0" rtlCol="0"/>
          <a:lstStyle/>
          <a:p>
            <a:endParaRPr/>
          </a:p>
        </p:txBody>
      </p:sp>
    </p:spTree>
    <p:extLst>
      <p:ext uri="{BB962C8B-B14F-4D97-AF65-F5344CB8AC3E}">
        <p14:creationId xmlns:p14="http://schemas.microsoft.com/office/powerpoint/2010/main" val="100179275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02854" y="5722853"/>
            <a:ext cx="8659495" cy="792525"/>
          </a:xfrm>
          <a:prstGeom prst="rect">
            <a:avLst/>
          </a:prstGeom>
        </p:spPr>
        <p:txBody>
          <a:bodyPr vert="horz" wrap="square" lIns="0" tIns="12700" rIns="0" b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700" marR="5080">
              <a:lnSpc>
                <a:spcPct val="150000"/>
              </a:lnSpc>
              <a:spcBef>
                <a:spcPts val="100"/>
              </a:spcBef>
            </a:pPr>
            <a:r>
              <a:rPr sz="1800" spc="-90" dirty="0">
                <a:solidFill>
                  <a:schemeClr val="tx2">
                    <a:lumMod val="10000"/>
                  </a:schemeClr>
                </a:solidFill>
                <a:latin typeface="Arial"/>
                <a:cs typeface="Arial"/>
              </a:rPr>
              <a:t>Üst kata çıkıldığında </a:t>
            </a:r>
            <a:r>
              <a:rPr sz="1800" spc="-25" dirty="0">
                <a:solidFill>
                  <a:schemeClr val="tx2">
                    <a:lumMod val="10000"/>
                  </a:schemeClr>
                </a:solidFill>
                <a:latin typeface="Arial"/>
                <a:cs typeface="Arial"/>
              </a:rPr>
              <a:t>ilk </a:t>
            </a:r>
            <a:r>
              <a:rPr sz="1800" spc="-75" dirty="0">
                <a:solidFill>
                  <a:schemeClr val="tx2">
                    <a:lumMod val="10000"/>
                  </a:schemeClr>
                </a:solidFill>
                <a:latin typeface="Arial"/>
                <a:cs typeface="Arial"/>
              </a:rPr>
              <a:t>olarak </a:t>
            </a:r>
            <a:r>
              <a:rPr sz="1800" spc="-95" dirty="0">
                <a:solidFill>
                  <a:schemeClr val="tx2">
                    <a:lumMod val="10000"/>
                  </a:schemeClr>
                </a:solidFill>
                <a:latin typeface="Arial"/>
                <a:cs typeface="Arial"/>
              </a:rPr>
              <a:t>iskele </a:t>
            </a:r>
            <a:r>
              <a:rPr sz="1800" spc="-45" dirty="0">
                <a:solidFill>
                  <a:schemeClr val="tx2">
                    <a:lumMod val="10000"/>
                  </a:schemeClr>
                </a:solidFill>
                <a:latin typeface="Arial"/>
                <a:cs typeface="Arial"/>
              </a:rPr>
              <a:t>dikmeleri </a:t>
            </a:r>
            <a:r>
              <a:rPr sz="1800" spc="-105" dirty="0">
                <a:solidFill>
                  <a:schemeClr val="tx2">
                    <a:lumMod val="10000"/>
                  </a:schemeClr>
                </a:solidFill>
                <a:latin typeface="Arial"/>
                <a:cs typeface="Arial"/>
              </a:rPr>
              <a:t>ve </a:t>
            </a:r>
            <a:r>
              <a:rPr sz="1800" spc="-95" dirty="0">
                <a:solidFill>
                  <a:schemeClr val="tx2">
                    <a:lumMod val="10000"/>
                  </a:schemeClr>
                </a:solidFill>
                <a:latin typeface="Arial"/>
                <a:cs typeface="Arial"/>
              </a:rPr>
              <a:t>devamında </a:t>
            </a:r>
            <a:r>
              <a:rPr sz="1800" spc="-100" dirty="0">
                <a:solidFill>
                  <a:schemeClr val="tx2">
                    <a:lumMod val="10000"/>
                  </a:schemeClr>
                </a:solidFill>
                <a:latin typeface="Arial"/>
                <a:cs typeface="Arial"/>
              </a:rPr>
              <a:t>kalıcı </a:t>
            </a:r>
            <a:r>
              <a:rPr sz="1800" spc="-55" dirty="0">
                <a:solidFill>
                  <a:schemeClr val="tx2">
                    <a:lumMod val="10000"/>
                  </a:schemeClr>
                </a:solidFill>
                <a:latin typeface="Arial"/>
                <a:cs typeface="Arial"/>
              </a:rPr>
              <a:t>korkuluklar </a:t>
            </a:r>
            <a:r>
              <a:rPr sz="1800" spc="-45" dirty="0">
                <a:solidFill>
                  <a:schemeClr val="tx2">
                    <a:lumMod val="10000"/>
                  </a:schemeClr>
                </a:solidFill>
                <a:latin typeface="Arial"/>
                <a:cs typeface="Arial"/>
              </a:rPr>
              <a:t>monte </a:t>
            </a:r>
            <a:r>
              <a:rPr sz="1800" spc="-60" dirty="0">
                <a:solidFill>
                  <a:schemeClr val="tx2">
                    <a:lumMod val="10000"/>
                  </a:schemeClr>
                </a:solidFill>
                <a:latin typeface="Arial"/>
                <a:cs typeface="Arial"/>
              </a:rPr>
              <a:t>edilerek  </a:t>
            </a:r>
            <a:r>
              <a:rPr sz="1800" spc="-65" dirty="0">
                <a:solidFill>
                  <a:schemeClr val="tx2">
                    <a:lumMod val="10000"/>
                  </a:schemeClr>
                </a:solidFill>
                <a:latin typeface="Arial"/>
                <a:cs typeface="Arial"/>
              </a:rPr>
              <a:t>güvenli </a:t>
            </a:r>
            <a:r>
              <a:rPr sz="1800" spc="-80" dirty="0">
                <a:solidFill>
                  <a:schemeClr val="tx2">
                    <a:lumMod val="10000"/>
                  </a:schemeClr>
                </a:solidFill>
                <a:latin typeface="Arial"/>
                <a:cs typeface="Arial"/>
              </a:rPr>
              <a:t>şekilde </a:t>
            </a:r>
            <a:r>
              <a:rPr sz="1800" spc="-114" dirty="0">
                <a:solidFill>
                  <a:schemeClr val="tx2">
                    <a:lumMod val="10000"/>
                  </a:schemeClr>
                </a:solidFill>
                <a:latin typeface="Arial"/>
                <a:cs typeface="Arial"/>
              </a:rPr>
              <a:t>çalışma</a:t>
            </a:r>
            <a:r>
              <a:rPr sz="1800" spc="-130" dirty="0">
                <a:solidFill>
                  <a:schemeClr val="tx2">
                    <a:lumMod val="10000"/>
                  </a:schemeClr>
                </a:solidFill>
                <a:latin typeface="Arial"/>
                <a:cs typeface="Arial"/>
              </a:rPr>
              <a:t> </a:t>
            </a:r>
            <a:r>
              <a:rPr sz="1800" spc="-110" dirty="0">
                <a:solidFill>
                  <a:schemeClr val="tx2">
                    <a:lumMod val="10000"/>
                  </a:schemeClr>
                </a:solidFill>
                <a:latin typeface="Arial"/>
                <a:cs typeface="Arial"/>
              </a:rPr>
              <a:t>sağlanır.</a:t>
            </a:r>
            <a:endParaRPr sz="1800" dirty="0">
              <a:solidFill>
                <a:schemeClr val="tx2">
                  <a:lumMod val="10000"/>
                </a:schemeClr>
              </a:solidFill>
              <a:latin typeface="Arial"/>
              <a:cs typeface="Arial"/>
            </a:endParaRPr>
          </a:p>
        </p:txBody>
      </p:sp>
      <p:sp>
        <p:nvSpPr>
          <p:cNvPr id="4" name="object 2"/>
          <p:cNvSpPr/>
          <p:nvPr/>
        </p:nvSpPr>
        <p:spPr>
          <a:xfrm>
            <a:off x="761363" y="2223083"/>
            <a:ext cx="9624207" cy="3499770"/>
          </a:xfrm>
          <a:prstGeom prst="rect">
            <a:avLst/>
          </a:prstGeom>
          <a:blipFill>
            <a:blip r:embed="rId2"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5" name="Slayt Numarası Yer Tutucusu 4"/>
          <p:cNvSpPr>
            <a:spLocks noGrp="1"/>
          </p:cNvSpPr>
          <p:nvPr>
            <p:ph type="sldNum" sz="quarter" idx="12"/>
          </p:nvPr>
        </p:nvSpPr>
        <p:spPr/>
        <p:txBody>
          <a:bodyPr/>
          <a:lstStyle/>
          <a:p>
            <a:fld id="{866914FB-3D64-4DE5-96CE-E198EC76AE77}" type="slidenum">
              <a:rPr lang="tr-TR" smtClean="0"/>
              <a:t>135</a:t>
            </a:fld>
            <a:endParaRPr lang="tr-TR"/>
          </a:p>
        </p:txBody>
      </p:sp>
      <p:sp>
        <p:nvSpPr>
          <p:cNvPr id="7" name="object 38"/>
          <p:cNvSpPr/>
          <p:nvPr/>
        </p:nvSpPr>
        <p:spPr>
          <a:xfrm>
            <a:off x="418760" y="850882"/>
            <a:ext cx="8616183"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10795">
            <a:solidFill>
              <a:srgbClr val="56585B"/>
            </a:solidFill>
          </a:ln>
        </p:spPr>
        <p:txBody>
          <a:bodyPr wrap="square" lIns="0" tIns="0" rIns="0" bIns="0" rtlCol="0"/>
          <a:lstStyle/>
          <a:p>
            <a:endParaRPr/>
          </a:p>
        </p:txBody>
      </p:sp>
      <p:sp>
        <p:nvSpPr>
          <p:cNvPr id="8" name="Unvan 1"/>
          <p:cNvSpPr txBox="1">
            <a:spLocks/>
          </p:cNvSpPr>
          <p:nvPr/>
        </p:nvSpPr>
        <p:spPr>
          <a:xfrm>
            <a:off x="638377" y="850882"/>
            <a:ext cx="7935172" cy="885630"/>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KURMA VE KULLANIMDA DİKKAT EDİLECEK HUSUSLAR </a:t>
            </a:r>
            <a:endParaRPr lang="tr-TR" dirty="0"/>
          </a:p>
        </p:txBody>
      </p:sp>
    </p:spTree>
    <p:extLst>
      <p:ext uri="{BB962C8B-B14F-4D97-AF65-F5344CB8AC3E}">
        <p14:creationId xmlns:p14="http://schemas.microsoft.com/office/powerpoint/2010/main" val="105190089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4"/>
          <p:cNvGraphicFramePr>
            <a:graphicFrameLocks noGrp="1"/>
          </p:cNvGraphicFramePr>
          <p:nvPr/>
        </p:nvGraphicFramePr>
        <p:xfrm>
          <a:off x="4225313" y="2155971"/>
          <a:ext cx="5789294" cy="4546411"/>
        </p:xfrm>
        <a:graphic>
          <a:graphicData uri="http://schemas.openxmlformats.org/drawingml/2006/table">
            <a:tbl>
              <a:tblPr firstRow="1" bandRow="1">
                <a:tableStyleId>{2D5ABB26-0587-4C30-8999-92F81FD0307C}</a:tableStyleId>
              </a:tblPr>
              <a:tblGrid>
                <a:gridCol w="1617980">
                  <a:extLst>
                    <a:ext uri="{9D8B030D-6E8A-4147-A177-3AD203B41FA5}">
                      <a16:colId xmlns:a16="http://schemas.microsoft.com/office/drawing/2014/main" val="20000"/>
                    </a:ext>
                  </a:extLst>
                </a:gridCol>
                <a:gridCol w="1670685">
                  <a:extLst>
                    <a:ext uri="{9D8B030D-6E8A-4147-A177-3AD203B41FA5}">
                      <a16:colId xmlns:a16="http://schemas.microsoft.com/office/drawing/2014/main" val="20001"/>
                    </a:ext>
                  </a:extLst>
                </a:gridCol>
                <a:gridCol w="2500629">
                  <a:extLst>
                    <a:ext uri="{9D8B030D-6E8A-4147-A177-3AD203B41FA5}">
                      <a16:colId xmlns:a16="http://schemas.microsoft.com/office/drawing/2014/main" val="20002"/>
                    </a:ext>
                  </a:extLst>
                </a:gridCol>
              </a:tblGrid>
              <a:tr h="4546411">
                <a:tc>
                  <a:txBody>
                    <a:bodyPr/>
                    <a:lstStyle/>
                    <a:p>
                      <a:pPr>
                        <a:lnSpc>
                          <a:spcPct val="100000"/>
                        </a:lnSpc>
                      </a:pPr>
                      <a:endParaRPr sz="1800" dirty="0">
                        <a:latin typeface="Times New Roman"/>
                        <a:cs typeface="Times New Roman"/>
                      </a:endParaRPr>
                    </a:p>
                  </a:txBody>
                  <a:tcPr marL="0" marR="0" marT="0" marB="0">
                    <a:lnL w="9525">
                      <a:solidFill>
                        <a:srgbClr val="000000"/>
                      </a:solidFill>
                      <a:prstDash val="solid"/>
                    </a:lnL>
                    <a:lnR w="19050">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1800" dirty="0">
                        <a:latin typeface="Times New Roman"/>
                        <a:cs typeface="Times New Roman"/>
                      </a:endParaRPr>
                    </a:p>
                  </a:txBody>
                  <a:tcPr marL="0" marR="0" marT="0" marB="0">
                    <a:lnL w="19050">
                      <a:solidFill>
                        <a:srgbClr val="000000"/>
                      </a:solidFill>
                      <a:prstDash val="solid"/>
                    </a:lnL>
                    <a:lnR w="12700">
                      <a:solidFill>
                        <a:srgbClr val="000000"/>
                      </a:solidFill>
                      <a:prstDash val="solid"/>
                    </a:lnR>
                    <a:lnT w="9525">
                      <a:solidFill>
                        <a:srgbClr val="000000"/>
                      </a:solidFill>
                      <a:prstDash val="solid"/>
                    </a:lnT>
                    <a:lnB w="9525">
                      <a:solidFill>
                        <a:srgbClr val="000000"/>
                      </a:solidFill>
                      <a:prstDash val="solid"/>
                    </a:lnB>
                  </a:tcPr>
                </a:tc>
                <a:tc>
                  <a:txBody>
                    <a:bodyPr/>
                    <a:lstStyle/>
                    <a:p>
                      <a:pPr>
                        <a:lnSpc>
                          <a:spcPct val="100000"/>
                        </a:lnSpc>
                      </a:pPr>
                      <a:endParaRPr sz="1800" dirty="0">
                        <a:latin typeface="Times New Roman"/>
                        <a:cs typeface="Times New Roman"/>
                      </a:endParaRPr>
                    </a:p>
                  </a:txBody>
                  <a:tcPr marL="0" marR="0" marT="0" marB="0">
                    <a:lnL w="12700">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0"/>
                  </a:ext>
                </a:extLst>
              </a:tr>
            </a:tbl>
          </a:graphicData>
        </a:graphic>
      </p:graphicFrame>
      <p:pic>
        <p:nvPicPr>
          <p:cNvPr id="7" name="object 5"/>
          <p:cNvPicPr/>
          <p:nvPr/>
        </p:nvPicPr>
        <p:blipFill>
          <a:blip r:embed="rId2" cstate="print"/>
          <a:stretch>
            <a:fillRect/>
          </a:stretch>
        </p:blipFill>
        <p:spPr>
          <a:xfrm>
            <a:off x="7491371" y="2155968"/>
            <a:ext cx="2523236" cy="4546411"/>
          </a:xfrm>
          <a:prstGeom prst="rect">
            <a:avLst/>
          </a:prstGeom>
        </p:spPr>
      </p:pic>
      <p:pic>
        <p:nvPicPr>
          <p:cNvPr id="8" name="object 6"/>
          <p:cNvPicPr/>
          <p:nvPr/>
        </p:nvPicPr>
        <p:blipFill>
          <a:blip r:embed="rId3" cstate="print"/>
          <a:stretch>
            <a:fillRect/>
          </a:stretch>
        </p:blipFill>
        <p:spPr>
          <a:xfrm>
            <a:off x="5847128" y="2155969"/>
            <a:ext cx="1644242" cy="4546412"/>
          </a:xfrm>
          <a:prstGeom prst="rect">
            <a:avLst/>
          </a:prstGeom>
        </p:spPr>
      </p:pic>
      <p:pic>
        <p:nvPicPr>
          <p:cNvPr id="9" name="object 3"/>
          <p:cNvPicPr/>
          <p:nvPr/>
        </p:nvPicPr>
        <p:blipFill>
          <a:blip r:embed="rId4" cstate="print"/>
          <a:stretch>
            <a:fillRect/>
          </a:stretch>
        </p:blipFill>
        <p:spPr>
          <a:xfrm>
            <a:off x="4245442" y="2155967"/>
            <a:ext cx="1601685" cy="4546411"/>
          </a:xfrm>
          <a:prstGeom prst="rect">
            <a:avLst/>
          </a:prstGeom>
        </p:spPr>
      </p:pic>
      <p:sp>
        <p:nvSpPr>
          <p:cNvPr id="10" name="Yuvarlatılmış Dikdörtgen 9"/>
          <p:cNvSpPr/>
          <p:nvPr/>
        </p:nvSpPr>
        <p:spPr>
          <a:xfrm>
            <a:off x="302003" y="4055862"/>
            <a:ext cx="3162649" cy="7466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err="1">
                <a:latin typeface="Microsoft Sans Serif"/>
                <a:cs typeface="Microsoft Sans Serif"/>
              </a:rPr>
              <a:t>Lanyard</a:t>
            </a:r>
            <a:r>
              <a:rPr lang="tr-TR" dirty="0">
                <a:latin typeface="Microsoft Sans Serif"/>
                <a:cs typeface="Microsoft Sans Serif"/>
              </a:rPr>
              <a:t> Bağlama Noktaları</a:t>
            </a:r>
          </a:p>
        </p:txBody>
      </p:sp>
      <p:sp>
        <p:nvSpPr>
          <p:cNvPr id="3" name="Slayt Numarası Yer Tutucusu 2"/>
          <p:cNvSpPr>
            <a:spLocks noGrp="1"/>
          </p:cNvSpPr>
          <p:nvPr>
            <p:ph type="sldNum" sz="quarter" idx="12"/>
          </p:nvPr>
        </p:nvSpPr>
        <p:spPr/>
        <p:txBody>
          <a:bodyPr/>
          <a:lstStyle/>
          <a:p>
            <a:fld id="{866914FB-3D64-4DE5-96CE-E198EC76AE77}" type="slidenum">
              <a:rPr lang="tr-TR" smtClean="0"/>
              <a:t>136</a:t>
            </a:fld>
            <a:endParaRPr lang="tr-TR"/>
          </a:p>
        </p:txBody>
      </p:sp>
      <p:sp>
        <p:nvSpPr>
          <p:cNvPr id="12" name="Unvan 1"/>
          <p:cNvSpPr txBox="1">
            <a:spLocks/>
          </p:cNvSpPr>
          <p:nvPr/>
        </p:nvSpPr>
        <p:spPr>
          <a:xfrm>
            <a:off x="533602" y="469882"/>
            <a:ext cx="10362998" cy="885630"/>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KURMA VE KULLANIMDA DİKKAT EDİLECEK HUSUSLAR </a:t>
            </a:r>
            <a:endParaRPr lang="tr-TR" dirty="0"/>
          </a:p>
        </p:txBody>
      </p:sp>
    </p:spTree>
    <p:extLst>
      <p:ext uri="{BB962C8B-B14F-4D97-AF65-F5344CB8AC3E}">
        <p14:creationId xmlns:p14="http://schemas.microsoft.com/office/powerpoint/2010/main" val="257823002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4"/>
          <p:cNvGrpSpPr/>
          <p:nvPr/>
        </p:nvGrpSpPr>
        <p:grpSpPr>
          <a:xfrm>
            <a:off x="3584483" y="1675369"/>
            <a:ext cx="7855042" cy="4525405"/>
            <a:chOff x="2892488" y="1615249"/>
            <a:chExt cx="5451475" cy="3835400"/>
          </a:xfrm>
        </p:grpSpPr>
        <p:pic>
          <p:nvPicPr>
            <p:cNvPr id="4" name="object 5"/>
            <p:cNvPicPr/>
            <p:nvPr/>
          </p:nvPicPr>
          <p:blipFill>
            <a:blip r:embed="rId2" cstate="print"/>
            <a:stretch>
              <a:fillRect/>
            </a:stretch>
          </p:blipFill>
          <p:spPr>
            <a:xfrm>
              <a:off x="2901950" y="1624710"/>
              <a:ext cx="5432425" cy="3816350"/>
            </a:xfrm>
            <a:prstGeom prst="rect">
              <a:avLst/>
            </a:prstGeom>
          </p:spPr>
        </p:pic>
        <p:sp>
          <p:nvSpPr>
            <p:cNvPr id="5" name="object 6"/>
            <p:cNvSpPr/>
            <p:nvPr/>
          </p:nvSpPr>
          <p:spPr>
            <a:xfrm>
              <a:off x="2897251" y="1620011"/>
              <a:ext cx="5441950" cy="3825875"/>
            </a:xfrm>
            <a:custGeom>
              <a:avLst/>
              <a:gdLst/>
              <a:ahLst/>
              <a:cxnLst/>
              <a:rect l="l" t="t" r="r" b="b"/>
              <a:pathLst>
                <a:path w="5441950" h="3825875">
                  <a:moveTo>
                    <a:pt x="0" y="3825875"/>
                  </a:moveTo>
                  <a:lnTo>
                    <a:pt x="5441950" y="3825875"/>
                  </a:lnTo>
                  <a:lnTo>
                    <a:pt x="5441950" y="0"/>
                  </a:lnTo>
                  <a:lnTo>
                    <a:pt x="0" y="0"/>
                  </a:lnTo>
                  <a:lnTo>
                    <a:pt x="0" y="3825875"/>
                  </a:lnTo>
                  <a:close/>
                </a:path>
              </a:pathLst>
            </a:custGeom>
            <a:ln w="9525">
              <a:solidFill>
                <a:srgbClr val="000000"/>
              </a:solidFill>
            </a:ln>
          </p:spPr>
          <p:txBody>
            <a:bodyPr wrap="square" lIns="0" tIns="0" rIns="0" bIns="0" rtlCol="0"/>
            <a:lstStyle/>
            <a:p>
              <a:endParaRPr/>
            </a:p>
          </p:txBody>
        </p:sp>
      </p:grpSp>
      <p:sp>
        <p:nvSpPr>
          <p:cNvPr id="6" name="Yuvarlatılmış Dikdörtgen 5"/>
          <p:cNvSpPr/>
          <p:nvPr/>
        </p:nvSpPr>
        <p:spPr>
          <a:xfrm>
            <a:off x="302003" y="4055862"/>
            <a:ext cx="3162649" cy="7466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err="1">
                <a:latin typeface="Microsoft Sans Serif"/>
                <a:cs typeface="Microsoft Sans Serif"/>
              </a:rPr>
              <a:t>Lanyard</a:t>
            </a:r>
            <a:r>
              <a:rPr lang="tr-TR" dirty="0">
                <a:latin typeface="Microsoft Sans Serif"/>
                <a:cs typeface="Microsoft Sans Serif"/>
              </a:rPr>
              <a:t> Bağlama Noktaları</a:t>
            </a:r>
          </a:p>
        </p:txBody>
      </p:sp>
      <p:sp>
        <p:nvSpPr>
          <p:cNvPr id="7" name="Slayt Numarası Yer Tutucusu 6"/>
          <p:cNvSpPr>
            <a:spLocks noGrp="1"/>
          </p:cNvSpPr>
          <p:nvPr>
            <p:ph type="sldNum" sz="quarter" idx="12"/>
          </p:nvPr>
        </p:nvSpPr>
        <p:spPr/>
        <p:txBody>
          <a:bodyPr/>
          <a:lstStyle/>
          <a:p>
            <a:fld id="{866914FB-3D64-4DE5-96CE-E198EC76AE77}" type="slidenum">
              <a:rPr lang="tr-TR" smtClean="0"/>
              <a:t>137</a:t>
            </a:fld>
            <a:endParaRPr lang="tr-TR"/>
          </a:p>
        </p:txBody>
      </p:sp>
      <p:sp>
        <p:nvSpPr>
          <p:cNvPr id="9" name="Unvan 1"/>
          <p:cNvSpPr txBox="1">
            <a:spLocks/>
          </p:cNvSpPr>
          <p:nvPr/>
        </p:nvSpPr>
        <p:spPr>
          <a:xfrm>
            <a:off x="1038427" y="370918"/>
            <a:ext cx="10534448" cy="885630"/>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KURMA VE KULLANIMDA DİKKAT EDİLECEK HUSUSLAR </a:t>
            </a:r>
            <a:endParaRPr lang="tr-TR" dirty="0"/>
          </a:p>
        </p:txBody>
      </p:sp>
    </p:spTree>
    <p:extLst>
      <p:ext uri="{BB962C8B-B14F-4D97-AF65-F5344CB8AC3E}">
        <p14:creationId xmlns:p14="http://schemas.microsoft.com/office/powerpoint/2010/main" val="24110338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4"/>
          <p:cNvGrpSpPr/>
          <p:nvPr/>
        </p:nvGrpSpPr>
        <p:grpSpPr>
          <a:xfrm>
            <a:off x="3674378" y="2612415"/>
            <a:ext cx="6768966" cy="3427658"/>
            <a:chOff x="2753232" y="2276855"/>
            <a:chExt cx="6003925" cy="2748915"/>
          </a:xfrm>
        </p:grpSpPr>
        <p:pic>
          <p:nvPicPr>
            <p:cNvPr id="4" name="object 5"/>
            <p:cNvPicPr/>
            <p:nvPr/>
          </p:nvPicPr>
          <p:blipFill>
            <a:blip r:embed="rId2" cstate="print"/>
            <a:stretch>
              <a:fillRect/>
            </a:stretch>
          </p:blipFill>
          <p:spPr>
            <a:xfrm>
              <a:off x="5682360" y="2276855"/>
              <a:ext cx="3074669" cy="2441702"/>
            </a:xfrm>
            <a:prstGeom prst="rect">
              <a:avLst/>
            </a:prstGeom>
          </p:spPr>
        </p:pic>
        <p:pic>
          <p:nvPicPr>
            <p:cNvPr id="5" name="object 6"/>
            <p:cNvPicPr/>
            <p:nvPr/>
          </p:nvPicPr>
          <p:blipFill>
            <a:blip r:embed="rId3" cstate="print"/>
            <a:stretch>
              <a:fillRect/>
            </a:stretch>
          </p:blipFill>
          <p:spPr>
            <a:xfrm>
              <a:off x="2753232" y="2276855"/>
              <a:ext cx="2874518" cy="2433320"/>
            </a:xfrm>
            <a:prstGeom prst="rect">
              <a:avLst/>
            </a:prstGeom>
          </p:spPr>
        </p:pic>
        <p:sp>
          <p:nvSpPr>
            <p:cNvPr id="6" name="object 7"/>
            <p:cNvSpPr/>
            <p:nvPr/>
          </p:nvSpPr>
          <p:spPr>
            <a:xfrm>
              <a:off x="5429122" y="4582286"/>
              <a:ext cx="467995" cy="438784"/>
            </a:xfrm>
            <a:custGeom>
              <a:avLst/>
              <a:gdLst/>
              <a:ahLst/>
              <a:cxnLst/>
              <a:rect l="l" t="t" r="r" b="b"/>
              <a:pathLst>
                <a:path w="467995" h="438785">
                  <a:moveTo>
                    <a:pt x="233806" y="0"/>
                  </a:moveTo>
                  <a:lnTo>
                    <a:pt x="186677" y="4449"/>
                  </a:lnTo>
                  <a:lnTo>
                    <a:pt x="142785" y="17210"/>
                  </a:lnTo>
                  <a:lnTo>
                    <a:pt x="103069" y="37404"/>
                  </a:lnTo>
                  <a:lnTo>
                    <a:pt x="68468" y="64150"/>
                  </a:lnTo>
                  <a:lnTo>
                    <a:pt x="39922" y="96570"/>
                  </a:lnTo>
                  <a:lnTo>
                    <a:pt x="18369" y="133784"/>
                  </a:lnTo>
                  <a:lnTo>
                    <a:pt x="4748" y="174912"/>
                  </a:lnTo>
                  <a:lnTo>
                    <a:pt x="0" y="219075"/>
                  </a:lnTo>
                  <a:lnTo>
                    <a:pt x="4748" y="263242"/>
                  </a:lnTo>
                  <a:lnTo>
                    <a:pt x="18369" y="304385"/>
                  </a:lnTo>
                  <a:lnTo>
                    <a:pt x="39922" y="341619"/>
                  </a:lnTo>
                  <a:lnTo>
                    <a:pt x="68468" y="374062"/>
                  </a:lnTo>
                  <a:lnTo>
                    <a:pt x="103069" y="400832"/>
                  </a:lnTo>
                  <a:lnTo>
                    <a:pt x="142785" y="421046"/>
                  </a:lnTo>
                  <a:lnTo>
                    <a:pt x="186677" y="433822"/>
                  </a:lnTo>
                  <a:lnTo>
                    <a:pt x="233806" y="438276"/>
                  </a:lnTo>
                  <a:lnTo>
                    <a:pt x="280894" y="433822"/>
                  </a:lnTo>
                  <a:lnTo>
                    <a:pt x="324754" y="421046"/>
                  </a:lnTo>
                  <a:lnTo>
                    <a:pt x="364448" y="400832"/>
                  </a:lnTo>
                  <a:lnTo>
                    <a:pt x="399033" y="374062"/>
                  </a:lnTo>
                  <a:lnTo>
                    <a:pt x="427571" y="341619"/>
                  </a:lnTo>
                  <a:lnTo>
                    <a:pt x="449119" y="304385"/>
                  </a:lnTo>
                  <a:lnTo>
                    <a:pt x="462738" y="263242"/>
                  </a:lnTo>
                  <a:lnTo>
                    <a:pt x="467487" y="219075"/>
                  </a:lnTo>
                  <a:lnTo>
                    <a:pt x="462738" y="174912"/>
                  </a:lnTo>
                  <a:lnTo>
                    <a:pt x="449119" y="133784"/>
                  </a:lnTo>
                  <a:lnTo>
                    <a:pt x="427571" y="96570"/>
                  </a:lnTo>
                  <a:lnTo>
                    <a:pt x="399033" y="64150"/>
                  </a:lnTo>
                  <a:lnTo>
                    <a:pt x="364448" y="37404"/>
                  </a:lnTo>
                  <a:lnTo>
                    <a:pt x="324754" y="17210"/>
                  </a:lnTo>
                  <a:lnTo>
                    <a:pt x="280894" y="4449"/>
                  </a:lnTo>
                  <a:lnTo>
                    <a:pt x="233806" y="0"/>
                  </a:lnTo>
                  <a:close/>
                </a:path>
              </a:pathLst>
            </a:custGeom>
            <a:solidFill>
              <a:srgbClr val="FFFFFF"/>
            </a:solidFill>
          </p:spPr>
          <p:txBody>
            <a:bodyPr wrap="square" lIns="0" tIns="0" rIns="0" bIns="0" rtlCol="0"/>
            <a:lstStyle/>
            <a:p>
              <a:endParaRPr/>
            </a:p>
          </p:txBody>
        </p:sp>
        <p:sp>
          <p:nvSpPr>
            <p:cNvPr id="7" name="object 8"/>
            <p:cNvSpPr/>
            <p:nvPr/>
          </p:nvSpPr>
          <p:spPr>
            <a:xfrm>
              <a:off x="5429122" y="4582286"/>
              <a:ext cx="467995" cy="438784"/>
            </a:xfrm>
            <a:custGeom>
              <a:avLst/>
              <a:gdLst/>
              <a:ahLst/>
              <a:cxnLst/>
              <a:rect l="l" t="t" r="r" b="b"/>
              <a:pathLst>
                <a:path w="467995" h="438785">
                  <a:moveTo>
                    <a:pt x="0" y="219075"/>
                  </a:moveTo>
                  <a:lnTo>
                    <a:pt x="4748" y="174912"/>
                  </a:lnTo>
                  <a:lnTo>
                    <a:pt x="18369" y="133784"/>
                  </a:lnTo>
                  <a:lnTo>
                    <a:pt x="39922" y="96570"/>
                  </a:lnTo>
                  <a:lnTo>
                    <a:pt x="68468" y="64150"/>
                  </a:lnTo>
                  <a:lnTo>
                    <a:pt x="103069" y="37404"/>
                  </a:lnTo>
                  <a:lnTo>
                    <a:pt x="142785" y="17210"/>
                  </a:lnTo>
                  <a:lnTo>
                    <a:pt x="186677" y="4449"/>
                  </a:lnTo>
                  <a:lnTo>
                    <a:pt x="233806" y="0"/>
                  </a:lnTo>
                  <a:lnTo>
                    <a:pt x="280894" y="4449"/>
                  </a:lnTo>
                  <a:lnTo>
                    <a:pt x="324754" y="17210"/>
                  </a:lnTo>
                  <a:lnTo>
                    <a:pt x="364448" y="37404"/>
                  </a:lnTo>
                  <a:lnTo>
                    <a:pt x="399033" y="64150"/>
                  </a:lnTo>
                  <a:lnTo>
                    <a:pt x="427571" y="96570"/>
                  </a:lnTo>
                  <a:lnTo>
                    <a:pt x="449119" y="133784"/>
                  </a:lnTo>
                  <a:lnTo>
                    <a:pt x="462738" y="174912"/>
                  </a:lnTo>
                  <a:lnTo>
                    <a:pt x="467487" y="219075"/>
                  </a:lnTo>
                  <a:lnTo>
                    <a:pt x="462738" y="263242"/>
                  </a:lnTo>
                  <a:lnTo>
                    <a:pt x="449119" y="304385"/>
                  </a:lnTo>
                  <a:lnTo>
                    <a:pt x="427571" y="341619"/>
                  </a:lnTo>
                  <a:lnTo>
                    <a:pt x="399033" y="374062"/>
                  </a:lnTo>
                  <a:lnTo>
                    <a:pt x="364448" y="400832"/>
                  </a:lnTo>
                  <a:lnTo>
                    <a:pt x="324754" y="421046"/>
                  </a:lnTo>
                  <a:lnTo>
                    <a:pt x="280894" y="433822"/>
                  </a:lnTo>
                  <a:lnTo>
                    <a:pt x="233806" y="438276"/>
                  </a:lnTo>
                  <a:lnTo>
                    <a:pt x="186677" y="433822"/>
                  </a:lnTo>
                  <a:lnTo>
                    <a:pt x="142785" y="421046"/>
                  </a:lnTo>
                  <a:lnTo>
                    <a:pt x="103069" y="400832"/>
                  </a:lnTo>
                  <a:lnTo>
                    <a:pt x="68468" y="374062"/>
                  </a:lnTo>
                  <a:lnTo>
                    <a:pt x="39922" y="341619"/>
                  </a:lnTo>
                  <a:lnTo>
                    <a:pt x="18369" y="304385"/>
                  </a:lnTo>
                  <a:lnTo>
                    <a:pt x="4748" y="263242"/>
                  </a:lnTo>
                  <a:lnTo>
                    <a:pt x="0" y="219075"/>
                  </a:lnTo>
                  <a:close/>
                </a:path>
              </a:pathLst>
            </a:custGeom>
            <a:ln w="9524">
              <a:solidFill>
                <a:srgbClr val="000000"/>
              </a:solidFill>
            </a:ln>
          </p:spPr>
          <p:txBody>
            <a:bodyPr wrap="square" lIns="0" tIns="0" rIns="0" bIns="0" rtlCol="0"/>
            <a:lstStyle/>
            <a:p>
              <a:endParaRPr/>
            </a:p>
          </p:txBody>
        </p:sp>
      </p:grpSp>
      <p:sp>
        <p:nvSpPr>
          <p:cNvPr id="8" name="object 9"/>
          <p:cNvSpPr txBox="1"/>
          <p:nvPr/>
        </p:nvSpPr>
        <p:spPr>
          <a:xfrm>
            <a:off x="6706423" y="5366631"/>
            <a:ext cx="512445" cy="788035"/>
          </a:xfrm>
          <a:prstGeom prst="rect">
            <a:avLst/>
          </a:prstGeom>
        </p:spPr>
        <p:txBody>
          <a:bodyPr vert="horz" wrap="square" lIns="0" tIns="12700" rIns="0" bIns="0" rtlCol="0">
            <a:spAutoFit/>
          </a:bodyPr>
          <a:lstStyle/>
          <a:p>
            <a:pPr marL="12700">
              <a:lnSpc>
                <a:spcPct val="100000"/>
              </a:lnSpc>
              <a:spcBef>
                <a:spcPts val="100"/>
              </a:spcBef>
            </a:pPr>
            <a:r>
              <a:rPr sz="5000" spc="-345" dirty="0">
                <a:solidFill>
                  <a:srgbClr val="00AF50"/>
                </a:solidFill>
                <a:latin typeface="Microsoft Sans Serif"/>
                <a:cs typeface="Microsoft Sans Serif"/>
              </a:rPr>
              <a:t>🗸</a:t>
            </a:r>
            <a:endParaRPr sz="5000" dirty="0">
              <a:latin typeface="Microsoft Sans Serif"/>
              <a:cs typeface="Microsoft Sans Serif"/>
            </a:endParaRPr>
          </a:p>
        </p:txBody>
      </p:sp>
      <p:sp>
        <p:nvSpPr>
          <p:cNvPr id="9" name="Yuvarlatılmış Dikdörtgen 8"/>
          <p:cNvSpPr/>
          <p:nvPr/>
        </p:nvSpPr>
        <p:spPr>
          <a:xfrm>
            <a:off x="302003" y="4055862"/>
            <a:ext cx="3162649" cy="7466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err="1">
                <a:latin typeface="Microsoft Sans Serif"/>
                <a:cs typeface="Microsoft Sans Serif"/>
              </a:rPr>
              <a:t>Lanyard</a:t>
            </a:r>
            <a:r>
              <a:rPr lang="tr-TR" dirty="0">
                <a:latin typeface="Microsoft Sans Serif"/>
                <a:cs typeface="Microsoft Sans Serif"/>
              </a:rPr>
              <a:t> Bağlama Noktaları</a:t>
            </a:r>
          </a:p>
        </p:txBody>
      </p:sp>
      <p:sp>
        <p:nvSpPr>
          <p:cNvPr id="10" name="Slayt Numarası Yer Tutucusu 9"/>
          <p:cNvSpPr>
            <a:spLocks noGrp="1"/>
          </p:cNvSpPr>
          <p:nvPr>
            <p:ph type="sldNum" sz="quarter" idx="12"/>
          </p:nvPr>
        </p:nvSpPr>
        <p:spPr/>
        <p:txBody>
          <a:bodyPr/>
          <a:lstStyle/>
          <a:p>
            <a:fld id="{866914FB-3D64-4DE5-96CE-E198EC76AE77}" type="slidenum">
              <a:rPr lang="tr-TR" smtClean="0"/>
              <a:t>138</a:t>
            </a:fld>
            <a:endParaRPr lang="tr-TR"/>
          </a:p>
        </p:txBody>
      </p:sp>
      <p:sp>
        <p:nvSpPr>
          <p:cNvPr id="12" name="object 38"/>
          <p:cNvSpPr/>
          <p:nvPr/>
        </p:nvSpPr>
        <p:spPr>
          <a:xfrm>
            <a:off x="418760" y="850882"/>
            <a:ext cx="8616183"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10795">
            <a:solidFill>
              <a:srgbClr val="56585B"/>
            </a:solidFill>
          </a:ln>
        </p:spPr>
        <p:txBody>
          <a:bodyPr wrap="square" lIns="0" tIns="0" rIns="0" bIns="0" rtlCol="0"/>
          <a:lstStyle/>
          <a:p>
            <a:endParaRPr/>
          </a:p>
        </p:txBody>
      </p:sp>
      <p:sp>
        <p:nvSpPr>
          <p:cNvPr id="13" name="Unvan 1"/>
          <p:cNvSpPr txBox="1">
            <a:spLocks/>
          </p:cNvSpPr>
          <p:nvPr/>
        </p:nvSpPr>
        <p:spPr>
          <a:xfrm>
            <a:off x="638377" y="850882"/>
            <a:ext cx="7935172" cy="885630"/>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KURMA VE KULLANIMDA DİKKAT EDİLECEK HUSUSLAR </a:t>
            </a:r>
            <a:endParaRPr lang="tr-TR" dirty="0"/>
          </a:p>
        </p:txBody>
      </p:sp>
    </p:spTree>
    <p:extLst>
      <p:ext uri="{BB962C8B-B14F-4D97-AF65-F5344CB8AC3E}">
        <p14:creationId xmlns:p14="http://schemas.microsoft.com/office/powerpoint/2010/main" val="14186447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7"/>
          <p:cNvSpPr/>
          <p:nvPr/>
        </p:nvSpPr>
        <p:spPr>
          <a:xfrm>
            <a:off x="680321" y="2574525"/>
            <a:ext cx="4663466" cy="3482325"/>
          </a:xfrm>
          <a:prstGeom prst="rect">
            <a:avLst/>
          </a:prstGeom>
          <a:blipFill>
            <a:blip r:embed="rId2"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4" name="object 8"/>
          <p:cNvSpPr/>
          <p:nvPr/>
        </p:nvSpPr>
        <p:spPr>
          <a:xfrm>
            <a:off x="5856047" y="2717138"/>
            <a:ext cx="5225810" cy="3339712"/>
          </a:xfrm>
          <a:prstGeom prst="rect">
            <a:avLst/>
          </a:prstGeom>
          <a:blipFill>
            <a:blip r:embed="rId3" cstate="print"/>
            <a:stretch>
              <a:fillRect/>
            </a:stretch>
          </a:blipFill>
        </p:spPr>
        <p:txBody>
          <a:bodyPr wrap="square" lIns="0" tIns="0" rIns="0" bIns="0" rtlCol="0"/>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a:p>
        </p:txBody>
      </p:sp>
      <p:sp>
        <p:nvSpPr>
          <p:cNvPr id="5" name="Slayt Numarası Yer Tutucusu 4"/>
          <p:cNvSpPr>
            <a:spLocks noGrp="1"/>
          </p:cNvSpPr>
          <p:nvPr>
            <p:ph type="sldNum" sz="quarter" idx="12"/>
          </p:nvPr>
        </p:nvSpPr>
        <p:spPr/>
        <p:txBody>
          <a:bodyPr/>
          <a:lstStyle/>
          <a:p>
            <a:fld id="{866914FB-3D64-4DE5-96CE-E198EC76AE77}" type="slidenum">
              <a:rPr lang="tr-TR" smtClean="0"/>
              <a:t>139</a:t>
            </a:fld>
            <a:endParaRPr lang="tr-TR"/>
          </a:p>
        </p:txBody>
      </p:sp>
      <p:sp>
        <p:nvSpPr>
          <p:cNvPr id="7" name="Unvan 1"/>
          <p:cNvSpPr txBox="1">
            <a:spLocks/>
          </p:cNvSpPr>
          <p:nvPr/>
        </p:nvSpPr>
        <p:spPr>
          <a:xfrm>
            <a:off x="638377" y="850882"/>
            <a:ext cx="10858298" cy="8856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KURMA VE KULLANIMDA DİKKAT EDİLECEK HUSUSLAR </a:t>
            </a:r>
            <a:endParaRPr lang="tr-TR" dirty="0"/>
          </a:p>
        </p:txBody>
      </p:sp>
    </p:spTree>
    <p:extLst>
      <p:ext uri="{BB962C8B-B14F-4D97-AF65-F5344CB8AC3E}">
        <p14:creationId xmlns:p14="http://schemas.microsoft.com/office/powerpoint/2010/main" val="42869440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Resim 28">
            <a:extLst>
              <a:ext uri="{FF2B5EF4-FFF2-40B4-BE49-F238E27FC236}">
                <a16:creationId xmlns:a16="http://schemas.microsoft.com/office/drawing/2014/main" id="{C4B39EAF-D5D2-4520-BC7A-55C285631164}"/>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8394276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5"/>
          <p:cNvPicPr/>
          <p:nvPr/>
        </p:nvPicPr>
        <p:blipFill>
          <a:blip r:embed="rId2" cstate="print"/>
          <a:stretch>
            <a:fillRect/>
          </a:stretch>
        </p:blipFill>
        <p:spPr>
          <a:xfrm>
            <a:off x="2583809" y="2197411"/>
            <a:ext cx="7710373" cy="4576571"/>
          </a:xfrm>
          <a:prstGeom prst="rect">
            <a:avLst/>
          </a:prstGeom>
        </p:spPr>
      </p:pic>
      <p:sp>
        <p:nvSpPr>
          <p:cNvPr id="4" name="Yuvarlatılmış Dikdörtgen 3"/>
          <p:cNvSpPr/>
          <p:nvPr/>
        </p:nvSpPr>
        <p:spPr>
          <a:xfrm>
            <a:off x="363703" y="3684701"/>
            <a:ext cx="2102661" cy="11403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nSpc>
                <a:spcPct val="100000"/>
              </a:lnSpc>
              <a:spcBef>
                <a:spcPts val="95"/>
              </a:spcBef>
            </a:pPr>
            <a:r>
              <a:rPr lang="tr-TR" spc="-55" dirty="0">
                <a:solidFill>
                  <a:schemeClr val="tx2">
                    <a:lumMod val="10000"/>
                  </a:schemeClr>
                </a:solidFill>
                <a:latin typeface="Calibri"/>
                <a:cs typeface="Calibri"/>
              </a:rPr>
              <a:t>İSKELE </a:t>
            </a:r>
            <a:r>
              <a:rPr lang="tr-TR" spc="-50" dirty="0">
                <a:solidFill>
                  <a:schemeClr val="tx2">
                    <a:lumMod val="10000"/>
                  </a:schemeClr>
                </a:solidFill>
                <a:latin typeface="Calibri"/>
                <a:cs typeface="Calibri"/>
              </a:rPr>
              <a:t> </a:t>
            </a:r>
            <a:r>
              <a:rPr lang="tr-TR" spc="-70" dirty="0">
                <a:solidFill>
                  <a:schemeClr val="tx2">
                    <a:lumMod val="10000"/>
                  </a:schemeClr>
                </a:solidFill>
                <a:latin typeface="Calibri"/>
                <a:cs typeface="Calibri"/>
              </a:rPr>
              <a:t>DENEYLER </a:t>
            </a:r>
            <a:endParaRPr lang="tr-TR" dirty="0">
              <a:solidFill>
                <a:schemeClr val="tx2">
                  <a:lumMod val="10000"/>
                </a:schemeClr>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140</a:t>
            </a:fld>
            <a:endParaRPr lang="tr-TR"/>
          </a:p>
        </p:txBody>
      </p:sp>
      <p:sp>
        <p:nvSpPr>
          <p:cNvPr id="6" name="object 38"/>
          <p:cNvSpPr/>
          <p:nvPr/>
        </p:nvSpPr>
        <p:spPr>
          <a:xfrm>
            <a:off x="472760" y="867651"/>
            <a:ext cx="8590326"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10795">
            <a:solidFill>
              <a:srgbClr val="56585B"/>
            </a:solidFill>
          </a:ln>
        </p:spPr>
        <p:txBody>
          <a:bodyPr wrap="square" lIns="0" tIns="0" rIns="0" bIns="0" rtlCol="0"/>
          <a:lstStyle/>
          <a:p>
            <a:endParaRPr/>
          </a:p>
        </p:txBody>
      </p:sp>
      <p:sp>
        <p:nvSpPr>
          <p:cNvPr id="7" name="Unvan 1"/>
          <p:cNvSpPr txBox="1">
            <a:spLocks/>
          </p:cNvSpPr>
          <p:nvPr/>
        </p:nvSpPr>
        <p:spPr>
          <a:xfrm>
            <a:off x="638377" y="850882"/>
            <a:ext cx="7935172" cy="88563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İMALATI,DENEYLER,KALİTE KONTROL</a:t>
            </a:r>
            <a:endParaRPr lang="tr-TR" dirty="0"/>
          </a:p>
        </p:txBody>
      </p:sp>
    </p:spTree>
    <p:extLst>
      <p:ext uri="{BB962C8B-B14F-4D97-AF65-F5344CB8AC3E}">
        <p14:creationId xmlns:p14="http://schemas.microsoft.com/office/powerpoint/2010/main" val="3648845240"/>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7"/>
          <p:cNvPicPr/>
          <p:nvPr/>
        </p:nvPicPr>
        <p:blipFill>
          <a:blip r:embed="rId2" cstate="print"/>
          <a:stretch>
            <a:fillRect/>
          </a:stretch>
        </p:blipFill>
        <p:spPr>
          <a:xfrm>
            <a:off x="7642950" y="1043200"/>
            <a:ext cx="2811394" cy="1709270"/>
          </a:xfrm>
          <a:prstGeom prst="rect">
            <a:avLst/>
          </a:prstGeom>
        </p:spPr>
      </p:pic>
      <p:sp>
        <p:nvSpPr>
          <p:cNvPr id="4" name="object 5"/>
          <p:cNvSpPr txBox="1"/>
          <p:nvPr/>
        </p:nvSpPr>
        <p:spPr>
          <a:xfrm>
            <a:off x="3538373" y="2915654"/>
            <a:ext cx="6443827" cy="574040"/>
          </a:xfrm>
          <a:prstGeom prst="rect">
            <a:avLst/>
          </a:prstGeom>
        </p:spPr>
        <p:txBody>
          <a:bodyPr vert="horz" wrap="square" lIns="0" tIns="12700" rIns="0" bIns="0" rtlCol="0">
            <a:spAutoFit/>
          </a:bodyPr>
          <a:lstStyle/>
          <a:p>
            <a:pPr marL="355600" indent="-342900">
              <a:lnSpc>
                <a:spcPct val="100000"/>
              </a:lnSpc>
              <a:spcBef>
                <a:spcPts val="100"/>
              </a:spcBef>
              <a:buClr>
                <a:srgbClr val="797A7D"/>
              </a:buClr>
              <a:buFont typeface="Wingdings"/>
              <a:buChar char=""/>
              <a:tabLst>
                <a:tab pos="354965" algn="l"/>
                <a:tab pos="355600" algn="l"/>
              </a:tabLst>
            </a:pPr>
            <a:r>
              <a:rPr sz="1800" spc="-5" dirty="0">
                <a:solidFill>
                  <a:schemeClr val="tx2">
                    <a:lumMod val="10000"/>
                  </a:schemeClr>
                </a:solidFill>
                <a:latin typeface="Calibri"/>
                <a:cs typeface="Calibri"/>
              </a:rPr>
              <a:t>Hammaddelerin</a:t>
            </a:r>
            <a:r>
              <a:rPr sz="1800" spc="30" dirty="0">
                <a:solidFill>
                  <a:schemeClr val="tx2">
                    <a:lumMod val="10000"/>
                  </a:schemeClr>
                </a:solidFill>
                <a:latin typeface="Calibri"/>
                <a:cs typeface="Calibri"/>
              </a:rPr>
              <a:t> </a:t>
            </a:r>
            <a:r>
              <a:rPr sz="1800" dirty="0">
                <a:solidFill>
                  <a:schemeClr val="tx2">
                    <a:lumMod val="10000"/>
                  </a:schemeClr>
                </a:solidFill>
                <a:latin typeface="Calibri"/>
                <a:cs typeface="Calibri"/>
              </a:rPr>
              <a:t>her</a:t>
            </a:r>
            <a:r>
              <a:rPr sz="1800" spc="-5" dirty="0">
                <a:solidFill>
                  <a:schemeClr val="tx2">
                    <a:lumMod val="10000"/>
                  </a:schemeClr>
                </a:solidFill>
                <a:latin typeface="Calibri"/>
                <a:cs typeface="Calibri"/>
              </a:rPr>
              <a:t> partide</a:t>
            </a:r>
            <a:r>
              <a:rPr sz="1800" spc="20" dirty="0">
                <a:solidFill>
                  <a:schemeClr val="tx2">
                    <a:lumMod val="10000"/>
                  </a:schemeClr>
                </a:solidFill>
                <a:latin typeface="Calibri"/>
                <a:cs typeface="Calibri"/>
              </a:rPr>
              <a:t> </a:t>
            </a:r>
            <a:r>
              <a:rPr sz="1800" spc="-10" dirty="0">
                <a:solidFill>
                  <a:schemeClr val="tx2">
                    <a:lumMod val="10000"/>
                  </a:schemeClr>
                </a:solidFill>
                <a:latin typeface="Calibri"/>
                <a:cs typeface="Calibri"/>
              </a:rPr>
              <a:t>girdi</a:t>
            </a:r>
            <a:r>
              <a:rPr sz="1800" spc="25" dirty="0">
                <a:solidFill>
                  <a:schemeClr val="tx2">
                    <a:lumMod val="10000"/>
                  </a:schemeClr>
                </a:solidFill>
                <a:latin typeface="Calibri"/>
                <a:cs typeface="Calibri"/>
              </a:rPr>
              <a:t> </a:t>
            </a:r>
            <a:r>
              <a:rPr sz="1800" spc="-15" dirty="0">
                <a:solidFill>
                  <a:schemeClr val="tx2">
                    <a:lumMod val="10000"/>
                  </a:schemeClr>
                </a:solidFill>
                <a:latin typeface="Calibri"/>
                <a:cs typeface="Calibri"/>
              </a:rPr>
              <a:t>kontrolleri</a:t>
            </a:r>
            <a:r>
              <a:rPr sz="1800" dirty="0">
                <a:solidFill>
                  <a:schemeClr val="tx2">
                    <a:lumMod val="10000"/>
                  </a:schemeClr>
                </a:solidFill>
                <a:latin typeface="Calibri"/>
                <a:cs typeface="Calibri"/>
              </a:rPr>
              <a:t> ,</a:t>
            </a:r>
          </a:p>
          <a:p>
            <a:pPr marL="379730">
              <a:lnSpc>
                <a:spcPct val="100000"/>
              </a:lnSpc>
            </a:pPr>
            <a:r>
              <a:rPr sz="1800" spc="-10" dirty="0">
                <a:solidFill>
                  <a:schemeClr val="tx2">
                    <a:lumMod val="10000"/>
                  </a:schemeClr>
                </a:solidFill>
                <a:latin typeface="Calibri"/>
                <a:cs typeface="Calibri"/>
              </a:rPr>
              <a:t>yarı</a:t>
            </a:r>
            <a:r>
              <a:rPr sz="1800" spc="-5" dirty="0">
                <a:solidFill>
                  <a:schemeClr val="tx2">
                    <a:lumMod val="10000"/>
                  </a:schemeClr>
                </a:solidFill>
                <a:latin typeface="Calibri"/>
                <a:cs typeface="Calibri"/>
              </a:rPr>
              <a:t> mamullerin</a:t>
            </a:r>
            <a:r>
              <a:rPr sz="1800" spc="20" dirty="0">
                <a:solidFill>
                  <a:schemeClr val="tx2">
                    <a:lumMod val="10000"/>
                  </a:schemeClr>
                </a:solidFill>
                <a:latin typeface="Calibri"/>
                <a:cs typeface="Calibri"/>
              </a:rPr>
              <a:t> </a:t>
            </a:r>
            <a:r>
              <a:rPr sz="1800" dirty="0">
                <a:solidFill>
                  <a:schemeClr val="tx2">
                    <a:lumMod val="10000"/>
                  </a:schemeClr>
                </a:solidFill>
                <a:latin typeface="Calibri"/>
                <a:cs typeface="Calibri"/>
              </a:rPr>
              <a:t>her</a:t>
            </a:r>
            <a:r>
              <a:rPr sz="1800" spc="15" dirty="0">
                <a:solidFill>
                  <a:schemeClr val="tx2">
                    <a:lumMod val="10000"/>
                  </a:schemeClr>
                </a:solidFill>
                <a:latin typeface="Calibri"/>
                <a:cs typeface="Calibri"/>
              </a:rPr>
              <a:t> </a:t>
            </a:r>
            <a:r>
              <a:rPr sz="1800" spc="-5" dirty="0">
                <a:solidFill>
                  <a:schemeClr val="tx2">
                    <a:lumMod val="10000"/>
                  </a:schemeClr>
                </a:solidFill>
                <a:latin typeface="Calibri"/>
                <a:cs typeface="Calibri"/>
              </a:rPr>
              <a:t>aşamada</a:t>
            </a:r>
            <a:r>
              <a:rPr sz="1800" dirty="0">
                <a:solidFill>
                  <a:schemeClr val="tx2">
                    <a:lumMod val="10000"/>
                  </a:schemeClr>
                </a:solidFill>
                <a:latin typeface="Calibri"/>
                <a:cs typeface="Calibri"/>
              </a:rPr>
              <a:t> </a:t>
            </a:r>
            <a:r>
              <a:rPr sz="1800" spc="-15" dirty="0">
                <a:solidFill>
                  <a:schemeClr val="tx2">
                    <a:lumMod val="10000"/>
                  </a:schemeClr>
                </a:solidFill>
                <a:latin typeface="Calibri"/>
                <a:cs typeface="Calibri"/>
              </a:rPr>
              <a:t>kalite</a:t>
            </a:r>
            <a:r>
              <a:rPr sz="1800" spc="25" dirty="0">
                <a:solidFill>
                  <a:schemeClr val="tx2">
                    <a:lumMod val="10000"/>
                  </a:schemeClr>
                </a:solidFill>
                <a:latin typeface="Calibri"/>
                <a:cs typeface="Calibri"/>
              </a:rPr>
              <a:t> </a:t>
            </a:r>
            <a:r>
              <a:rPr sz="1800" spc="-15" dirty="0">
                <a:solidFill>
                  <a:schemeClr val="tx2">
                    <a:lumMod val="10000"/>
                  </a:schemeClr>
                </a:solidFill>
                <a:latin typeface="Calibri"/>
                <a:cs typeface="Calibri"/>
              </a:rPr>
              <a:t>kontrolleri</a:t>
            </a:r>
            <a:r>
              <a:rPr sz="1800" spc="25" dirty="0">
                <a:solidFill>
                  <a:schemeClr val="tx2">
                    <a:lumMod val="10000"/>
                  </a:schemeClr>
                </a:solidFill>
                <a:latin typeface="Calibri"/>
                <a:cs typeface="Calibri"/>
              </a:rPr>
              <a:t> </a:t>
            </a:r>
            <a:r>
              <a:rPr sz="1800" spc="-30" dirty="0">
                <a:solidFill>
                  <a:schemeClr val="tx2">
                    <a:lumMod val="10000"/>
                  </a:schemeClr>
                </a:solidFill>
                <a:latin typeface="Calibri"/>
                <a:cs typeface="Calibri"/>
              </a:rPr>
              <a:t>yapılır.</a:t>
            </a:r>
            <a:endParaRPr sz="1800" dirty="0">
              <a:solidFill>
                <a:schemeClr val="tx2">
                  <a:lumMod val="10000"/>
                </a:schemeClr>
              </a:solidFill>
              <a:latin typeface="Calibri"/>
              <a:cs typeface="Calibri"/>
            </a:endParaRPr>
          </a:p>
        </p:txBody>
      </p:sp>
      <p:sp>
        <p:nvSpPr>
          <p:cNvPr id="5" name="object 6"/>
          <p:cNvSpPr txBox="1"/>
          <p:nvPr/>
        </p:nvSpPr>
        <p:spPr>
          <a:xfrm>
            <a:off x="3538373" y="3745500"/>
            <a:ext cx="5737225" cy="1400810"/>
          </a:xfrm>
          <a:prstGeom prst="rect">
            <a:avLst/>
          </a:prstGeom>
        </p:spPr>
        <p:txBody>
          <a:bodyPr vert="horz" wrap="square" lIns="0" tIns="12700" rIns="0" bIns="0" rtlCol="0">
            <a:spAutoFit/>
          </a:bodyPr>
          <a:lstStyle/>
          <a:p>
            <a:pPr marL="355600" marR="8255" indent="-342900">
              <a:lnSpc>
                <a:spcPct val="100000"/>
              </a:lnSpc>
              <a:spcBef>
                <a:spcPts val="100"/>
              </a:spcBef>
              <a:buClr>
                <a:srgbClr val="797A7D"/>
              </a:buClr>
              <a:buFont typeface="Wingdings"/>
              <a:buChar char=""/>
              <a:tabLst>
                <a:tab pos="354965" algn="l"/>
                <a:tab pos="355600" algn="l"/>
              </a:tabLst>
            </a:pPr>
            <a:r>
              <a:rPr sz="1800" dirty="0">
                <a:solidFill>
                  <a:schemeClr val="tx2">
                    <a:lumMod val="10000"/>
                  </a:schemeClr>
                </a:solidFill>
                <a:latin typeface="Calibri"/>
                <a:cs typeface="Calibri"/>
              </a:rPr>
              <a:t>Boru,</a:t>
            </a:r>
            <a:r>
              <a:rPr sz="1800" spc="190" dirty="0">
                <a:solidFill>
                  <a:schemeClr val="tx2">
                    <a:lumMod val="10000"/>
                  </a:schemeClr>
                </a:solidFill>
                <a:latin typeface="Calibri"/>
                <a:cs typeface="Calibri"/>
              </a:rPr>
              <a:t> </a:t>
            </a:r>
            <a:r>
              <a:rPr sz="1800" spc="-10" dirty="0">
                <a:solidFill>
                  <a:schemeClr val="tx2">
                    <a:lumMod val="10000"/>
                  </a:schemeClr>
                </a:solidFill>
                <a:latin typeface="Calibri"/>
                <a:cs typeface="Calibri"/>
              </a:rPr>
              <a:t>profil,</a:t>
            </a:r>
            <a:r>
              <a:rPr sz="1800" spc="200" dirty="0">
                <a:solidFill>
                  <a:schemeClr val="tx2">
                    <a:lumMod val="10000"/>
                  </a:schemeClr>
                </a:solidFill>
                <a:latin typeface="Calibri"/>
                <a:cs typeface="Calibri"/>
              </a:rPr>
              <a:t> </a:t>
            </a:r>
            <a:r>
              <a:rPr sz="1800" dirty="0">
                <a:solidFill>
                  <a:schemeClr val="tx2">
                    <a:lumMod val="10000"/>
                  </a:schemeClr>
                </a:solidFill>
                <a:latin typeface="Calibri"/>
                <a:cs typeface="Calibri"/>
              </a:rPr>
              <a:t>sac,</a:t>
            </a:r>
            <a:r>
              <a:rPr sz="1800" spc="195" dirty="0">
                <a:solidFill>
                  <a:schemeClr val="tx2">
                    <a:lumMod val="10000"/>
                  </a:schemeClr>
                </a:solidFill>
                <a:latin typeface="Calibri"/>
                <a:cs typeface="Calibri"/>
              </a:rPr>
              <a:t> </a:t>
            </a:r>
            <a:r>
              <a:rPr sz="1800" spc="-10" dirty="0">
                <a:solidFill>
                  <a:schemeClr val="tx2">
                    <a:lumMod val="10000"/>
                  </a:schemeClr>
                </a:solidFill>
                <a:latin typeface="Calibri"/>
                <a:cs typeface="Calibri"/>
              </a:rPr>
              <a:t>kelepçe</a:t>
            </a:r>
            <a:r>
              <a:rPr sz="1800" spc="215" dirty="0">
                <a:solidFill>
                  <a:schemeClr val="tx2">
                    <a:lumMod val="10000"/>
                  </a:schemeClr>
                </a:solidFill>
                <a:latin typeface="Calibri"/>
                <a:cs typeface="Calibri"/>
              </a:rPr>
              <a:t> </a:t>
            </a:r>
            <a:r>
              <a:rPr sz="1800" spc="-5" dirty="0">
                <a:solidFill>
                  <a:schemeClr val="tx2">
                    <a:lumMod val="10000"/>
                  </a:schemeClr>
                </a:solidFill>
                <a:latin typeface="Calibri"/>
                <a:cs typeface="Calibri"/>
              </a:rPr>
              <a:t>ve</a:t>
            </a:r>
            <a:r>
              <a:rPr sz="1800" spc="200" dirty="0">
                <a:solidFill>
                  <a:schemeClr val="tx2">
                    <a:lumMod val="10000"/>
                  </a:schemeClr>
                </a:solidFill>
                <a:latin typeface="Calibri"/>
                <a:cs typeface="Calibri"/>
              </a:rPr>
              <a:t> </a:t>
            </a:r>
            <a:r>
              <a:rPr sz="1800" spc="-5" dirty="0">
                <a:solidFill>
                  <a:schemeClr val="tx2">
                    <a:lumMod val="10000"/>
                  </a:schemeClr>
                </a:solidFill>
                <a:latin typeface="Calibri"/>
                <a:cs typeface="Calibri"/>
              </a:rPr>
              <a:t>ankrajlar</a:t>
            </a:r>
            <a:r>
              <a:rPr sz="1800" spc="195" dirty="0">
                <a:solidFill>
                  <a:schemeClr val="tx2">
                    <a:lumMod val="10000"/>
                  </a:schemeClr>
                </a:solidFill>
                <a:latin typeface="Calibri"/>
                <a:cs typeface="Calibri"/>
              </a:rPr>
              <a:t> </a:t>
            </a:r>
            <a:r>
              <a:rPr sz="1800" dirty="0">
                <a:solidFill>
                  <a:schemeClr val="tx2">
                    <a:lumMod val="10000"/>
                  </a:schemeClr>
                </a:solidFill>
                <a:latin typeface="Calibri"/>
                <a:cs typeface="Calibri"/>
              </a:rPr>
              <a:t>6</a:t>
            </a:r>
            <a:r>
              <a:rPr sz="1800" spc="195" dirty="0">
                <a:solidFill>
                  <a:schemeClr val="tx2">
                    <a:lumMod val="10000"/>
                  </a:schemeClr>
                </a:solidFill>
                <a:latin typeface="Calibri"/>
                <a:cs typeface="Calibri"/>
              </a:rPr>
              <a:t> </a:t>
            </a:r>
            <a:r>
              <a:rPr sz="1800" spc="-10" dirty="0">
                <a:solidFill>
                  <a:schemeClr val="tx2">
                    <a:lumMod val="10000"/>
                  </a:schemeClr>
                </a:solidFill>
                <a:latin typeface="Calibri"/>
                <a:cs typeface="Calibri"/>
              </a:rPr>
              <a:t>aylık</a:t>
            </a:r>
            <a:r>
              <a:rPr sz="1800" spc="190" dirty="0">
                <a:solidFill>
                  <a:schemeClr val="tx2">
                    <a:lumMod val="10000"/>
                  </a:schemeClr>
                </a:solidFill>
                <a:latin typeface="Calibri"/>
                <a:cs typeface="Calibri"/>
              </a:rPr>
              <a:t> </a:t>
            </a:r>
            <a:r>
              <a:rPr sz="1800" spc="-5" dirty="0">
                <a:solidFill>
                  <a:schemeClr val="tx2">
                    <a:lumMod val="10000"/>
                  </a:schemeClr>
                </a:solidFill>
                <a:latin typeface="Calibri"/>
                <a:cs typeface="Calibri"/>
              </a:rPr>
              <a:t>periyotlarla </a:t>
            </a:r>
            <a:r>
              <a:rPr sz="1800" spc="-390" dirty="0">
                <a:solidFill>
                  <a:schemeClr val="tx2">
                    <a:lumMod val="10000"/>
                  </a:schemeClr>
                </a:solidFill>
                <a:latin typeface="Calibri"/>
                <a:cs typeface="Calibri"/>
              </a:rPr>
              <a:t> </a:t>
            </a:r>
            <a:r>
              <a:rPr sz="1800" spc="-10" dirty="0">
                <a:solidFill>
                  <a:schemeClr val="tx2">
                    <a:lumMod val="10000"/>
                  </a:schemeClr>
                </a:solidFill>
                <a:latin typeface="Calibri"/>
                <a:cs typeface="Calibri"/>
              </a:rPr>
              <a:t>akredite</a:t>
            </a:r>
            <a:r>
              <a:rPr sz="1800" spc="15" dirty="0">
                <a:solidFill>
                  <a:schemeClr val="tx2">
                    <a:lumMod val="10000"/>
                  </a:schemeClr>
                </a:solidFill>
                <a:latin typeface="Calibri"/>
                <a:cs typeface="Calibri"/>
              </a:rPr>
              <a:t> </a:t>
            </a:r>
            <a:r>
              <a:rPr sz="1800" spc="-10" dirty="0">
                <a:solidFill>
                  <a:schemeClr val="tx2">
                    <a:lumMod val="10000"/>
                  </a:schemeClr>
                </a:solidFill>
                <a:latin typeface="Calibri"/>
                <a:cs typeface="Calibri"/>
              </a:rPr>
              <a:t>laboratuvarlara</a:t>
            </a:r>
            <a:r>
              <a:rPr sz="1800" spc="5" dirty="0">
                <a:solidFill>
                  <a:schemeClr val="tx2">
                    <a:lumMod val="10000"/>
                  </a:schemeClr>
                </a:solidFill>
                <a:latin typeface="Calibri"/>
                <a:cs typeface="Calibri"/>
              </a:rPr>
              <a:t> </a:t>
            </a:r>
            <a:r>
              <a:rPr sz="1800" spc="-20" dirty="0">
                <a:solidFill>
                  <a:schemeClr val="tx2">
                    <a:lumMod val="10000"/>
                  </a:schemeClr>
                </a:solidFill>
                <a:latin typeface="Calibri"/>
                <a:cs typeface="Calibri"/>
              </a:rPr>
              <a:t>teste</a:t>
            </a:r>
            <a:r>
              <a:rPr sz="1800" spc="15" dirty="0">
                <a:solidFill>
                  <a:schemeClr val="tx2">
                    <a:lumMod val="10000"/>
                  </a:schemeClr>
                </a:solidFill>
                <a:latin typeface="Calibri"/>
                <a:cs typeface="Calibri"/>
              </a:rPr>
              <a:t> </a:t>
            </a:r>
            <a:r>
              <a:rPr sz="1800" spc="-25" dirty="0">
                <a:solidFill>
                  <a:schemeClr val="tx2">
                    <a:lumMod val="10000"/>
                  </a:schemeClr>
                </a:solidFill>
                <a:latin typeface="Calibri"/>
                <a:cs typeface="Calibri"/>
              </a:rPr>
              <a:t>gönderilir.</a:t>
            </a:r>
            <a:endParaRPr sz="1800" dirty="0">
              <a:solidFill>
                <a:schemeClr val="tx2">
                  <a:lumMod val="10000"/>
                </a:schemeClr>
              </a:solidFill>
              <a:latin typeface="Calibri"/>
              <a:cs typeface="Calibri"/>
            </a:endParaRPr>
          </a:p>
          <a:p>
            <a:pPr>
              <a:lnSpc>
                <a:spcPct val="100000"/>
              </a:lnSpc>
              <a:spcBef>
                <a:spcPts val="20"/>
              </a:spcBef>
              <a:buClr>
                <a:srgbClr val="797A7D"/>
              </a:buClr>
              <a:buFont typeface="Wingdings"/>
              <a:buChar char=""/>
            </a:pPr>
            <a:endParaRPr sz="1750" dirty="0">
              <a:solidFill>
                <a:schemeClr val="tx2">
                  <a:lumMod val="10000"/>
                </a:schemeClr>
              </a:solidFill>
              <a:latin typeface="Calibri"/>
              <a:cs typeface="Calibri"/>
            </a:endParaRPr>
          </a:p>
          <a:p>
            <a:pPr marL="355600" indent="-342900">
              <a:lnSpc>
                <a:spcPct val="100000"/>
              </a:lnSpc>
              <a:buClr>
                <a:srgbClr val="797A7D"/>
              </a:buClr>
              <a:buFont typeface="Wingdings"/>
              <a:buChar char=""/>
              <a:tabLst>
                <a:tab pos="354965" algn="l"/>
                <a:tab pos="355600" algn="l"/>
              </a:tabLst>
            </a:pPr>
            <a:r>
              <a:rPr sz="1800" spc="-10" dirty="0">
                <a:solidFill>
                  <a:schemeClr val="tx2">
                    <a:lumMod val="10000"/>
                  </a:schemeClr>
                </a:solidFill>
                <a:latin typeface="Calibri"/>
                <a:cs typeface="Calibri"/>
              </a:rPr>
              <a:t>TSE</a:t>
            </a:r>
            <a:r>
              <a:rPr sz="1800" spc="140" dirty="0">
                <a:solidFill>
                  <a:schemeClr val="tx2">
                    <a:lumMod val="10000"/>
                  </a:schemeClr>
                </a:solidFill>
                <a:latin typeface="Calibri"/>
                <a:cs typeface="Calibri"/>
              </a:rPr>
              <a:t> </a:t>
            </a:r>
            <a:r>
              <a:rPr sz="1800" spc="-5" dirty="0">
                <a:solidFill>
                  <a:schemeClr val="tx2">
                    <a:lumMod val="10000"/>
                  </a:schemeClr>
                </a:solidFill>
                <a:latin typeface="Calibri"/>
                <a:cs typeface="Calibri"/>
              </a:rPr>
              <a:t>EN</a:t>
            </a:r>
            <a:r>
              <a:rPr sz="1800" spc="145" dirty="0">
                <a:solidFill>
                  <a:schemeClr val="tx2">
                    <a:lumMod val="10000"/>
                  </a:schemeClr>
                </a:solidFill>
                <a:latin typeface="Calibri"/>
                <a:cs typeface="Calibri"/>
              </a:rPr>
              <a:t> </a:t>
            </a:r>
            <a:r>
              <a:rPr sz="1800" spc="-5" dirty="0">
                <a:solidFill>
                  <a:schemeClr val="tx2">
                    <a:lumMod val="10000"/>
                  </a:schemeClr>
                </a:solidFill>
                <a:latin typeface="Calibri"/>
                <a:cs typeface="Calibri"/>
              </a:rPr>
              <a:t>Standartları</a:t>
            </a:r>
            <a:r>
              <a:rPr sz="1800" spc="140" dirty="0">
                <a:solidFill>
                  <a:schemeClr val="tx2">
                    <a:lumMod val="10000"/>
                  </a:schemeClr>
                </a:solidFill>
                <a:latin typeface="Calibri"/>
                <a:cs typeface="Calibri"/>
              </a:rPr>
              <a:t> </a:t>
            </a:r>
            <a:r>
              <a:rPr sz="1800" spc="-5" dirty="0">
                <a:solidFill>
                  <a:schemeClr val="tx2">
                    <a:lumMod val="10000"/>
                  </a:schemeClr>
                </a:solidFill>
                <a:latin typeface="Calibri"/>
                <a:cs typeface="Calibri"/>
              </a:rPr>
              <a:t>kapsamındaki</a:t>
            </a:r>
            <a:r>
              <a:rPr sz="1800" spc="140" dirty="0">
                <a:solidFill>
                  <a:schemeClr val="tx2">
                    <a:lumMod val="10000"/>
                  </a:schemeClr>
                </a:solidFill>
                <a:latin typeface="Calibri"/>
                <a:cs typeface="Calibri"/>
              </a:rPr>
              <a:t> </a:t>
            </a:r>
            <a:r>
              <a:rPr sz="1800" spc="-5" dirty="0">
                <a:solidFill>
                  <a:schemeClr val="tx2">
                    <a:lumMod val="10000"/>
                  </a:schemeClr>
                </a:solidFill>
                <a:latin typeface="Calibri"/>
                <a:cs typeface="Calibri"/>
              </a:rPr>
              <a:t>bütün</a:t>
            </a:r>
            <a:r>
              <a:rPr sz="1800" spc="145" dirty="0">
                <a:solidFill>
                  <a:schemeClr val="tx2">
                    <a:lumMod val="10000"/>
                  </a:schemeClr>
                </a:solidFill>
                <a:latin typeface="Calibri"/>
                <a:cs typeface="Calibri"/>
              </a:rPr>
              <a:t> </a:t>
            </a:r>
            <a:r>
              <a:rPr sz="1800" spc="-10" dirty="0">
                <a:solidFill>
                  <a:schemeClr val="tx2">
                    <a:lumMod val="10000"/>
                  </a:schemeClr>
                </a:solidFill>
                <a:latin typeface="Calibri"/>
                <a:cs typeface="Calibri"/>
              </a:rPr>
              <a:t>sistemler</a:t>
            </a:r>
            <a:r>
              <a:rPr sz="1800" spc="150" dirty="0">
                <a:solidFill>
                  <a:schemeClr val="tx2">
                    <a:lumMod val="10000"/>
                  </a:schemeClr>
                </a:solidFill>
                <a:latin typeface="Calibri"/>
                <a:cs typeface="Calibri"/>
              </a:rPr>
              <a:t> </a:t>
            </a:r>
            <a:r>
              <a:rPr sz="1800" dirty="0">
                <a:solidFill>
                  <a:schemeClr val="tx2">
                    <a:lumMod val="10000"/>
                  </a:schemeClr>
                </a:solidFill>
                <a:latin typeface="Calibri"/>
                <a:cs typeface="Calibri"/>
              </a:rPr>
              <a:t>6</a:t>
            </a:r>
            <a:r>
              <a:rPr sz="1800" spc="140" dirty="0">
                <a:solidFill>
                  <a:schemeClr val="tx2">
                    <a:lumMod val="10000"/>
                  </a:schemeClr>
                </a:solidFill>
                <a:latin typeface="Calibri"/>
                <a:cs typeface="Calibri"/>
              </a:rPr>
              <a:t> </a:t>
            </a:r>
            <a:r>
              <a:rPr sz="1800" spc="-10" dirty="0">
                <a:solidFill>
                  <a:schemeClr val="tx2">
                    <a:lumMod val="10000"/>
                  </a:schemeClr>
                </a:solidFill>
                <a:latin typeface="Calibri"/>
                <a:cs typeface="Calibri"/>
              </a:rPr>
              <a:t>aylık</a:t>
            </a:r>
            <a:endParaRPr sz="1800" dirty="0">
              <a:solidFill>
                <a:schemeClr val="tx2">
                  <a:lumMod val="10000"/>
                </a:schemeClr>
              </a:solidFill>
              <a:latin typeface="Calibri"/>
              <a:cs typeface="Calibri"/>
            </a:endParaRPr>
          </a:p>
          <a:p>
            <a:pPr marL="355600">
              <a:lnSpc>
                <a:spcPct val="100000"/>
              </a:lnSpc>
              <a:spcBef>
                <a:spcPts val="30"/>
              </a:spcBef>
            </a:pPr>
            <a:r>
              <a:rPr sz="1800" spc="-10" dirty="0">
                <a:solidFill>
                  <a:schemeClr val="tx2">
                    <a:lumMod val="10000"/>
                  </a:schemeClr>
                </a:solidFill>
                <a:latin typeface="Calibri"/>
                <a:cs typeface="Calibri"/>
              </a:rPr>
              <a:t>periyotlarla</a:t>
            </a:r>
            <a:r>
              <a:rPr sz="1800" spc="20" dirty="0">
                <a:solidFill>
                  <a:schemeClr val="tx2">
                    <a:lumMod val="10000"/>
                  </a:schemeClr>
                </a:solidFill>
                <a:latin typeface="Calibri"/>
                <a:cs typeface="Calibri"/>
              </a:rPr>
              <a:t> </a:t>
            </a:r>
            <a:r>
              <a:rPr sz="1800" spc="-15" dirty="0">
                <a:solidFill>
                  <a:schemeClr val="tx2">
                    <a:lumMod val="10000"/>
                  </a:schemeClr>
                </a:solidFill>
                <a:latin typeface="Calibri"/>
                <a:cs typeface="Calibri"/>
              </a:rPr>
              <a:t>gözden</a:t>
            </a:r>
            <a:r>
              <a:rPr sz="1800" dirty="0">
                <a:solidFill>
                  <a:schemeClr val="tx2">
                    <a:lumMod val="10000"/>
                  </a:schemeClr>
                </a:solidFill>
                <a:latin typeface="Calibri"/>
                <a:cs typeface="Calibri"/>
              </a:rPr>
              <a:t> </a:t>
            </a:r>
            <a:r>
              <a:rPr sz="1800" spc="-25" dirty="0">
                <a:solidFill>
                  <a:schemeClr val="tx2">
                    <a:lumMod val="10000"/>
                  </a:schemeClr>
                </a:solidFill>
                <a:latin typeface="Calibri"/>
                <a:cs typeface="Calibri"/>
              </a:rPr>
              <a:t>geçirilir.</a:t>
            </a:r>
            <a:endParaRPr sz="1800" dirty="0">
              <a:solidFill>
                <a:schemeClr val="tx2">
                  <a:lumMod val="10000"/>
                </a:schemeClr>
              </a:solidFill>
              <a:latin typeface="Calibri"/>
              <a:cs typeface="Calibri"/>
            </a:endParaRPr>
          </a:p>
        </p:txBody>
      </p:sp>
      <p:pic>
        <p:nvPicPr>
          <p:cNvPr id="6" name="object 8"/>
          <p:cNvPicPr/>
          <p:nvPr/>
        </p:nvPicPr>
        <p:blipFill>
          <a:blip r:embed="rId3" cstate="print"/>
          <a:stretch>
            <a:fillRect/>
          </a:stretch>
        </p:blipFill>
        <p:spPr>
          <a:xfrm>
            <a:off x="9275598" y="3755878"/>
            <a:ext cx="2234791" cy="2359172"/>
          </a:xfrm>
          <a:prstGeom prst="rect">
            <a:avLst/>
          </a:prstGeom>
        </p:spPr>
      </p:pic>
      <p:sp>
        <p:nvSpPr>
          <p:cNvPr id="7" name="Yuvarlatılmış Dikdörtgen 6"/>
          <p:cNvSpPr/>
          <p:nvPr/>
        </p:nvSpPr>
        <p:spPr>
          <a:xfrm>
            <a:off x="548261" y="3967993"/>
            <a:ext cx="2102661" cy="11403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nSpc>
                <a:spcPct val="100000"/>
              </a:lnSpc>
              <a:spcBef>
                <a:spcPts val="95"/>
              </a:spcBef>
            </a:pPr>
            <a:r>
              <a:rPr lang="tr-TR" spc="-55" dirty="0">
                <a:solidFill>
                  <a:schemeClr val="tx2">
                    <a:lumMod val="10000"/>
                  </a:schemeClr>
                </a:solidFill>
                <a:latin typeface="Calibri"/>
                <a:cs typeface="Calibri"/>
              </a:rPr>
              <a:t>İSKELE </a:t>
            </a:r>
            <a:r>
              <a:rPr lang="tr-TR" spc="-50" dirty="0">
                <a:solidFill>
                  <a:schemeClr val="tx2">
                    <a:lumMod val="10000"/>
                  </a:schemeClr>
                </a:solidFill>
                <a:latin typeface="Calibri"/>
                <a:cs typeface="Calibri"/>
              </a:rPr>
              <a:t> </a:t>
            </a:r>
            <a:r>
              <a:rPr lang="tr-TR" spc="-70" dirty="0">
                <a:solidFill>
                  <a:schemeClr val="tx2">
                    <a:lumMod val="10000"/>
                  </a:schemeClr>
                </a:solidFill>
                <a:latin typeface="Calibri"/>
                <a:cs typeface="Calibri"/>
              </a:rPr>
              <a:t>DENEYLER </a:t>
            </a:r>
            <a:endParaRPr lang="tr-TR" dirty="0">
              <a:solidFill>
                <a:schemeClr val="tx2">
                  <a:lumMod val="10000"/>
                </a:schemeClr>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141</a:t>
            </a:fld>
            <a:endParaRPr lang="tr-TR"/>
          </a:p>
        </p:txBody>
      </p:sp>
      <p:sp>
        <p:nvSpPr>
          <p:cNvPr id="10" name="Unvan 1"/>
          <p:cNvSpPr txBox="1">
            <a:spLocks/>
          </p:cNvSpPr>
          <p:nvPr/>
        </p:nvSpPr>
        <p:spPr>
          <a:xfrm>
            <a:off x="638377" y="850882"/>
            <a:ext cx="10077248" cy="885630"/>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PLATFORM YÜKLEMELERİ </a:t>
            </a:r>
          </a:p>
          <a:p>
            <a:r>
              <a:rPr lang="tr-TR" spc="-60" dirty="0">
                <a:solidFill>
                  <a:schemeClr val="tx2">
                    <a:lumMod val="10000"/>
                  </a:schemeClr>
                </a:solidFill>
                <a:latin typeface="Calibri"/>
                <a:cs typeface="Calibri"/>
              </a:rPr>
              <a:t>TS EN 12810 –TS EN 12811</a:t>
            </a:r>
            <a:endParaRPr lang="tr-TR" dirty="0"/>
          </a:p>
        </p:txBody>
      </p:sp>
    </p:spTree>
    <p:extLst>
      <p:ext uri="{BB962C8B-B14F-4D97-AF65-F5344CB8AC3E}">
        <p14:creationId xmlns:p14="http://schemas.microsoft.com/office/powerpoint/2010/main" val="349223902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5"/>
          <p:cNvSpPr txBox="1">
            <a:spLocks/>
          </p:cNvSpPr>
          <p:nvPr/>
        </p:nvSpPr>
        <p:spPr>
          <a:xfrm>
            <a:off x="3109246" y="2372684"/>
            <a:ext cx="2033905" cy="330835"/>
          </a:xfrm>
          <a:prstGeom prst="rect">
            <a:avLst/>
          </a:prstGeom>
        </p:spPr>
        <p:txBody>
          <a:bodyPr vert="horz" wrap="square" lIns="0" tIns="13335" rIns="0" bIns="0" rtlCol="0" anchor="ctr">
            <a:sp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marL="12700">
              <a:lnSpc>
                <a:spcPct val="100000"/>
              </a:lnSpc>
              <a:spcBef>
                <a:spcPts val="105"/>
              </a:spcBef>
            </a:pPr>
            <a:r>
              <a:rPr lang="tr-TR" sz="2000" u="heavy" spc="-10">
                <a:solidFill>
                  <a:srgbClr val="000000"/>
                </a:solidFill>
                <a:uFill>
                  <a:solidFill>
                    <a:srgbClr val="000000"/>
                  </a:solidFill>
                </a:uFill>
                <a:latin typeface="Calibri"/>
                <a:cs typeface="Calibri"/>
              </a:rPr>
              <a:t>Platform</a:t>
            </a:r>
            <a:r>
              <a:rPr lang="tr-TR" sz="2000" u="heavy" spc="-40">
                <a:solidFill>
                  <a:srgbClr val="000000"/>
                </a:solidFill>
                <a:uFill>
                  <a:solidFill>
                    <a:srgbClr val="000000"/>
                  </a:solidFill>
                </a:uFill>
                <a:latin typeface="Calibri"/>
                <a:cs typeface="Calibri"/>
              </a:rPr>
              <a:t> </a:t>
            </a:r>
            <a:r>
              <a:rPr lang="tr-TR" sz="2000" u="heavy" spc="-5">
                <a:solidFill>
                  <a:srgbClr val="000000"/>
                </a:solidFill>
                <a:uFill>
                  <a:solidFill>
                    <a:srgbClr val="000000"/>
                  </a:solidFill>
                </a:uFill>
                <a:latin typeface="Calibri"/>
                <a:cs typeface="Calibri"/>
              </a:rPr>
              <a:t>Deneyleri:</a:t>
            </a:r>
            <a:endParaRPr lang="tr-TR" sz="2000" dirty="0">
              <a:latin typeface="Calibri"/>
              <a:cs typeface="Calibri"/>
            </a:endParaRPr>
          </a:p>
        </p:txBody>
      </p:sp>
      <p:grpSp>
        <p:nvGrpSpPr>
          <p:cNvPr id="4" name="object 7"/>
          <p:cNvGrpSpPr/>
          <p:nvPr/>
        </p:nvGrpSpPr>
        <p:grpSpPr>
          <a:xfrm>
            <a:off x="3102581" y="4316118"/>
            <a:ext cx="7685661" cy="2362200"/>
            <a:chOff x="2639570" y="3697221"/>
            <a:chExt cx="6158865" cy="2362200"/>
          </a:xfrm>
        </p:grpSpPr>
        <p:pic>
          <p:nvPicPr>
            <p:cNvPr id="5" name="object 8"/>
            <p:cNvPicPr/>
            <p:nvPr/>
          </p:nvPicPr>
          <p:blipFill>
            <a:blip r:embed="rId2" cstate="print"/>
            <a:stretch>
              <a:fillRect/>
            </a:stretch>
          </p:blipFill>
          <p:spPr>
            <a:xfrm>
              <a:off x="2639570" y="3697221"/>
              <a:ext cx="3151627" cy="2362205"/>
            </a:xfrm>
            <a:prstGeom prst="rect">
              <a:avLst/>
            </a:prstGeom>
          </p:spPr>
        </p:pic>
        <p:pic>
          <p:nvPicPr>
            <p:cNvPr id="6" name="object 9"/>
            <p:cNvPicPr/>
            <p:nvPr/>
          </p:nvPicPr>
          <p:blipFill>
            <a:blip r:embed="rId3" cstate="print"/>
            <a:stretch>
              <a:fillRect/>
            </a:stretch>
          </p:blipFill>
          <p:spPr>
            <a:xfrm>
              <a:off x="5724144" y="3717036"/>
              <a:ext cx="3073907" cy="2305812"/>
            </a:xfrm>
            <a:prstGeom prst="rect">
              <a:avLst/>
            </a:prstGeom>
          </p:spPr>
        </p:pic>
      </p:grpSp>
      <p:sp>
        <p:nvSpPr>
          <p:cNvPr id="7" name="object 6"/>
          <p:cNvSpPr txBox="1"/>
          <p:nvPr/>
        </p:nvSpPr>
        <p:spPr>
          <a:xfrm>
            <a:off x="3109246" y="2849101"/>
            <a:ext cx="6152200" cy="1321435"/>
          </a:xfrm>
          <a:prstGeom prst="rect">
            <a:avLst/>
          </a:prstGeom>
        </p:spPr>
        <p:txBody>
          <a:bodyPr vert="horz" wrap="square" lIns="0" tIns="13335" rIns="0" bIns="0" rtlCol="0">
            <a:spAutoFit/>
          </a:bodyPr>
          <a:lstStyle/>
          <a:p>
            <a:pPr marL="355600" indent="-342900">
              <a:lnSpc>
                <a:spcPct val="100000"/>
              </a:lnSpc>
              <a:spcBef>
                <a:spcPts val="105"/>
              </a:spcBef>
              <a:buClr>
                <a:srgbClr val="08A0D9"/>
              </a:buClr>
              <a:buSzPct val="94117"/>
              <a:buFont typeface="Wingdings"/>
              <a:buChar char=""/>
              <a:tabLst>
                <a:tab pos="354965" algn="l"/>
                <a:tab pos="355600" algn="l"/>
              </a:tabLst>
            </a:pPr>
            <a:r>
              <a:rPr sz="1700" spc="-10" dirty="0">
                <a:solidFill>
                  <a:schemeClr val="tx2">
                    <a:lumMod val="10000"/>
                  </a:schemeClr>
                </a:solidFill>
                <a:latin typeface="Calibri"/>
                <a:cs typeface="Calibri"/>
              </a:rPr>
              <a:t>Platform</a:t>
            </a:r>
            <a:r>
              <a:rPr sz="1700" spc="-25" dirty="0">
                <a:solidFill>
                  <a:schemeClr val="tx2">
                    <a:lumMod val="10000"/>
                  </a:schemeClr>
                </a:solidFill>
                <a:latin typeface="Calibri"/>
                <a:cs typeface="Calibri"/>
              </a:rPr>
              <a:t> </a:t>
            </a:r>
            <a:r>
              <a:rPr sz="1700" spc="-5" dirty="0">
                <a:solidFill>
                  <a:schemeClr val="tx2">
                    <a:lumMod val="10000"/>
                  </a:schemeClr>
                </a:solidFill>
                <a:latin typeface="Calibri"/>
                <a:cs typeface="Calibri"/>
              </a:rPr>
              <a:t>Düşme Deneyleri</a:t>
            </a:r>
            <a:endParaRPr sz="1700" dirty="0">
              <a:solidFill>
                <a:schemeClr val="tx2">
                  <a:lumMod val="10000"/>
                </a:schemeClr>
              </a:solidFill>
              <a:latin typeface="Calibri"/>
              <a:cs typeface="Calibri"/>
            </a:endParaRPr>
          </a:p>
          <a:p>
            <a:pPr marL="355600" indent="-342900">
              <a:lnSpc>
                <a:spcPct val="100000"/>
              </a:lnSpc>
              <a:buClr>
                <a:srgbClr val="08A0D9"/>
              </a:buClr>
              <a:buSzPct val="94117"/>
              <a:buFont typeface="Wingdings"/>
              <a:buChar char=""/>
              <a:tabLst>
                <a:tab pos="354965" algn="l"/>
                <a:tab pos="355600" algn="l"/>
              </a:tabLst>
            </a:pPr>
            <a:r>
              <a:rPr sz="1700" spc="-10" dirty="0">
                <a:solidFill>
                  <a:schemeClr val="tx2">
                    <a:lumMod val="10000"/>
                  </a:schemeClr>
                </a:solidFill>
                <a:latin typeface="Calibri"/>
                <a:cs typeface="Calibri"/>
              </a:rPr>
              <a:t>Platform</a:t>
            </a:r>
            <a:r>
              <a:rPr sz="1700" spc="-20" dirty="0">
                <a:solidFill>
                  <a:schemeClr val="tx2">
                    <a:lumMod val="10000"/>
                  </a:schemeClr>
                </a:solidFill>
                <a:latin typeface="Calibri"/>
                <a:cs typeface="Calibri"/>
              </a:rPr>
              <a:t> </a:t>
            </a:r>
            <a:r>
              <a:rPr sz="1700" spc="-10" dirty="0">
                <a:solidFill>
                  <a:schemeClr val="tx2">
                    <a:lumMod val="10000"/>
                  </a:schemeClr>
                </a:solidFill>
                <a:latin typeface="Calibri"/>
                <a:cs typeface="Calibri"/>
              </a:rPr>
              <a:t>ve </a:t>
            </a:r>
            <a:r>
              <a:rPr sz="1700" dirty="0">
                <a:solidFill>
                  <a:schemeClr val="tx2">
                    <a:lumMod val="10000"/>
                  </a:schemeClr>
                </a:solidFill>
                <a:latin typeface="Calibri"/>
                <a:cs typeface="Calibri"/>
              </a:rPr>
              <a:t>Mesnet</a:t>
            </a:r>
            <a:r>
              <a:rPr sz="1700" spc="-5" dirty="0">
                <a:solidFill>
                  <a:schemeClr val="tx2">
                    <a:lumMod val="10000"/>
                  </a:schemeClr>
                </a:solidFill>
                <a:latin typeface="Calibri"/>
                <a:cs typeface="Calibri"/>
              </a:rPr>
              <a:t> </a:t>
            </a:r>
            <a:r>
              <a:rPr sz="1700" spc="-10" dirty="0">
                <a:solidFill>
                  <a:schemeClr val="tx2">
                    <a:lumMod val="10000"/>
                  </a:schemeClr>
                </a:solidFill>
                <a:latin typeface="Calibri"/>
                <a:cs typeface="Calibri"/>
              </a:rPr>
              <a:t>Dayanıklılık</a:t>
            </a:r>
            <a:r>
              <a:rPr sz="1700" spc="-35" dirty="0">
                <a:solidFill>
                  <a:schemeClr val="tx2">
                    <a:lumMod val="10000"/>
                  </a:schemeClr>
                </a:solidFill>
                <a:latin typeface="Calibri"/>
                <a:cs typeface="Calibri"/>
              </a:rPr>
              <a:t> </a:t>
            </a:r>
            <a:r>
              <a:rPr sz="1700" spc="-5" dirty="0">
                <a:solidFill>
                  <a:schemeClr val="tx2">
                    <a:lumMod val="10000"/>
                  </a:schemeClr>
                </a:solidFill>
                <a:latin typeface="Calibri"/>
                <a:cs typeface="Calibri"/>
              </a:rPr>
              <a:t>Deneyi</a:t>
            </a:r>
            <a:endParaRPr sz="1700" dirty="0">
              <a:solidFill>
                <a:schemeClr val="tx2">
                  <a:lumMod val="10000"/>
                </a:schemeClr>
              </a:solidFill>
              <a:latin typeface="Calibri"/>
              <a:cs typeface="Calibri"/>
            </a:endParaRPr>
          </a:p>
          <a:p>
            <a:pPr marL="355600" indent="-342900">
              <a:lnSpc>
                <a:spcPct val="100000"/>
              </a:lnSpc>
              <a:buClr>
                <a:srgbClr val="08A0D9"/>
              </a:buClr>
              <a:buSzPct val="94117"/>
              <a:buFont typeface="Wingdings"/>
              <a:buChar char=""/>
              <a:tabLst>
                <a:tab pos="354965" algn="l"/>
                <a:tab pos="355600" algn="l"/>
              </a:tabLst>
            </a:pPr>
            <a:r>
              <a:rPr sz="1700" spc="-10" dirty="0">
                <a:solidFill>
                  <a:schemeClr val="tx2">
                    <a:lumMod val="10000"/>
                  </a:schemeClr>
                </a:solidFill>
                <a:latin typeface="Calibri"/>
                <a:cs typeface="Calibri"/>
              </a:rPr>
              <a:t>Platform</a:t>
            </a:r>
            <a:r>
              <a:rPr sz="1700" spc="-35" dirty="0">
                <a:solidFill>
                  <a:schemeClr val="tx2">
                    <a:lumMod val="10000"/>
                  </a:schemeClr>
                </a:solidFill>
                <a:latin typeface="Calibri"/>
                <a:cs typeface="Calibri"/>
              </a:rPr>
              <a:t> </a:t>
            </a:r>
            <a:r>
              <a:rPr sz="1700" dirty="0">
                <a:solidFill>
                  <a:schemeClr val="tx2">
                    <a:lumMod val="10000"/>
                  </a:schemeClr>
                </a:solidFill>
                <a:latin typeface="Calibri"/>
                <a:cs typeface="Calibri"/>
              </a:rPr>
              <a:t>Sehim</a:t>
            </a:r>
            <a:r>
              <a:rPr sz="1700" spc="-30" dirty="0">
                <a:solidFill>
                  <a:schemeClr val="tx2">
                    <a:lumMod val="10000"/>
                  </a:schemeClr>
                </a:solidFill>
                <a:latin typeface="Calibri"/>
                <a:cs typeface="Calibri"/>
              </a:rPr>
              <a:t> </a:t>
            </a:r>
            <a:r>
              <a:rPr sz="1700" spc="-5" dirty="0">
                <a:solidFill>
                  <a:schemeClr val="tx2">
                    <a:lumMod val="10000"/>
                  </a:schemeClr>
                </a:solidFill>
                <a:latin typeface="Calibri"/>
                <a:cs typeface="Calibri"/>
              </a:rPr>
              <a:t>Deneyi</a:t>
            </a:r>
            <a:endParaRPr sz="1700" dirty="0">
              <a:solidFill>
                <a:schemeClr val="tx2">
                  <a:lumMod val="10000"/>
                </a:schemeClr>
              </a:solidFill>
              <a:latin typeface="Calibri"/>
              <a:cs typeface="Calibri"/>
            </a:endParaRPr>
          </a:p>
          <a:p>
            <a:pPr marL="355600" indent="-342900">
              <a:lnSpc>
                <a:spcPct val="100000"/>
              </a:lnSpc>
              <a:buClr>
                <a:srgbClr val="08A0D9"/>
              </a:buClr>
              <a:buSzPct val="94117"/>
              <a:buFont typeface="Wingdings"/>
              <a:buChar char=""/>
              <a:tabLst>
                <a:tab pos="354965" algn="l"/>
                <a:tab pos="355600" algn="l"/>
              </a:tabLst>
            </a:pPr>
            <a:r>
              <a:rPr sz="1700" spc="-5" dirty="0">
                <a:solidFill>
                  <a:schemeClr val="tx2">
                    <a:lumMod val="10000"/>
                  </a:schemeClr>
                </a:solidFill>
                <a:latin typeface="Calibri"/>
                <a:cs typeface="Calibri"/>
              </a:rPr>
              <a:t>Kısmi</a:t>
            </a:r>
            <a:r>
              <a:rPr sz="1700" spc="-35" dirty="0">
                <a:solidFill>
                  <a:schemeClr val="tx2">
                    <a:lumMod val="10000"/>
                  </a:schemeClr>
                </a:solidFill>
                <a:latin typeface="Calibri"/>
                <a:cs typeface="Calibri"/>
              </a:rPr>
              <a:t> </a:t>
            </a:r>
            <a:r>
              <a:rPr sz="1700" dirty="0">
                <a:solidFill>
                  <a:schemeClr val="tx2">
                    <a:lumMod val="10000"/>
                  </a:schemeClr>
                </a:solidFill>
                <a:latin typeface="Calibri"/>
                <a:cs typeface="Calibri"/>
              </a:rPr>
              <a:t>Alan</a:t>
            </a:r>
            <a:r>
              <a:rPr sz="1700" spc="-25" dirty="0">
                <a:solidFill>
                  <a:schemeClr val="tx2">
                    <a:lumMod val="10000"/>
                  </a:schemeClr>
                </a:solidFill>
                <a:latin typeface="Calibri"/>
                <a:cs typeface="Calibri"/>
              </a:rPr>
              <a:t> </a:t>
            </a:r>
            <a:r>
              <a:rPr sz="1700" spc="-10" dirty="0">
                <a:solidFill>
                  <a:schemeClr val="tx2">
                    <a:lumMod val="10000"/>
                  </a:schemeClr>
                </a:solidFill>
                <a:latin typeface="Calibri"/>
                <a:cs typeface="Calibri"/>
              </a:rPr>
              <a:t>Yükleme</a:t>
            </a:r>
            <a:r>
              <a:rPr sz="1700" spc="-35" dirty="0">
                <a:solidFill>
                  <a:schemeClr val="tx2">
                    <a:lumMod val="10000"/>
                  </a:schemeClr>
                </a:solidFill>
                <a:latin typeface="Calibri"/>
                <a:cs typeface="Calibri"/>
              </a:rPr>
              <a:t> </a:t>
            </a:r>
            <a:r>
              <a:rPr sz="1700" spc="-5" dirty="0">
                <a:solidFill>
                  <a:schemeClr val="tx2">
                    <a:lumMod val="10000"/>
                  </a:schemeClr>
                </a:solidFill>
                <a:latin typeface="Calibri"/>
                <a:cs typeface="Calibri"/>
              </a:rPr>
              <a:t>Deneyi</a:t>
            </a:r>
            <a:endParaRPr sz="1700" dirty="0">
              <a:solidFill>
                <a:schemeClr val="tx2">
                  <a:lumMod val="10000"/>
                </a:schemeClr>
              </a:solidFill>
              <a:latin typeface="Calibri"/>
              <a:cs typeface="Calibri"/>
            </a:endParaRPr>
          </a:p>
          <a:p>
            <a:pPr marL="355600" indent="-342900">
              <a:lnSpc>
                <a:spcPct val="100000"/>
              </a:lnSpc>
              <a:buClr>
                <a:srgbClr val="08A0D9"/>
              </a:buClr>
              <a:buSzPct val="94117"/>
              <a:buFont typeface="Wingdings"/>
              <a:buChar char=""/>
              <a:tabLst>
                <a:tab pos="354965" algn="l"/>
                <a:tab pos="355600" algn="l"/>
              </a:tabLst>
            </a:pPr>
            <a:r>
              <a:rPr sz="1700" spc="-5" dirty="0">
                <a:solidFill>
                  <a:schemeClr val="tx2">
                    <a:lumMod val="10000"/>
                  </a:schemeClr>
                </a:solidFill>
                <a:latin typeface="Calibri"/>
                <a:cs typeface="Calibri"/>
              </a:rPr>
              <a:t>Düzgün</a:t>
            </a:r>
            <a:r>
              <a:rPr sz="1700" spc="-50" dirty="0">
                <a:solidFill>
                  <a:schemeClr val="tx2">
                    <a:lumMod val="10000"/>
                  </a:schemeClr>
                </a:solidFill>
                <a:latin typeface="Calibri"/>
                <a:cs typeface="Calibri"/>
              </a:rPr>
              <a:t> </a:t>
            </a:r>
            <a:r>
              <a:rPr sz="1700" spc="-25" dirty="0">
                <a:solidFill>
                  <a:schemeClr val="tx2">
                    <a:lumMod val="10000"/>
                  </a:schemeClr>
                </a:solidFill>
                <a:latin typeface="Calibri"/>
                <a:cs typeface="Calibri"/>
              </a:rPr>
              <a:t>Yayılı</a:t>
            </a:r>
            <a:r>
              <a:rPr sz="1700" spc="-20" dirty="0">
                <a:solidFill>
                  <a:schemeClr val="tx2">
                    <a:lumMod val="10000"/>
                  </a:schemeClr>
                </a:solidFill>
                <a:latin typeface="Calibri"/>
                <a:cs typeface="Calibri"/>
              </a:rPr>
              <a:t> </a:t>
            </a:r>
            <a:r>
              <a:rPr sz="1700" spc="-25" dirty="0">
                <a:solidFill>
                  <a:schemeClr val="tx2">
                    <a:lumMod val="10000"/>
                  </a:schemeClr>
                </a:solidFill>
                <a:latin typeface="Calibri"/>
                <a:cs typeface="Calibri"/>
              </a:rPr>
              <a:t>Yük</a:t>
            </a:r>
            <a:r>
              <a:rPr sz="1700" spc="-30" dirty="0">
                <a:solidFill>
                  <a:schemeClr val="tx2">
                    <a:lumMod val="10000"/>
                  </a:schemeClr>
                </a:solidFill>
                <a:latin typeface="Calibri"/>
                <a:cs typeface="Calibri"/>
              </a:rPr>
              <a:t> </a:t>
            </a:r>
            <a:r>
              <a:rPr sz="1700" spc="-5" dirty="0">
                <a:solidFill>
                  <a:schemeClr val="tx2">
                    <a:lumMod val="10000"/>
                  </a:schemeClr>
                </a:solidFill>
                <a:latin typeface="Calibri"/>
                <a:cs typeface="Calibri"/>
              </a:rPr>
              <a:t>Deneyi</a:t>
            </a:r>
            <a:endParaRPr sz="1700" dirty="0">
              <a:solidFill>
                <a:schemeClr val="tx2">
                  <a:lumMod val="10000"/>
                </a:schemeClr>
              </a:solidFill>
              <a:latin typeface="Calibri"/>
              <a:cs typeface="Calibri"/>
            </a:endParaRPr>
          </a:p>
        </p:txBody>
      </p:sp>
      <p:sp>
        <p:nvSpPr>
          <p:cNvPr id="8" name="Yuvarlatılmış Dikdörtgen 7"/>
          <p:cNvSpPr/>
          <p:nvPr/>
        </p:nvSpPr>
        <p:spPr>
          <a:xfrm>
            <a:off x="548261" y="3967993"/>
            <a:ext cx="2102661" cy="11403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nSpc>
                <a:spcPct val="100000"/>
              </a:lnSpc>
              <a:spcBef>
                <a:spcPts val="95"/>
              </a:spcBef>
            </a:pPr>
            <a:r>
              <a:rPr lang="tr-TR" spc="-55" dirty="0">
                <a:solidFill>
                  <a:schemeClr val="tx2">
                    <a:lumMod val="10000"/>
                  </a:schemeClr>
                </a:solidFill>
                <a:latin typeface="Calibri"/>
                <a:cs typeface="Calibri"/>
              </a:rPr>
              <a:t>İSKELE </a:t>
            </a:r>
            <a:r>
              <a:rPr lang="tr-TR" spc="-50" dirty="0">
                <a:solidFill>
                  <a:schemeClr val="tx2">
                    <a:lumMod val="10000"/>
                  </a:schemeClr>
                </a:solidFill>
                <a:latin typeface="Calibri"/>
                <a:cs typeface="Calibri"/>
              </a:rPr>
              <a:t> </a:t>
            </a:r>
            <a:r>
              <a:rPr lang="tr-TR" spc="-70" dirty="0">
                <a:solidFill>
                  <a:schemeClr val="tx2">
                    <a:lumMod val="10000"/>
                  </a:schemeClr>
                </a:solidFill>
                <a:latin typeface="Calibri"/>
                <a:cs typeface="Calibri"/>
              </a:rPr>
              <a:t>DENEYLER </a:t>
            </a:r>
            <a:endParaRPr lang="tr-TR" dirty="0">
              <a:solidFill>
                <a:schemeClr val="tx2">
                  <a:lumMod val="10000"/>
                </a:schemeClr>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142</a:t>
            </a:fld>
            <a:endParaRPr lang="tr-TR"/>
          </a:p>
        </p:txBody>
      </p:sp>
      <p:sp>
        <p:nvSpPr>
          <p:cNvPr id="11" name="object 38"/>
          <p:cNvSpPr/>
          <p:nvPr/>
        </p:nvSpPr>
        <p:spPr>
          <a:xfrm>
            <a:off x="472759" y="867651"/>
            <a:ext cx="11080863"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10795">
            <a:solidFill>
              <a:srgbClr val="56585B"/>
            </a:solidFill>
          </a:ln>
        </p:spPr>
        <p:txBody>
          <a:bodyPr wrap="square" lIns="0" tIns="0" rIns="0" bIns="0" rtlCol="0"/>
          <a:lstStyle/>
          <a:p>
            <a:pPr algn="ctr"/>
            <a:endParaRPr dirty="0"/>
          </a:p>
        </p:txBody>
      </p:sp>
      <p:sp>
        <p:nvSpPr>
          <p:cNvPr id="12" name="Unvan 1"/>
          <p:cNvSpPr txBox="1">
            <a:spLocks/>
          </p:cNvSpPr>
          <p:nvPr/>
        </p:nvSpPr>
        <p:spPr>
          <a:xfrm>
            <a:off x="548261" y="932343"/>
            <a:ext cx="10639223" cy="885630"/>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algn="ctr"/>
            <a:r>
              <a:rPr lang="tr-TR" spc="-60" dirty="0">
                <a:solidFill>
                  <a:schemeClr val="tx2">
                    <a:lumMod val="10000"/>
                  </a:schemeClr>
                </a:solidFill>
                <a:latin typeface="Calibri"/>
                <a:cs typeface="Calibri"/>
              </a:rPr>
              <a:t>İSKELE PLATFORM YÜKLEMELERİ </a:t>
            </a:r>
          </a:p>
          <a:p>
            <a:pPr algn="ctr"/>
            <a:r>
              <a:rPr lang="tr-TR" spc="-60" dirty="0">
                <a:solidFill>
                  <a:schemeClr val="tx2">
                    <a:lumMod val="10000"/>
                  </a:schemeClr>
                </a:solidFill>
                <a:latin typeface="Calibri"/>
                <a:cs typeface="Calibri"/>
              </a:rPr>
              <a:t>TS EN 12810 –TS EN 12811</a:t>
            </a:r>
            <a:endParaRPr lang="tr-TR" dirty="0"/>
          </a:p>
        </p:txBody>
      </p:sp>
    </p:spTree>
    <p:extLst>
      <p:ext uri="{BB962C8B-B14F-4D97-AF65-F5344CB8AC3E}">
        <p14:creationId xmlns:p14="http://schemas.microsoft.com/office/powerpoint/2010/main" val="24828604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br>
              <a:rPr lang="tr-TR" dirty="0">
                <a:solidFill>
                  <a:schemeClr val="tx2">
                    <a:lumMod val="10000"/>
                  </a:schemeClr>
                </a:solidFill>
                <a:latin typeface="Calibri"/>
                <a:cs typeface="Calibri"/>
              </a:rPr>
            </a:br>
            <a:endParaRPr lang="tr-TR" dirty="0"/>
          </a:p>
        </p:txBody>
      </p:sp>
      <p:sp>
        <p:nvSpPr>
          <p:cNvPr id="3" name="object 4"/>
          <p:cNvSpPr txBox="1"/>
          <p:nvPr/>
        </p:nvSpPr>
        <p:spPr>
          <a:xfrm>
            <a:off x="2894757" y="1997896"/>
            <a:ext cx="3480435" cy="558486"/>
          </a:xfrm>
          <a:prstGeom prst="rect">
            <a:avLst/>
          </a:prstGeom>
        </p:spPr>
        <p:txBody>
          <a:bodyPr vert="horz" wrap="square" lIns="0" tIns="12065" rIns="0" bIns="0" rtlCol="0">
            <a:spAutoFit/>
          </a:bodyPr>
          <a:lstStyle/>
          <a:p>
            <a:pPr>
              <a:lnSpc>
                <a:spcPct val="100000"/>
              </a:lnSpc>
              <a:spcBef>
                <a:spcPts val="55"/>
              </a:spcBef>
            </a:pPr>
            <a:endParaRPr sz="1750" dirty="0">
              <a:solidFill>
                <a:schemeClr val="tx2">
                  <a:lumMod val="10000"/>
                </a:schemeClr>
              </a:solidFill>
              <a:latin typeface="Calibri"/>
              <a:cs typeface="Calibri"/>
            </a:endParaRPr>
          </a:p>
          <a:p>
            <a:pPr marL="435609" lvl="1" indent="-343535">
              <a:lnSpc>
                <a:spcPct val="100000"/>
              </a:lnSpc>
              <a:buClr>
                <a:srgbClr val="08A0D9"/>
              </a:buClr>
              <a:buSzPct val="94444"/>
              <a:buFont typeface="Wingdings"/>
              <a:buChar char=""/>
              <a:tabLst>
                <a:tab pos="435609" algn="l"/>
                <a:tab pos="436245" algn="l"/>
              </a:tabLst>
            </a:pPr>
            <a:r>
              <a:rPr sz="1800" spc="-10" dirty="0">
                <a:solidFill>
                  <a:schemeClr val="tx2">
                    <a:lumMod val="10000"/>
                  </a:schemeClr>
                </a:solidFill>
                <a:latin typeface="Calibri"/>
                <a:cs typeface="Calibri"/>
              </a:rPr>
              <a:t>Platform</a:t>
            </a:r>
            <a:r>
              <a:rPr sz="1800" spc="-30" dirty="0">
                <a:solidFill>
                  <a:schemeClr val="tx2">
                    <a:lumMod val="10000"/>
                  </a:schemeClr>
                </a:solidFill>
                <a:latin typeface="Calibri"/>
                <a:cs typeface="Calibri"/>
              </a:rPr>
              <a:t> </a:t>
            </a:r>
            <a:r>
              <a:rPr sz="1800" spc="-5" dirty="0">
                <a:solidFill>
                  <a:schemeClr val="tx2">
                    <a:lumMod val="10000"/>
                  </a:schemeClr>
                </a:solidFill>
                <a:latin typeface="Calibri"/>
                <a:cs typeface="Calibri"/>
              </a:rPr>
              <a:t>Düşme</a:t>
            </a:r>
            <a:r>
              <a:rPr sz="1800" spc="-20" dirty="0">
                <a:solidFill>
                  <a:schemeClr val="tx2">
                    <a:lumMod val="10000"/>
                  </a:schemeClr>
                </a:solidFill>
                <a:latin typeface="Calibri"/>
                <a:cs typeface="Calibri"/>
              </a:rPr>
              <a:t> </a:t>
            </a:r>
            <a:r>
              <a:rPr sz="1800" spc="-5" dirty="0">
                <a:solidFill>
                  <a:schemeClr val="tx2">
                    <a:lumMod val="10000"/>
                  </a:schemeClr>
                </a:solidFill>
                <a:latin typeface="Calibri"/>
                <a:cs typeface="Calibri"/>
              </a:rPr>
              <a:t>Deneyi</a:t>
            </a:r>
            <a:endParaRPr sz="1800" dirty="0">
              <a:solidFill>
                <a:schemeClr val="tx2">
                  <a:lumMod val="10000"/>
                </a:schemeClr>
              </a:solidFill>
              <a:latin typeface="Calibri"/>
              <a:cs typeface="Calibri"/>
            </a:endParaRPr>
          </a:p>
        </p:txBody>
      </p:sp>
      <p:pic>
        <p:nvPicPr>
          <p:cNvPr id="4" name="object 5"/>
          <p:cNvPicPr/>
          <p:nvPr/>
        </p:nvPicPr>
        <p:blipFill>
          <a:blip r:embed="rId2" cstate="print"/>
          <a:stretch>
            <a:fillRect/>
          </a:stretch>
        </p:blipFill>
        <p:spPr>
          <a:xfrm>
            <a:off x="3156638" y="2720111"/>
            <a:ext cx="7287656" cy="3840079"/>
          </a:xfrm>
          <a:prstGeom prst="rect">
            <a:avLst/>
          </a:prstGeom>
        </p:spPr>
      </p:pic>
      <p:sp>
        <p:nvSpPr>
          <p:cNvPr id="5" name="Yuvarlatılmış Dikdörtgen 4"/>
          <p:cNvSpPr/>
          <p:nvPr/>
        </p:nvSpPr>
        <p:spPr>
          <a:xfrm>
            <a:off x="548261" y="3967993"/>
            <a:ext cx="2102661" cy="11403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nSpc>
                <a:spcPct val="100000"/>
              </a:lnSpc>
              <a:spcBef>
                <a:spcPts val="95"/>
              </a:spcBef>
            </a:pPr>
            <a:r>
              <a:rPr lang="tr-TR" spc="-55" dirty="0">
                <a:solidFill>
                  <a:schemeClr val="tx2">
                    <a:lumMod val="10000"/>
                  </a:schemeClr>
                </a:solidFill>
                <a:latin typeface="Calibri"/>
                <a:cs typeface="Calibri"/>
              </a:rPr>
              <a:t>İSKELE </a:t>
            </a:r>
            <a:r>
              <a:rPr lang="tr-TR" spc="-50" dirty="0">
                <a:solidFill>
                  <a:schemeClr val="tx2">
                    <a:lumMod val="10000"/>
                  </a:schemeClr>
                </a:solidFill>
                <a:latin typeface="Calibri"/>
                <a:cs typeface="Calibri"/>
              </a:rPr>
              <a:t> </a:t>
            </a:r>
            <a:r>
              <a:rPr lang="tr-TR" spc="-70" dirty="0">
                <a:solidFill>
                  <a:schemeClr val="tx2">
                    <a:lumMod val="10000"/>
                  </a:schemeClr>
                </a:solidFill>
                <a:latin typeface="Calibri"/>
                <a:cs typeface="Calibri"/>
              </a:rPr>
              <a:t>DENEYLER </a:t>
            </a:r>
            <a:endParaRPr lang="tr-TR" dirty="0">
              <a:solidFill>
                <a:schemeClr val="tx2">
                  <a:lumMod val="10000"/>
                </a:schemeClr>
              </a:solidFill>
              <a:latin typeface="Calibri"/>
              <a:cs typeface="Calibri"/>
            </a:endParaRPr>
          </a:p>
        </p:txBody>
      </p:sp>
      <p:sp>
        <p:nvSpPr>
          <p:cNvPr id="7" name="Slayt Numarası Yer Tutucusu 6"/>
          <p:cNvSpPr>
            <a:spLocks noGrp="1"/>
          </p:cNvSpPr>
          <p:nvPr>
            <p:ph type="sldNum" sz="quarter" idx="12"/>
          </p:nvPr>
        </p:nvSpPr>
        <p:spPr/>
        <p:txBody>
          <a:bodyPr/>
          <a:lstStyle/>
          <a:p>
            <a:fld id="{866914FB-3D64-4DE5-96CE-E198EC76AE77}" type="slidenum">
              <a:rPr lang="tr-TR" smtClean="0"/>
              <a:t>143</a:t>
            </a:fld>
            <a:endParaRPr lang="tr-TR"/>
          </a:p>
        </p:txBody>
      </p:sp>
      <p:sp>
        <p:nvSpPr>
          <p:cNvPr id="8" name="object 38"/>
          <p:cNvSpPr/>
          <p:nvPr/>
        </p:nvSpPr>
        <p:spPr>
          <a:xfrm>
            <a:off x="228601" y="762091"/>
            <a:ext cx="11687174"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38100">
            <a:solidFill>
              <a:schemeClr val="accent4">
                <a:lumMod val="60000"/>
                <a:lumOff val="40000"/>
              </a:schemeClr>
            </a:solidFill>
          </a:ln>
        </p:spPr>
        <p:txBody>
          <a:bodyPr wrap="square" lIns="0" tIns="0" rIns="0" bIns="0" rtlCol="0"/>
          <a:lstStyle/>
          <a:p>
            <a:endParaRPr/>
          </a:p>
        </p:txBody>
      </p:sp>
      <p:sp>
        <p:nvSpPr>
          <p:cNvPr id="10" name="Unvan 1"/>
          <p:cNvSpPr txBox="1">
            <a:spLocks/>
          </p:cNvSpPr>
          <p:nvPr/>
        </p:nvSpPr>
        <p:spPr>
          <a:xfrm>
            <a:off x="3716260" y="830175"/>
            <a:ext cx="7935172" cy="885630"/>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PLATFORM YÜKLEMELERİ </a:t>
            </a:r>
          </a:p>
          <a:p>
            <a:r>
              <a:rPr lang="tr-TR" spc="-60" dirty="0">
                <a:solidFill>
                  <a:schemeClr val="tx2">
                    <a:lumMod val="10000"/>
                  </a:schemeClr>
                </a:solidFill>
                <a:latin typeface="Calibri"/>
                <a:cs typeface="Calibri"/>
              </a:rPr>
              <a:t>TS EN 12810 –TS EN 12811</a:t>
            </a:r>
            <a:endParaRPr lang="tr-TR" dirty="0"/>
          </a:p>
        </p:txBody>
      </p:sp>
    </p:spTree>
    <p:extLst>
      <p:ext uri="{BB962C8B-B14F-4D97-AF65-F5344CB8AC3E}">
        <p14:creationId xmlns:p14="http://schemas.microsoft.com/office/powerpoint/2010/main" val="373916654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5"/>
          <p:cNvPicPr/>
          <p:nvPr/>
        </p:nvPicPr>
        <p:blipFill>
          <a:blip r:embed="rId2" cstate="print"/>
          <a:stretch>
            <a:fillRect/>
          </a:stretch>
        </p:blipFill>
        <p:spPr>
          <a:xfrm>
            <a:off x="3112316" y="2371864"/>
            <a:ext cx="7358593" cy="4104512"/>
          </a:xfrm>
          <a:prstGeom prst="rect">
            <a:avLst/>
          </a:prstGeom>
        </p:spPr>
      </p:pic>
      <p:sp>
        <p:nvSpPr>
          <p:cNvPr id="4" name="Yuvarlatılmış Dikdörtgen 3"/>
          <p:cNvSpPr/>
          <p:nvPr/>
        </p:nvSpPr>
        <p:spPr>
          <a:xfrm>
            <a:off x="548261" y="3967993"/>
            <a:ext cx="2102661" cy="11403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nSpc>
                <a:spcPct val="100000"/>
              </a:lnSpc>
              <a:spcBef>
                <a:spcPts val="95"/>
              </a:spcBef>
            </a:pPr>
            <a:r>
              <a:rPr lang="tr-TR" spc="-55" dirty="0">
                <a:solidFill>
                  <a:schemeClr val="tx2">
                    <a:lumMod val="10000"/>
                  </a:schemeClr>
                </a:solidFill>
                <a:latin typeface="Calibri"/>
                <a:cs typeface="Calibri"/>
              </a:rPr>
              <a:t>İSKELE </a:t>
            </a:r>
            <a:r>
              <a:rPr lang="tr-TR" spc="-50" dirty="0">
                <a:solidFill>
                  <a:schemeClr val="tx2">
                    <a:lumMod val="10000"/>
                  </a:schemeClr>
                </a:solidFill>
                <a:latin typeface="Calibri"/>
                <a:cs typeface="Calibri"/>
              </a:rPr>
              <a:t> </a:t>
            </a:r>
            <a:r>
              <a:rPr lang="tr-TR" spc="-70" dirty="0">
                <a:solidFill>
                  <a:schemeClr val="tx2">
                    <a:lumMod val="10000"/>
                  </a:schemeClr>
                </a:solidFill>
                <a:latin typeface="Calibri"/>
                <a:cs typeface="Calibri"/>
              </a:rPr>
              <a:t>DENEYLER </a:t>
            </a:r>
            <a:endParaRPr lang="tr-TR" dirty="0">
              <a:solidFill>
                <a:schemeClr val="tx2">
                  <a:lumMod val="10000"/>
                </a:schemeClr>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144</a:t>
            </a:fld>
            <a:endParaRPr lang="tr-TR"/>
          </a:p>
        </p:txBody>
      </p:sp>
      <p:sp>
        <p:nvSpPr>
          <p:cNvPr id="9" name="object 38">
            <a:extLst>
              <a:ext uri="{FF2B5EF4-FFF2-40B4-BE49-F238E27FC236}">
                <a16:creationId xmlns:a16="http://schemas.microsoft.com/office/drawing/2014/main" id="{E3B8BC37-6FA5-4B3C-964F-EBB4D91EE8CA}"/>
              </a:ext>
            </a:extLst>
          </p:cNvPr>
          <p:cNvSpPr/>
          <p:nvPr/>
        </p:nvSpPr>
        <p:spPr>
          <a:xfrm>
            <a:off x="228601" y="762091"/>
            <a:ext cx="11687174"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38100">
            <a:solidFill>
              <a:schemeClr val="accent4">
                <a:lumMod val="60000"/>
                <a:lumOff val="40000"/>
              </a:schemeClr>
            </a:solidFill>
          </a:ln>
        </p:spPr>
        <p:txBody>
          <a:bodyPr wrap="square" lIns="0" tIns="0" rIns="0" bIns="0" rtlCol="0"/>
          <a:lstStyle/>
          <a:p>
            <a:endParaRPr/>
          </a:p>
        </p:txBody>
      </p:sp>
      <p:sp>
        <p:nvSpPr>
          <p:cNvPr id="10" name="Unvan 1">
            <a:extLst>
              <a:ext uri="{FF2B5EF4-FFF2-40B4-BE49-F238E27FC236}">
                <a16:creationId xmlns:a16="http://schemas.microsoft.com/office/drawing/2014/main" id="{6941F82C-F030-4930-8DD3-E6238E461386}"/>
              </a:ext>
            </a:extLst>
          </p:cNvPr>
          <p:cNvSpPr txBox="1">
            <a:spLocks/>
          </p:cNvSpPr>
          <p:nvPr/>
        </p:nvSpPr>
        <p:spPr>
          <a:xfrm>
            <a:off x="3716260" y="830175"/>
            <a:ext cx="7935172" cy="885630"/>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PLATFORM YÜKLEMELERİ </a:t>
            </a:r>
          </a:p>
          <a:p>
            <a:r>
              <a:rPr lang="tr-TR" spc="-60" dirty="0">
                <a:solidFill>
                  <a:schemeClr val="tx2">
                    <a:lumMod val="10000"/>
                  </a:schemeClr>
                </a:solidFill>
                <a:latin typeface="Calibri"/>
                <a:cs typeface="Calibri"/>
              </a:rPr>
              <a:t>TS EN 12810 –TS EN 12811</a:t>
            </a:r>
            <a:endParaRPr lang="tr-TR" dirty="0"/>
          </a:p>
        </p:txBody>
      </p:sp>
    </p:spTree>
    <p:extLst>
      <p:ext uri="{BB962C8B-B14F-4D97-AF65-F5344CB8AC3E}">
        <p14:creationId xmlns:p14="http://schemas.microsoft.com/office/powerpoint/2010/main" val="42949053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5309" y="2630174"/>
            <a:ext cx="5220073" cy="3980350"/>
          </a:xfrm>
          <a:prstGeom prst="rect">
            <a:avLst/>
          </a:prstGeom>
        </p:spPr>
      </p:pic>
      <p:sp>
        <p:nvSpPr>
          <p:cNvPr id="4" name="Yuvarlatılmış Dikdörtgen 3"/>
          <p:cNvSpPr/>
          <p:nvPr/>
        </p:nvSpPr>
        <p:spPr>
          <a:xfrm>
            <a:off x="276837" y="3889804"/>
            <a:ext cx="2323751" cy="8388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ea typeface="Verdana" panose="020B0604030504040204" pitchFamily="34" charset="0"/>
                <a:cs typeface="Verdana" panose="020B0604030504040204" pitchFamily="34" charset="0"/>
              </a:rPr>
              <a:t>Düşme Deneyleri</a:t>
            </a:r>
          </a:p>
        </p:txBody>
      </p:sp>
      <p:sp>
        <p:nvSpPr>
          <p:cNvPr id="5" name="Slayt Numarası Yer Tutucusu 4"/>
          <p:cNvSpPr>
            <a:spLocks noGrp="1"/>
          </p:cNvSpPr>
          <p:nvPr>
            <p:ph type="sldNum" sz="quarter" idx="12"/>
          </p:nvPr>
        </p:nvSpPr>
        <p:spPr/>
        <p:txBody>
          <a:bodyPr/>
          <a:lstStyle/>
          <a:p>
            <a:fld id="{866914FB-3D64-4DE5-96CE-E198EC76AE77}" type="slidenum">
              <a:rPr lang="tr-TR" smtClean="0"/>
              <a:t>145</a:t>
            </a:fld>
            <a:endParaRPr lang="tr-TR"/>
          </a:p>
        </p:txBody>
      </p:sp>
      <p:sp>
        <p:nvSpPr>
          <p:cNvPr id="6" name="object 38">
            <a:extLst>
              <a:ext uri="{FF2B5EF4-FFF2-40B4-BE49-F238E27FC236}">
                <a16:creationId xmlns:a16="http://schemas.microsoft.com/office/drawing/2014/main" id="{1D5E7D33-8A3F-4141-A8CD-1D41AC36F1BD}"/>
              </a:ext>
            </a:extLst>
          </p:cNvPr>
          <p:cNvSpPr/>
          <p:nvPr/>
        </p:nvSpPr>
        <p:spPr>
          <a:xfrm>
            <a:off x="228601" y="762091"/>
            <a:ext cx="11687174"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38100">
            <a:solidFill>
              <a:schemeClr val="accent4">
                <a:lumMod val="60000"/>
                <a:lumOff val="40000"/>
              </a:schemeClr>
            </a:solidFill>
          </a:ln>
        </p:spPr>
        <p:txBody>
          <a:bodyPr wrap="square" lIns="0" tIns="0" rIns="0" bIns="0" rtlCol="0"/>
          <a:lstStyle/>
          <a:p>
            <a:endParaRPr/>
          </a:p>
        </p:txBody>
      </p:sp>
      <p:sp>
        <p:nvSpPr>
          <p:cNvPr id="7" name="Unvan 1">
            <a:extLst>
              <a:ext uri="{FF2B5EF4-FFF2-40B4-BE49-F238E27FC236}">
                <a16:creationId xmlns:a16="http://schemas.microsoft.com/office/drawing/2014/main" id="{53581701-7CC3-4837-8F30-F71107077D64}"/>
              </a:ext>
            </a:extLst>
          </p:cNvPr>
          <p:cNvSpPr txBox="1">
            <a:spLocks/>
          </p:cNvSpPr>
          <p:nvPr/>
        </p:nvSpPr>
        <p:spPr>
          <a:xfrm>
            <a:off x="3716260" y="830175"/>
            <a:ext cx="7935172" cy="885630"/>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PLATFORM YÜKLEMELERİ </a:t>
            </a:r>
          </a:p>
          <a:p>
            <a:r>
              <a:rPr lang="tr-TR" spc="-60" dirty="0">
                <a:solidFill>
                  <a:schemeClr val="tx2">
                    <a:lumMod val="10000"/>
                  </a:schemeClr>
                </a:solidFill>
                <a:latin typeface="Calibri"/>
                <a:cs typeface="Calibri"/>
              </a:rPr>
              <a:t>TS EN 12810 –TS EN 12811</a:t>
            </a:r>
            <a:endParaRPr lang="tr-TR" dirty="0"/>
          </a:p>
        </p:txBody>
      </p:sp>
    </p:spTree>
    <p:extLst>
      <p:ext uri="{BB962C8B-B14F-4D97-AF65-F5344CB8AC3E}">
        <p14:creationId xmlns:p14="http://schemas.microsoft.com/office/powerpoint/2010/main" val="558639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p:cNvSpPr>
            <a:spLocks noGrp="1"/>
          </p:cNvSpPr>
          <p:nvPr>
            <p:ph type="sldNum" sz="quarter" idx="12"/>
          </p:nvPr>
        </p:nvSpPr>
        <p:spPr/>
        <p:txBody>
          <a:bodyPr/>
          <a:lstStyle/>
          <a:p>
            <a:fld id="{866914FB-3D64-4DE5-96CE-E198EC76AE77}" type="slidenum">
              <a:rPr lang="tr-TR" smtClean="0"/>
              <a:t>146</a:t>
            </a:fld>
            <a:endParaRPr lang="tr-T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2193" y="2978093"/>
            <a:ext cx="4908215" cy="3212982"/>
          </a:xfrm>
          <a:prstGeom prst="rect">
            <a:avLst/>
          </a:prstGeom>
        </p:spPr>
      </p:pic>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4077" y="2978093"/>
            <a:ext cx="4832453" cy="3212982"/>
          </a:xfrm>
          <a:prstGeom prst="rect">
            <a:avLst/>
          </a:prstGeom>
        </p:spPr>
      </p:pic>
      <p:sp>
        <p:nvSpPr>
          <p:cNvPr id="8" name="object 38">
            <a:extLst>
              <a:ext uri="{FF2B5EF4-FFF2-40B4-BE49-F238E27FC236}">
                <a16:creationId xmlns:a16="http://schemas.microsoft.com/office/drawing/2014/main" id="{034E19CF-0E5A-49A5-9739-AEDF09EAF04C}"/>
              </a:ext>
            </a:extLst>
          </p:cNvPr>
          <p:cNvSpPr/>
          <p:nvPr/>
        </p:nvSpPr>
        <p:spPr>
          <a:xfrm>
            <a:off x="228601" y="762091"/>
            <a:ext cx="11687174"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38100">
            <a:solidFill>
              <a:schemeClr val="accent4">
                <a:lumMod val="60000"/>
                <a:lumOff val="40000"/>
              </a:schemeClr>
            </a:solidFill>
          </a:ln>
        </p:spPr>
        <p:txBody>
          <a:bodyPr wrap="square" lIns="0" tIns="0" rIns="0" bIns="0" rtlCol="0"/>
          <a:lstStyle/>
          <a:p>
            <a:endParaRPr/>
          </a:p>
        </p:txBody>
      </p:sp>
      <p:sp>
        <p:nvSpPr>
          <p:cNvPr id="9" name="Unvan 1">
            <a:extLst>
              <a:ext uri="{FF2B5EF4-FFF2-40B4-BE49-F238E27FC236}">
                <a16:creationId xmlns:a16="http://schemas.microsoft.com/office/drawing/2014/main" id="{ECAF3D81-A721-4C96-8DE8-BB2490BC0723}"/>
              </a:ext>
            </a:extLst>
          </p:cNvPr>
          <p:cNvSpPr txBox="1">
            <a:spLocks/>
          </p:cNvSpPr>
          <p:nvPr/>
        </p:nvSpPr>
        <p:spPr>
          <a:xfrm>
            <a:off x="3716260" y="830175"/>
            <a:ext cx="7935172" cy="885630"/>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PLATFORM YÜKLEMELERİ </a:t>
            </a:r>
          </a:p>
          <a:p>
            <a:r>
              <a:rPr lang="tr-TR" spc="-60" dirty="0">
                <a:solidFill>
                  <a:schemeClr val="tx2">
                    <a:lumMod val="10000"/>
                  </a:schemeClr>
                </a:solidFill>
                <a:latin typeface="Calibri"/>
                <a:cs typeface="Calibri"/>
              </a:rPr>
              <a:t>TS EN 12810 –TS EN 12811</a:t>
            </a:r>
            <a:endParaRPr lang="tr-TR" dirty="0"/>
          </a:p>
        </p:txBody>
      </p:sp>
    </p:spTree>
    <p:extLst>
      <p:ext uri="{BB962C8B-B14F-4D97-AF65-F5344CB8AC3E}">
        <p14:creationId xmlns:p14="http://schemas.microsoft.com/office/powerpoint/2010/main" val="175245339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5"/>
          <p:cNvSpPr txBox="1">
            <a:spLocks/>
          </p:cNvSpPr>
          <p:nvPr/>
        </p:nvSpPr>
        <p:spPr>
          <a:xfrm>
            <a:off x="3611088" y="2275049"/>
            <a:ext cx="2597150" cy="360680"/>
          </a:xfrm>
          <a:prstGeom prst="rect">
            <a:avLst/>
          </a:prstGeom>
        </p:spPr>
        <p:txBody>
          <a:bodyPr vert="horz" wrap="square" lIns="0" tIns="12065" rIns="0" bIns="0" rtlCol="0" anchor="ctr">
            <a:sp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marL="12700">
              <a:lnSpc>
                <a:spcPct val="100000"/>
              </a:lnSpc>
              <a:spcBef>
                <a:spcPts val="95"/>
              </a:spcBef>
            </a:pPr>
            <a:r>
              <a:rPr lang="tr-TR" sz="2200" u="heavy" spc="-55" dirty="0">
                <a:solidFill>
                  <a:srgbClr val="000000"/>
                </a:solidFill>
                <a:uFill>
                  <a:solidFill>
                    <a:srgbClr val="000000"/>
                  </a:solidFill>
                </a:uFill>
                <a:latin typeface="Calibri"/>
                <a:cs typeface="Calibri"/>
              </a:rPr>
              <a:t>Yan</a:t>
            </a:r>
            <a:r>
              <a:rPr lang="tr-TR" sz="2200" u="heavy" spc="-35" dirty="0">
                <a:solidFill>
                  <a:srgbClr val="000000"/>
                </a:solidFill>
                <a:uFill>
                  <a:solidFill>
                    <a:srgbClr val="000000"/>
                  </a:solidFill>
                </a:uFill>
                <a:latin typeface="Calibri"/>
                <a:cs typeface="Calibri"/>
              </a:rPr>
              <a:t> </a:t>
            </a:r>
            <a:r>
              <a:rPr lang="tr-TR" sz="2200" u="heavy" spc="-10" dirty="0">
                <a:solidFill>
                  <a:srgbClr val="000000"/>
                </a:solidFill>
                <a:uFill>
                  <a:solidFill>
                    <a:srgbClr val="000000"/>
                  </a:solidFill>
                </a:uFill>
                <a:latin typeface="Calibri"/>
                <a:cs typeface="Calibri"/>
              </a:rPr>
              <a:t>Koruma</a:t>
            </a:r>
            <a:r>
              <a:rPr lang="tr-TR" sz="2200" u="heavy" spc="-45" dirty="0">
                <a:solidFill>
                  <a:srgbClr val="000000"/>
                </a:solidFill>
                <a:uFill>
                  <a:solidFill>
                    <a:srgbClr val="000000"/>
                  </a:solidFill>
                </a:uFill>
                <a:latin typeface="Calibri"/>
                <a:cs typeface="Calibri"/>
              </a:rPr>
              <a:t> </a:t>
            </a:r>
            <a:r>
              <a:rPr lang="tr-TR" sz="2200" u="heavy" spc="-5" dirty="0">
                <a:solidFill>
                  <a:srgbClr val="000000"/>
                </a:solidFill>
                <a:uFill>
                  <a:solidFill>
                    <a:srgbClr val="000000"/>
                  </a:solidFill>
                </a:uFill>
                <a:latin typeface="Calibri"/>
                <a:cs typeface="Calibri"/>
              </a:rPr>
              <a:t>Deneyleri:</a:t>
            </a:r>
            <a:endParaRPr lang="tr-TR" sz="2200" dirty="0">
              <a:latin typeface="Calibri"/>
              <a:cs typeface="Calibri"/>
            </a:endParaRPr>
          </a:p>
        </p:txBody>
      </p:sp>
      <p:sp>
        <p:nvSpPr>
          <p:cNvPr id="4" name="object 6"/>
          <p:cNvSpPr txBox="1"/>
          <p:nvPr/>
        </p:nvSpPr>
        <p:spPr>
          <a:xfrm>
            <a:off x="3552832" y="2972264"/>
            <a:ext cx="7092798" cy="1013460"/>
          </a:xfrm>
          <a:prstGeom prst="rect">
            <a:avLst/>
          </a:prstGeom>
        </p:spPr>
        <p:txBody>
          <a:bodyPr vert="horz" wrap="square" lIns="0" tIns="67310" rIns="0" bIns="0" rtlCol="0">
            <a:spAutoFit/>
          </a:bodyPr>
          <a:lstStyle/>
          <a:p>
            <a:pPr marL="355600" indent="-342900">
              <a:lnSpc>
                <a:spcPct val="100000"/>
              </a:lnSpc>
              <a:spcBef>
                <a:spcPts val="530"/>
              </a:spcBef>
              <a:buClr>
                <a:srgbClr val="08A0D9"/>
              </a:buClr>
              <a:buSzPct val="94444"/>
              <a:buFont typeface="Wingdings"/>
              <a:buChar char=""/>
              <a:tabLst>
                <a:tab pos="354965" algn="l"/>
                <a:tab pos="355600" algn="l"/>
              </a:tabLst>
            </a:pPr>
            <a:r>
              <a:rPr sz="1800" spc="-5" dirty="0">
                <a:solidFill>
                  <a:schemeClr val="tx2">
                    <a:lumMod val="10000"/>
                  </a:schemeClr>
                </a:solidFill>
                <a:latin typeface="Calibri"/>
                <a:cs typeface="Calibri"/>
              </a:rPr>
              <a:t>Düşey</a:t>
            </a:r>
            <a:r>
              <a:rPr sz="1800" spc="-10" dirty="0">
                <a:solidFill>
                  <a:schemeClr val="tx2">
                    <a:lumMod val="10000"/>
                  </a:schemeClr>
                </a:solidFill>
                <a:latin typeface="Calibri"/>
                <a:cs typeface="Calibri"/>
              </a:rPr>
              <a:t> </a:t>
            </a:r>
            <a:r>
              <a:rPr sz="1800" spc="-35" dirty="0">
                <a:solidFill>
                  <a:schemeClr val="tx2">
                    <a:lumMod val="10000"/>
                  </a:schemeClr>
                </a:solidFill>
                <a:latin typeface="Calibri"/>
                <a:cs typeface="Calibri"/>
              </a:rPr>
              <a:t>Yönde</a:t>
            </a:r>
            <a:r>
              <a:rPr sz="1800" spc="15" dirty="0">
                <a:solidFill>
                  <a:schemeClr val="tx2">
                    <a:lumMod val="10000"/>
                  </a:schemeClr>
                </a:solidFill>
                <a:latin typeface="Calibri"/>
                <a:cs typeface="Calibri"/>
              </a:rPr>
              <a:t> </a:t>
            </a:r>
            <a:r>
              <a:rPr sz="1800" dirty="0">
                <a:solidFill>
                  <a:schemeClr val="tx2">
                    <a:lumMod val="10000"/>
                  </a:schemeClr>
                </a:solidFill>
                <a:latin typeface="Calibri"/>
                <a:cs typeface="Calibri"/>
              </a:rPr>
              <a:t>Aşağı</a:t>
            </a:r>
            <a:r>
              <a:rPr sz="1800" spc="-25" dirty="0">
                <a:solidFill>
                  <a:schemeClr val="tx2">
                    <a:lumMod val="10000"/>
                  </a:schemeClr>
                </a:solidFill>
                <a:latin typeface="Calibri"/>
                <a:cs typeface="Calibri"/>
              </a:rPr>
              <a:t> </a:t>
            </a:r>
            <a:r>
              <a:rPr sz="1800" spc="-20" dirty="0">
                <a:solidFill>
                  <a:schemeClr val="tx2">
                    <a:lumMod val="10000"/>
                  </a:schemeClr>
                </a:solidFill>
                <a:latin typeface="Calibri"/>
                <a:cs typeface="Calibri"/>
              </a:rPr>
              <a:t>Yükleme</a:t>
            </a:r>
            <a:r>
              <a:rPr sz="1800" spc="15" dirty="0">
                <a:solidFill>
                  <a:schemeClr val="tx2">
                    <a:lumMod val="10000"/>
                  </a:schemeClr>
                </a:solidFill>
                <a:latin typeface="Calibri"/>
                <a:cs typeface="Calibri"/>
              </a:rPr>
              <a:t> </a:t>
            </a:r>
            <a:r>
              <a:rPr sz="1800" spc="-10" dirty="0">
                <a:solidFill>
                  <a:schemeClr val="tx2">
                    <a:lumMod val="10000"/>
                  </a:schemeClr>
                </a:solidFill>
                <a:latin typeface="Calibri"/>
                <a:cs typeface="Calibri"/>
              </a:rPr>
              <a:t>(Dayanıklılık)</a:t>
            </a:r>
            <a:endParaRPr sz="1800" dirty="0">
              <a:solidFill>
                <a:schemeClr val="tx2">
                  <a:lumMod val="10000"/>
                </a:schemeClr>
              </a:solidFill>
              <a:latin typeface="Calibri"/>
              <a:cs typeface="Calibri"/>
            </a:endParaRPr>
          </a:p>
          <a:p>
            <a:pPr marL="355600" indent="-342900">
              <a:lnSpc>
                <a:spcPct val="100000"/>
              </a:lnSpc>
              <a:spcBef>
                <a:spcPts val="434"/>
              </a:spcBef>
              <a:buClr>
                <a:srgbClr val="08A0D9"/>
              </a:buClr>
              <a:buSzPct val="94444"/>
              <a:buFont typeface="Wingdings"/>
              <a:buChar char=""/>
              <a:tabLst>
                <a:tab pos="354965" algn="l"/>
                <a:tab pos="355600" algn="l"/>
              </a:tabLst>
            </a:pPr>
            <a:r>
              <a:rPr sz="1800" spc="-5" dirty="0">
                <a:solidFill>
                  <a:schemeClr val="tx2">
                    <a:lumMod val="10000"/>
                  </a:schemeClr>
                </a:solidFill>
                <a:latin typeface="Calibri"/>
                <a:cs typeface="Calibri"/>
              </a:rPr>
              <a:t>Düşey </a:t>
            </a:r>
            <a:r>
              <a:rPr sz="1800" spc="-35" dirty="0">
                <a:solidFill>
                  <a:schemeClr val="tx2">
                    <a:lumMod val="10000"/>
                  </a:schemeClr>
                </a:solidFill>
                <a:latin typeface="Calibri"/>
                <a:cs typeface="Calibri"/>
              </a:rPr>
              <a:t>Yönde</a:t>
            </a:r>
            <a:r>
              <a:rPr sz="1800" spc="20" dirty="0">
                <a:solidFill>
                  <a:schemeClr val="tx2">
                    <a:lumMod val="10000"/>
                  </a:schemeClr>
                </a:solidFill>
                <a:latin typeface="Calibri"/>
                <a:cs typeface="Calibri"/>
              </a:rPr>
              <a:t> </a:t>
            </a:r>
            <a:r>
              <a:rPr sz="1800" spc="-25" dirty="0">
                <a:solidFill>
                  <a:schemeClr val="tx2">
                    <a:lumMod val="10000"/>
                  </a:schemeClr>
                </a:solidFill>
                <a:latin typeface="Calibri"/>
                <a:cs typeface="Calibri"/>
              </a:rPr>
              <a:t>Yukarı</a:t>
            </a:r>
            <a:r>
              <a:rPr sz="1800" spc="5" dirty="0">
                <a:solidFill>
                  <a:schemeClr val="tx2">
                    <a:lumMod val="10000"/>
                  </a:schemeClr>
                </a:solidFill>
                <a:latin typeface="Calibri"/>
                <a:cs typeface="Calibri"/>
              </a:rPr>
              <a:t> </a:t>
            </a:r>
            <a:r>
              <a:rPr sz="1800" spc="-20" dirty="0">
                <a:solidFill>
                  <a:schemeClr val="tx2">
                    <a:lumMod val="10000"/>
                  </a:schemeClr>
                </a:solidFill>
                <a:latin typeface="Calibri"/>
                <a:cs typeface="Calibri"/>
              </a:rPr>
              <a:t>Yükleme</a:t>
            </a:r>
            <a:r>
              <a:rPr sz="1800" spc="10" dirty="0">
                <a:solidFill>
                  <a:schemeClr val="tx2">
                    <a:lumMod val="10000"/>
                  </a:schemeClr>
                </a:solidFill>
                <a:latin typeface="Calibri"/>
                <a:cs typeface="Calibri"/>
              </a:rPr>
              <a:t> </a:t>
            </a:r>
            <a:r>
              <a:rPr sz="1800" dirty="0">
                <a:solidFill>
                  <a:schemeClr val="tx2">
                    <a:lumMod val="10000"/>
                  </a:schemeClr>
                </a:solidFill>
                <a:latin typeface="Calibri"/>
                <a:cs typeface="Calibri"/>
              </a:rPr>
              <a:t>(</a:t>
            </a:r>
            <a:r>
              <a:rPr sz="1800" spc="15" dirty="0">
                <a:solidFill>
                  <a:schemeClr val="tx2">
                    <a:lumMod val="10000"/>
                  </a:schemeClr>
                </a:solidFill>
                <a:latin typeface="Calibri"/>
                <a:cs typeface="Calibri"/>
              </a:rPr>
              <a:t> </a:t>
            </a:r>
            <a:r>
              <a:rPr sz="1800" spc="-5" dirty="0">
                <a:solidFill>
                  <a:schemeClr val="tx2">
                    <a:lumMod val="10000"/>
                  </a:schemeClr>
                </a:solidFill>
                <a:latin typeface="Calibri"/>
                <a:cs typeface="Calibri"/>
              </a:rPr>
              <a:t>Bağlantı</a:t>
            </a:r>
            <a:r>
              <a:rPr sz="1800" spc="-15" dirty="0">
                <a:solidFill>
                  <a:schemeClr val="tx2">
                    <a:lumMod val="10000"/>
                  </a:schemeClr>
                </a:solidFill>
                <a:latin typeface="Calibri"/>
                <a:cs typeface="Calibri"/>
              </a:rPr>
              <a:t> Kontrolü)</a:t>
            </a:r>
            <a:endParaRPr sz="1800" dirty="0">
              <a:solidFill>
                <a:schemeClr val="tx2">
                  <a:lumMod val="10000"/>
                </a:schemeClr>
              </a:solidFill>
              <a:latin typeface="Calibri"/>
              <a:cs typeface="Calibri"/>
            </a:endParaRPr>
          </a:p>
          <a:p>
            <a:pPr marL="355600" indent="-342900">
              <a:lnSpc>
                <a:spcPct val="100000"/>
              </a:lnSpc>
              <a:spcBef>
                <a:spcPts val="430"/>
              </a:spcBef>
              <a:buClr>
                <a:srgbClr val="08A0D9"/>
              </a:buClr>
              <a:buSzPct val="94444"/>
              <a:buFont typeface="Wingdings"/>
              <a:buChar char=""/>
              <a:tabLst>
                <a:tab pos="354965" algn="l"/>
                <a:tab pos="355600" algn="l"/>
              </a:tabLst>
            </a:pPr>
            <a:r>
              <a:rPr sz="1800" spc="-45" dirty="0">
                <a:solidFill>
                  <a:schemeClr val="tx2">
                    <a:lumMod val="10000"/>
                  </a:schemeClr>
                </a:solidFill>
                <a:latin typeface="Calibri"/>
                <a:cs typeface="Calibri"/>
              </a:rPr>
              <a:t>Yatay</a:t>
            </a:r>
            <a:r>
              <a:rPr sz="1800" spc="-10" dirty="0">
                <a:solidFill>
                  <a:schemeClr val="tx2">
                    <a:lumMod val="10000"/>
                  </a:schemeClr>
                </a:solidFill>
                <a:latin typeface="Calibri"/>
                <a:cs typeface="Calibri"/>
              </a:rPr>
              <a:t> </a:t>
            </a:r>
            <a:r>
              <a:rPr sz="1800" spc="-30" dirty="0">
                <a:solidFill>
                  <a:schemeClr val="tx2">
                    <a:lumMod val="10000"/>
                  </a:schemeClr>
                </a:solidFill>
                <a:latin typeface="Calibri"/>
                <a:cs typeface="Calibri"/>
              </a:rPr>
              <a:t>Yönde</a:t>
            </a:r>
            <a:r>
              <a:rPr sz="1800" spc="-5" dirty="0">
                <a:solidFill>
                  <a:schemeClr val="tx2">
                    <a:lumMod val="10000"/>
                  </a:schemeClr>
                </a:solidFill>
                <a:latin typeface="Calibri"/>
                <a:cs typeface="Calibri"/>
              </a:rPr>
              <a:t> </a:t>
            </a:r>
            <a:r>
              <a:rPr sz="1800" spc="-15" dirty="0">
                <a:solidFill>
                  <a:schemeClr val="tx2">
                    <a:lumMod val="10000"/>
                  </a:schemeClr>
                </a:solidFill>
                <a:latin typeface="Calibri"/>
                <a:cs typeface="Calibri"/>
              </a:rPr>
              <a:t>Yükleme</a:t>
            </a:r>
            <a:r>
              <a:rPr sz="1800" dirty="0">
                <a:solidFill>
                  <a:schemeClr val="tx2">
                    <a:lumMod val="10000"/>
                  </a:schemeClr>
                </a:solidFill>
                <a:latin typeface="Calibri"/>
                <a:cs typeface="Calibri"/>
              </a:rPr>
              <a:t> </a:t>
            </a:r>
            <a:r>
              <a:rPr sz="1800" spc="-10" dirty="0">
                <a:solidFill>
                  <a:schemeClr val="tx2">
                    <a:lumMod val="10000"/>
                  </a:schemeClr>
                </a:solidFill>
                <a:latin typeface="Calibri"/>
                <a:cs typeface="Calibri"/>
              </a:rPr>
              <a:t>(Dayanıklılık)</a:t>
            </a:r>
            <a:endParaRPr sz="1800" dirty="0">
              <a:solidFill>
                <a:schemeClr val="tx2">
                  <a:lumMod val="10000"/>
                </a:schemeClr>
              </a:solidFill>
              <a:latin typeface="Calibri"/>
              <a:cs typeface="Calibri"/>
            </a:endParaRPr>
          </a:p>
        </p:txBody>
      </p:sp>
      <p:grpSp>
        <p:nvGrpSpPr>
          <p:cNvPr id="5" name="object 7"/>
          <p:cNvGrpSpPr/>
          <p:nvPr/>
        </p:nvGrpSpPr>
        <p:grpSpPr>
          <a:xfrm>
            <a:off x="3552832" y="4012414"/>
            <a:ext cx="3644922" cy="2963132"/>
            <a:chOff x="2648013" y="3274529"/>
            <a:chExt cx="3044825" cy="3044825"/>
          </a:xfrm>
        </p:grpSpPr>
        <p:pic>
          <p:nvPicPr>
            <p:cNvPr id="6" name="object 8"/>
            <p:cNvPicPr/>
            <p:nvPr/>
          </p:nvPicPr>
          <p:blipFill>
            <a:blip r:embed="rId2" cstate="print"/>
            <a:stretch>
              <a:fillRect/>
            </a:stretch>
          </p:blipFill>
          <p:spPr>
            <a:xfrm>
              <a:off x="2706269" y="3576822"/>
              <a:ext cx="2927677" cy="2488526"/>
            </a:xfrm>
            <a:prstGeom prst="rect">
              <a:avLst/>
            </a:prstGeom>
          </p:spPr>
        </p:pic>
        <p:sp>
          <p:nvSpPr>
            <p:cNvPr id="7" name="object 9"/>
            <p:cNvSpPr/>
            <p:nvPr/>
          </p:nvSpPr>
          <p:spPr>
            <a:xfrm>
              <a:off x="2652776" y="3279292"/>
              <a:ext cx="3035300" cy="3035300"/>
            </a:xfrm>
            <a:custGeom>
              <a:avLst/>
              <a:gdLst/>
              <a:ahLst/>
              <a:cxnLst/>
              <a:rect l="l" t="t" r="r" b="b"/>
              <a:pathLst>
                <a:path w="3035300" h="3035300">
                  <a:moveTo>
                    <a:pt x="0" y="3034792"/>
                  </a:moveTo>
                  <a:lnTo>
                    <a:pt x="3034792" y="3034792"/>
                  </a:lnTo>
                  <a:lnTo>
                    <a:pt x="3034792" y="0"/>
                  </a:lnTo>
                  <a:lnTo>
                    <a:pt x="0" y="0"/>
                  </a:lnTo>
                  <a:lnTo>
                    <a:pt x="0" y="3034792"/>
                  </a:lnTo>
                  <a:close/>
                </a:path>
              </a:pathLst>
            </a:custGeom>
            <a:ln w="9525">
              <a:solidFill>
                <a:srgbClr val="7E7E7E"/>
              </a:solidFill>
            </a:ln>
          </p:spPr>
          <p:txBody>
            <a:bodyPr wrap="square" lIns="0" tIns="0" rIns="0" bIns="0" rtlCol="0"/>
            <a:lstStyle/>
            <a:p>
              <a:endParaRPr/>
            </a:p>
          </p:txBody>
        </p:sp>
      </p:grpSp>
      <p:grpSp>
        <p:nvGrpSpPr>
          <p:cNvPr id="8" name="object 10"/>
          <p:cNvGrpSpPr/>
          <p:nvPr/>
        </p:nvGrpSpPr>
        <p:grpSpPr>
          <a:xfrm>
            <a:off x="7457812" y="4007650"/>
            <a:ext cx="3187817" cy="3044825"/>
            <a:chOff x="5756211" y="3274529"/>
            <a:chExt cx="3044825" cy="3044825"/>
          </a:xfrm>
        </p:grpSpPr>
        <p:pic>
          <p:nvPicPr>
            <p:cNvPr id="9" name="object 11"/>
            <p:cNvPicPr/>
            <p:nvPr/>
          </p:nvPicPr>
          <p:blipFill>
            <a:blip r:embed="rId3" cstate="print"/>
            <a:stretch>
              <a:fillRect/>
            </a:stretch>
          </p:blipFill>
          <p:spPr>
            <a:xfrm>
              <a:off x="5814594" y="3576822"/>
              <a:ext cx="2878883" cy="2488526"/>
            </a:xfrm>
            <a:prstGeom prst="rect">
              <a:avLst/>
            </a:prstGeom>
          </p:spPr>
        </p:pic>
        <p:sp>
          <p:nvSpPr>
            <p:cNvPr id="10" name="object 12"/>
            <p:cNvSpPr/>
            <p:nvPr/>
          </p:nvSpPr>
          <p:spPr>
            <a:xfrm>
              <a:off x="5760973" y="3279292"/>
              <a:ext cx="3035300" cy="3035300"/>
            </a:xfrm>
            <a:custGeom>
              <a:avLst/>
              <a:gdLst/>
              <a:ahLst/>
              <a:cxnLst/>
              <a:rect l="l" t="t" r="r" b="b"/>
              <a:pathLst>
                <a:path w="3035300" h="3035300">
                  <a:moveTo>
                    <a:pt x="0" y="3034792"/>
                  </a:moveTo>
                  <a:lnTo>
                    <a:pt x="3034792" y="3034792"/>
                  </a:lnTo>
                  <a:lnTo>
                    <a:pt x="3034792" y="0"/>
                  </a:lnTo>
                  <a:lnTo>
                    <a:pt x="0" y="0"/>
                  </a:lnTo>
                  <a:lnTo>
                    <a:pt x="0" y="3034792"/>
                  </a:lnTo>
                  <a:close/>
                </a:path>
              </a:pathLst>
            </a:custGeom>
            <a:ln w="9525">
              <a:solidFill>
                <a:srgbClr val="7E7E7E"/>
              </a:solidFill>
            </a:ln>
          </p:spPr>
          <p:txBody>
            <a:bodyPr wrap="square" lIns="0" tIns="0" rIns="0" bIns="0" rtlCol="0"/>
            <a:lstStyle/>
            <a:p>
              <a:endParaRPr/>
            </a:p>
          </p:txBody>
        </p:sp>
      </p:grpSp>
      <p:sp>
        <p:nvSpPr>
          <p:cNvPr id="11" name="Yuvarlatılmış Dikdörtgen 10"/>
          <p:cNvSpPr/>
          <p:nvPr/>
        </p:nvSpPr>
        <p:spPr>
          <a:xfrm>
            <a:off x="548261" y="3967993"/>
            <a:ext cx="2102661" cy="11403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nSpc>
                <a:spcPct val="100000"/>
              </a:lnSpc>
              <a:spcBef>
                <a:spcPts val="95"/>
              </a:spcBef>
            </a:pPr>
            <a:r>
              <a:rPr lang="tr-TR" spc="-55" dirty="0">
                <a:solidFill>
                  <a:schemeClr val="tx2">
                    <a:lumMod val="10000"/>
                  </a:schemeClr>
                </a:solidFill>
                <a:latin typeface="Calibri"/>
                <a:cs typeface="Calibri"/>
              </a:rPr>
              <a:t>İSKELE </a:t>
            </a:r>
            <a:r>
              <a:rPr lang="tr-TR" spc="-50" dirty="0">
                <a:solidFill>
                  <a:schemeClr val="tx2">
                    <a:lumMod val="10000"/>
                  </a:schemeClr>
                </a:solidFill>
                <a:latin typeface="Calibri"/>
                <a:cs typeface="Calibri"/>
              </a:rPr>
              <a:t> </a:t>
            </a:r>
            <a:r>
              <a:rPr lang="tr-TR" spc="-70" dirty="0">
                <a:solidFill>
                  <a:schemeClr val="tx2">
                    <a:lumMod val="10000"/>
                  </a:schemeClr>
                </a:solidFill>
                <a:latin typeface="Calibri"/>
                <a:cs typeface="Calibri"/>
              </a:rPr>
              <a:t>DENEYLER </a:t>
            </a:r>
            <a:endParaRPr lang="tr-TR" dirty="0">
              <a:solidFill>
                <a:schemeClr val="tx2">
                  <a:lumMod val="10000"/>
                </a:schemeClr>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147</a:t>
            </a:fld>
            <a:endParaRPr lang="tr-TR"/>
          </a:p>
        </p:txBody>
      </p:sp>
      <p:sp>
        <p:nvSpPr>
          <p:cNvPr id="16" name="object 38">
            <a:extLst>
              <a:ext uri="{FF2B5EF4-FFF2-40B4-BE49-F238E27FC236}">
                <a16:creationId xmlns:a16="http://schemas.microsoft.com/office/drawing/2014/main" id="{DED0C910-B1C0-4512-A555-4FBB4DCEE3CD}"/>
              </a:ext>
            </a:extLst>
          </p:cNvPr>
          <p:cNvSpPr/>
          <p:nvPr/>
        </p:nvSpPr>
        <p:spPr>
          <a:xfrm>
            <a:off x="228601" y="762091"/>
            <a:ext cx="11687174"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38100">
            <a:solidFill>
              <a:schemeClr val="accent4">
                <a:lumMod val="60000"/>
                <a:lumOff val="40000"/>
              </a:schemeClr>
            </a:solidFill>
          </a:ln>
        </p:spPr>
        <p:txBody>
          <a:bodyPr wrap="square" lIns="0" tIns="0" rIns="0" bIns="0" rtlCol="0"/>
          <a:lstStyle/>
          <a:p>
            <a:endParaRPr/>
          </a:p>
        </p:txBody>
      </p:sp>
      <p:sp>
        <p:nvSpPr>
          <p:cNvPr id="17" name="Unvan 1">
            <a:extLst>
              <a:ext uri="{FF2B5EF4-FFF2-40B4-BE49-F238E27FC236}">
                <a16:creationId xmlns:a16="http://schemas.microsoft.com/office/drawing/2014/main" id="{F4556E8F-8D7D-422A-86B6-CC7800764E37}"/>
              </a:ext>
            </a:extLst>
          </p:cNvPr>
          <p:cNvSpPr txBox="1">
            <a:spLocks/>
          </p:cNvSpPr>
          <p:nvPr/>
        </p:nvSpPr>
        <p:spPr>
          <a:xfrm>
            <a:off x="3716260" y="830175"/>
            <a:ext cx="7935172" cy="885630"/>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PLATFORM YÜKLEMELERİ </a:t>
            </a:r>
          </a:p>
          <a:p>
            <a:r>
              <a:rPr lang="tr-TR" spc="-60" dirty="0">
                <a:solidFill>
                  <a:schemeClr val="tx2">
                    <a:lumMod val="10000"/>
                  </a:schemeClr>
                </a:solidFill>
                <a:latin typeface="Calibri"/>
                <a:cs typeface="Calibri"/>
              </a:rPr>
              <a:t>TS EN 12810 –TS EN 12811</a:t>
            </a:r>
            <a:endParaRPr lang="tr-TR" dirty="0"/>
          </a:p>
        </p:txBody>
      </p:sp>
    </p:spTree>
    <p:extLst>
      <p:ext uri="{BB962C8B-B14F-4D97-AF65-F5344CB8AC3E}">
        <p14:creationId xmlns:p14="http://schemas.microsoft.com/office/powerpoint/2010/main" val="1840374239"/>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5"/>
          <p:cNvSpPr txBox="1">
            <a:spLocks/>
          </p:cNvSpPr>
          <p:nvPr/>
        </p:nvSpPr>
        <p:spPr>
          <a:xfrm>
            <a:off x="3213824" y="2365062"/>
            <a:ext cx="2796603" cy="360680"/>
          </a:xfrm>
          <a:prstGeom prst="rect">
            <a:avLst/>
          </a:prstGeom>
        </p:spPr>
        <p:txBody>
          <a:bodyPr vert="horz" wrap="square" lIns="0" tIns="12065" rIns="0" bIns="0" rtlCol="0" anchor="ctr">
            <a:sp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marL="12700">
              <a:lnSpc>
                <a:spcPct val="100000"/>
              </a:lnSpc>
              <a:spcBef>
                <a:spcPts val="95"/>
              </a:spcBef>
            </a:pPr>
            <a:r>
              <a:rPr lang="tr-TR" sz="2200" u="heavy" spc="-30" dirty="0" err="1">
                <a:solidFill>
                  <a:srgbClr val="000000"/>
                </a:solidFill>
                <a:uFill>
                  <a:solidFill>
                    <a:srgbClr val="000000"/>
                  </a:solidFill>
                </a:uFill>
                <a:latin typeface="Calibri"/>
                <a:cs typeface="Calibri"/>
              </a:rPr>
              <a:t>Topukluk</a:t>
            </a:r>
            <a:r>
              <a:rPr lang="tr-TR" sz="2200" u="heavy" spc="-65" dirty="0">
                <a:solidFill>
                  <a:srgbClr val="000000"/>
                </a:solidFill>
                <a:uFill>
                  <a:solidFill>
                    <a:srgbClr val="000000"/>
                  </a:solidFill>
                </a:uFill>
                <a:latin typeface="Calibri"/>
                <a:cs typeface="Calibri"/>
              </a:rPr>
              <a:t> </a:t>
            </a:r>
            <a:r>
              <a:rPr lang="tr-TR" sz="2200" u="heavy" spc="-5" dirty="0">
                <a:solidFill>
                  <a:srgbClr val="000000"/>
                </a:solidFill>
                <a:uFill>
                  <a:solidFill>
                    <a:srgbClr val="000000"/>
                  </a:solidFill>
                </a:uFill>
                <a:latin typeface="Calibri"/>
                <a:cs typeface="Calibri"/>
              </a:rPr>
              <a:t>Deneyleri:</a:t>
            </a:r>
            <a:endParaRPr lang="tr-TR" sz="2200" dirty="0">
              <a:latin typeface="Calibri"/>
              <a:cs typeface="Calibri"/>
            </a:endParaRPr>
          </a:p>
        </p:txBody>
      </p:sp>
      <p:sp>
        <p:nvSpPr>
          <p:cNvPr id="4" name="object 6"/>
          <p:cNvSpPr txBox="1"/>
          <p:nvPr/>
        </p:nvSpPr>
        <p:spPr>
          <a:xfrm>
            <a:off x="3213824" y="2992304"/>
            <a:ext cx="3549015" cy="299720"/>
          </a:xfrm>
          <a:prstGeom prst="rect">
            <a:avLst/>
          </a:prstGeom>
        </p:spPr>
        <p:txBody>
          <a:bodyPr vert="horz" wrap="square" lIns="0" tIns="12700" rIns="0" bIns="0" rtlCol="0">
            <a:spAutoFit/>
          </a:bodyPr>
          <a:lstStyle/>
          <a:p>
            <a:pPr marL="355600" indent="-342900">
              <a:lnSpc>
                <a:spcPct val="100000"/>
              </a:lnSpc>
              <a:spcBef>
                <a:spcPts val="100"/>
              </a:spcBef>
              <a:buClr>
                <a:srgbClr val="08A0D9"/>
              </a:buClr>
              <a:buSzPct val="94444"/>
              <a:buFont typeface="Wingdings"/>
              <a:buChar char=""/>
              <a:tabLst>
                <a:tab pos="354965" algn="l"/>
                <a:tab pos="355600" algn="l"/>
              </a:tabLst>
            </a:pPr>
            <a:r>
              <a:rPr sz="1800" spc="-45" dirty="0">
                <a:solidFill>
                  <a:schemeClr val="tx2">
                    <a:lumMod val="10000"/>
                  </a:schemeClr>
                </a:solidFill>
                <a:latin typeface="Calibri"/>
                <a:cs typeface="Calibri"/>
              </a:rPr>
              <a:t>Yatay</a:t>
            </a:r>
            <a:r>
              <a:rPr sz="1800" spc="-15" dirty="0">
                <a:solidFill>
                  <a:schemeClr val="tx2">
                    <a:lumMod val="10000"/>
                  </a:schemeClr>
                </a:solidFill>
                <a:latin typeface="Calibri"/>
                <a:cs typeface="Calibri"/>
              </a:rPr>
              <a:t> </a:t>
            </a:r>
            <a:r>
              <a:rPr sz="1800" spc="-30" dirty="0">
                <a:solidFill>
                  <a:schemeClr val="tx2">
                    <a:lumMod val="10000"/>
                  </a:schemeClr>
                </a:solidFill>
                <a:latin typeface="Calibri"/>
                <a:cs typeface="Calibri"/>
              </a:rPr>
              <a:t>Yönde</a:t>
            </a:r>
            <a:r>
              <a:rPr sz="1800" spc="-10" dirty="0">
                <a:solidFill>
                  <a:schemeClr val="tx2">
                    <a:lumMod val="10000"/>
                  </a:schemeClr>
                </a:solidFill>
                <a:latin typeface="Calibri"/>
                <a:cs typeface="Calibri"/>
              </a:rPr>
              <a:t> </a:t>
            </a:r>
            <a:r>
              <a:rPr sz="1800" spc="-15" dirty="0">
                <a:solidFill>
                  <a:schemeClr val="tx2">
                    <a:lumMod val="10000"/>
                  </a:schemeClr>
                </a:solidFill>
                <a:latin typeface="Calibri"/>
                <a:cs typeface="Calibri"/>
              </a:rPr>
              <a:t>Yükleme</a:t>
            </a:r>
            <a:r>
              <a:rPr sz="1800" spc="5" dirty="0">
                <a:solidFill>
                  <a:schemeClr val="tx2">
                    <a:lumMod val="10000"/>
                  </a:schemeClr>
                </a:solidFill>
                <a:latin typeface="Calibri"/>
                <a:cs typeface="Calibri"/>
              </a:rPr>
              <a:t> </a:t>
            </a:r>
            <a:r>
              <a:rPr sz="1800" spc="-10" dirty="0">
                <a:solidFill>
                  <a:schemeClr val="tx2">
                    <a:lumMod val="10000"/>
                  </a:schemeClr>
                </a:solidFill>
                <a:latin typeface="Calibri"/>
                <a:cs typeface="Calibri"/>
              </a:rPr>
              <a:t>(Dayanıklılık)</a:t>
            </a:r>
            <a:endParaRPr sz="1800" dirty="0">
              <a:solidFill>
                <a:schemeClr val="tx2">
                  <a:lumMod val="10000"/>
                </a:schemeClr>
              </a:solidFill>
              <a:latin typeface="Calibri"/>
              <a:cs typeface="Calibri"/>
            </a:endParaRPr>
          </a:p>
        </p:txBody>
      </p:sp>
      <p:grpSp>
        <p:nvGrpSpPr>
          <p:cNvPr id="5" name="object 7"/>
          <p:cNvGrpSpPr/>
          <p:nvPr/>
        </p:nvGrpSpPr>
        <p:grpSpPr>
          <a:xfrm>
            <a:off x="3201524" y="3464653"/>
            <a:ext cx="7864829" cy="3242345"/>
            <a:chOff x="3122358" y="2843466"/>
            <a:chExt cx="3044825" cy="3044825"/>
          </a:xfrm>
        </p:grpSpPr>
        <p:pic>
          <p:nvPicPr>
            <p:cNvPr id="6" name="object 8"/>
            <p:cNvPicPr/>
            <p:nvPr/>
          </p:nvPicPr>
          <p:blipFill>
            <a:blip r:embed="rId2" cstate="print"/>
            <a:stretch>
              <a:fillRect/>
            </a:stretch>
          </p:blipFill>
          <p:spPr>
            <a:xfrm>
              <a:off x="3180614" y="3145759"/>
              <a:ext cx="2927677" cy="2488526"/>
            </a:xfrm>
            <a:prstGeom prst="rect">
              <a:avLst/>
            </a:prstGeom>
          </p:spPr>
        </p:pic>
        <p:sp>
          <p:nvSpPr>
            <p:cNvPr id="7" name="object 9"/>
            <p:cNvSpPr/>
            <p:nvPr/>
          </p:nvSpPr>
          <p:spPr>
            <a:xfrm>
              <a:off x="3127120" y="2848229"/>
              <a:ext cx="3035300" cy="3035300"/>
            </a:xfrm>
            <a:custGeom>
              <a:avLst/>
              <a:gdLst/>
              <a:ahLst/>
              <a:cxnLst/>
              <a:rect l="l" t="t" r="r" b="b"/>
              <a:pathLst>
                <a:path w="3035300" h="3035300">
                  <a:moveTo>
                    <a:pt x="0" y="3034792"/>
                  </a:moveTo>
                  <a:lnTo>
                    <a:pt x="3034792" y="3034792"/>
                  </a:lnTo>
                  <a:lnTo>
                    <a:pt x="3034792" y="0"/>
                  </a:lnTo>
                  <a:lnTo>
                    <a:pt x="0" y="0"/>
                  </a:lnTo>
                  <a:lnTo>
                    <a:pt x="0" y="3034792"/>
                  </a:lnTo>
                  <a:close/>
                </a:path>
              </a:pathLst>
            </a:custGeom>
            <a:ln w="9525">
              <a:solidFill>
                <a:srgbClr val="7E7E7E"/>
              </a:solidFill>
            </a:ln>
          </p:spPr>
          <p:txBody>
            <a:bodyPr wrap="square" lIns="0" tIns="0" rIns="0" bIns="0" rtlCol="0"/>
            <a:lstStyle/>
            <a:p>
              <a:endParaRPr/>
            </a:p>
          </p:txBody>
        </p:sp>
      </p:grpSp>
      <p:sp>
        <p:nvSpPr>
          <p:cNvPr id="8" name="Yuvarlatılmış Dikdörtgen 7"/>
          <p:cNvSpPr/>
          <p:nvPr/>
        </p:nvSpPr>
        <p:spPr>
          <a:xfrm>
            <a:off x="548261" y="3967993"/>
            <a:ext cx="2102661" cy="11403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nSpc>
                <a:spcPct val="100000"/>
              </a:lnSpc>
              <a:spcBef>
                <a:spcPts val="95"/>
              </a:spcBef>
            </a:pPr>
            <a:r>
              <a:rPr lang="tr-TR" spc="-55" dirty="0">
                <a:solidFill>
                  <a:schemeClr val="tx2">
                    <a:lumMod val="10000"/>
                  </a:schemeClr>
                </a:solidFill>
                <a:latin typeface="Calibri"/>
                <a:cs typeface="Calibri"/>
              </a:rPr>
              <a:t>İSKELE </a:t>
            </a:r>
            <a:r>
              <a:rPr lang="tr-TR" spc="-50" dirty="0">
                <a:solidFill>
                  <a:schemeClr val="tx2">
                    <a:lumMod val="10000"/>
                  </a:schemeClr>
                </a:solidFill>
                <a:latin typeface="Calibri"/>
                <a:cs typeface="Calibri"/>
              </a:rPr>
              <a:t> </a:t>
            </a:r>
            <a:r>
              <a:rPr lang="tr-TR" spc="-70" dirty="0">
                <a:solidFill>
                  <a:schemeClr val="tx2">
                    <a:lumMod val="10000"/>
                  </a:schemeClr>
                </a:solidFill>
                <a:latin typeface="Calibri"/>
                <a:cs typeface="Calibri"/>
              </a:rPr>
              <a:t>DENEYLER </a:t>
            </a:r>
            <a:endParaRPr lang="tr-TR" dirty="0">
              <a:solidFill>
                <a:schemeClr val="tx2">
                  <a:lumMod val="10000"/>
                </a:schemeClr>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148</a:t>
            </a:fld>
            <a:endParaRPr lang="tr-TR"/>
          </a:p>
        </p:txBody>
      </p:sp>
      <p:sp>
        <p:nvSpPr>
          <p:cNvPr id="11" name="object 38">
            <a:extLst>
              <a:ext uri="{FF2B5EF4-FFF2-40B4-BE49-F238E27FC236}">
                <a16:creationId xmlns:a16="http://schemas.microsoft.com/office/drawing/2014/main" id="{5D3C6D19-4266-4A4B-8E10-8FFD5003AF8E}"/>
              </a:ext>
            </a:extLst>
          </p:cNvPr>
          <p:cNvSpPr/>
          <p:nvPr/>
        </p:nvSpPr>
        <p:spPr>
          <a:xfrm>
            <a:off x="228601" y="762091"/>
            <a:ext cx="11687174"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38100">
            <a:solidFill>
              <a:schemeClr val="accent4">
                <a:lumMod val="60000"/>
                <a:lumOff val="40000"/>
              </a:schemeClr>
            </a:solidFill>
          </a:ln>
        </p:spPr>
        <p:txBody>
          <a:bodyPr wrap="square" lIns="0" tIns="0" rIns="0" bIns="0" rtlCol="0"/>
          <a:lstStyle/>
          <a:p>
            <a:endParaRPr/>
          </a:p>
        </p:txBody>
      </p:sp>
      <p:sp>
        <p:nvSpPr>
          <p:cNvPr id="13" name="Unvan 1">
            <a:extLst>
              <a:ext uri="{FF2B5EF4-FFF2-40B4-BE49-F238E27FC236}">
                <a16:creationId xmlns:a16="http://schemas.microsoft.com/office/drawing/2014/main" id="{EE486AD8-CBF9-47C9-B2E2-95972EB55D77}"/>
              </a:ext>
            </a:extLst>
          </p:cNvPr>
          <p:cNvSpPr txBox="1">
            <a:spLocks/>
          </p:cNvSpPr>
          <p:nvPr/>
        </p:nvSpPr>
        <p:spPr>
          <a:xfrm>
            <a:off x="3716260" y="830175"/>
            <a:ext cx="7935172" cy="885630"/>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PLATFORM YÜKLEMELERİ </a:t>
            </a:r>
          </a:p>
          <a:p>
            <a:r>
              <a:rPr lang="tr-TR" spc="-60" dirty="0">
                <a:solidFill>
                  <a:schemeClr val="tx2">
                    <a:lumMod val="10000"/>
                  </a:schemeClr>
                </a:solidFill>
                <a:latin typeface="Calibri"/>
                <a:cs typeface="Calibri"/>
              </a:rPr>
              <a:t>TS EN 12810 –TS EN 12811</a:t>
            </a:r>
            <a:endParaRPr lang="tr-TR" dirty="0"/>
          </a:p>
        </p:txBody>
      </p:sp>
    </p:spTree>
    <p:extLst>
      <p:ext uri="{BB962C8B-B14F-4D97-AF65-F5344CB8AC3E}">
        <p14:creationId xmlns:p14="http://schemas.microsoft.com/office/powerpoint/2010/main" val="4144899898"/>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5"/>
          <p:cNvSpPr txBox="1">
            <a:spLocks/>
          </p:cNvSpPr>
          <p:nvPr/>
        </p:nvSpPr>
        <p:spPr>
          <a:xfrm>
            <a:off x="2703901" y="2245352"/>
            <a:ext cx="2134870" cy="330835"/>
          </a:xfrm>
          <a:prstGeom prst="rect">
            <a:avLst/>
          </a:prstGeom>
        </p:spPr>
        <p:txBody>
          <a:bodyPr vert="horz" wrap="square" lIns="0" tIns="13335" rIns="0" bIns="0" rtlCol="0" anchor="ctr">
            <a:sp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marL="12700">
              <a:lnSpc>
                <a:spcPct val="100000"/>
              </a:lnSpc>
              <a:spcBef>
                <a:spcPts val="105"/>
              </a:spcBef>
            </a:pPr>
            <a:r>
              <a:rPr lang="tr-TR" sz="2000" u="heavy" spc="-10" dirty="0">
                <a:solidFill>
                  <a:srgbClr val="000000"/>
                </a:solidFill>
                <a:uFill>
                  <a:solidFill>
                    <a:srgbClr val="000000"/>
                  </a:solidFill>
                </a:uFill>
                <a:latin typeface="Calibri"/>
                <a:cs typeface="Calibri"/>
              </a:rPr>
              <a:t>Merdiven</a:t>
            </a:r>
            <a:r>
              <a:rPr lang="tr-TR" sz="2000" u="heavy" spc="-25" dirty="0">
                <a:solidFill>
                  <a:srgbClr val="000000"/>
                </a:solidFill>
                <a:uFill>
                  <a:solidFill>
                    <a:srgbClr val="000000"/>
                  </a:solidFill>
                </a:uFill>
                <a:latin typeface="Calibri"/>
                <a:cs typeface="Calibri"/>
              </a:rPr>
              <a:t> </a:t>
            </a:r>
            <a:r>
              <a:rPr lang="tr-TR" sz="2000" u="heavy" spc="-5" dirty="0">
                <a:solidFill>
                  <a:srgbClr val="000000"/>
                </a:solidFill>
                <a:uFill>
                  <a:solidFill>
                    <a:srgbClr val="000000"/>
                  </a:solidFill>
                </a:uFill>
                <a:latin typeface="Calibri"/>
                <a:cs typeface="Calibri"/>
              </a:rPr>
              <a:t>Deneyleri:</a:t>
            </a:r>
            <a:endParaRPr lang="tr-TR" sz="2000" dirty="0">
              <a:latin typeface="Calibri"/>
              <a:cs typeface="Calibri"/>
            </a:endParaRPr>
          </a:p>
        </p:txBody>
      </p:sp>
      <p:sp>
        <p:nvSpPr>
          <p:cNvPr id="4" name="object 6"/>
          <p:cNvSpPr txBox="1"/>
          <p:nvPr/>
        </p:nvSpPr>
        <p:spPr>
          <a:xfrm>
            <a:off x="2608285" y="2746161"/>
            <a:ext cx="2277110" cy="803275"/>
          </a:xfrm>
          <a:prstGeom prst="rect">
            <a:avLst/>
          </a:prstGeom>
        </p:spPr>
        <p:txBody>
          <a:bodyPr vert="horz" wrap="square" lIns="0" tIns="13335" rIns="0" bIns="0" rtlCol="0">
            <a:spAutoFit/>
          </a:bodyPr>
          <a:lstStyle/>
          <a:p>
            <a:pPr marL="355600" indent="-342900">
              <a:lnSpc>
                <a:spcPct val="100000"/>
              </a:lnSpc>
              <a:spcBef>
                <a:spcPts val="105"/>
              </a:spcBef>
              <a:buClr>
                <a:srgbClr val="08A0D9"/>
              </a:buClr>
              <a:buSzPct val="94117"/>
              <a:buFont typeface="Wingdings"/>
              <a:buChar char=""/>
              <a:tabLst>
                <a:tab pos="354965" algn="l"/>
                <a:tab pos="355600" algn="l"/>
              </a:tabLst>
            </a:pPr>
            <a:r>
              <a:rPr sz="1700" dirty="0">
                <a:solidFill>
                  <a:schemeClr val="tx2">
                    <a:lumMod val="10000"/>
                  </a:schemeClr>
                </a:solidFill>
                <a:latin typeface="Calibri"/>
                <a:cs typeface="Calibri"/>
              </a:rPr>
              <a:t>Açı</a:t>
            </a:r>
            <a:r>
              <a:rPr sz="1700" spc="-35" dirty="0">
                <a:solidFill>
                  <a:schemeClr val="tx2">
                    <a:lumMod val="10000"/>
                  </a:schemeClr>
                </a:solidFill>
                <a:latin typeface="Calibri"/>
                <a:cs typeface="Calibri"/>
              </a:rPr>
              <a:t> </a:t>
            </a:r>
            <a:r>
              <a:rPr sz="1700" spc="-10" dirty="0">
                <a:solidFill>
                  <a:schemeClr val="tx2">
                    <a:lumMod val="10000"/>
                  </a:schemeClr>
                </a:solidFill>
                <a:latin typeface="Calibri"/>
                <a:cs typeface="Calibri"/>
              </a:rPr>
              <a:t>Kontrolü</a:t>
            </a:r>
            <a:endParaRPr sz="1700" dirty="0">
              <a:solidFill>
                <a:schemeClr val="tx2">
                  <a:lumMod val="10000"/>
                </a:schemeClr>
              </a:solidFill>
              <a:latin typeface="Calibri"/>
              <a:cs typeface="Calibri"/>
            </a:endParaRPr>
          </a:p>
          <a:p>
            <a:pPr marL="355600" indent="-342900">
              <a:lnSpc>
                <a:spcPct val="100000"/>
              </a:lnSpc>
              <a:buClr>
                <a:srgbClr val="08A0D9"/>
              </a:buClr>
              <a:buSzPct val="94117"/>
              <a:buFont typeface="Wingdings"/>
              <a:buChar char=""/>
              <a:tabLst>
                <a:tab pos="354965" algn="l"/>
                <a:tab pos="355600" algn="l"/>
              </a:tabLst>
            </a:pPr>
            <a:r>
              <a:rPr sz="1700" spc="-10" dirty="0">
                <a:solidFill>
                  <a:schemeClr val="tx2">
                    <a:lumMod val="10000"/>
                  </a:schemeClr>
                </a:solidFill>
                <a:latin typeface="Calibri"/>
                <a:cs typeface="Calibri"/>
              </a:rPr>
              <a:t>Kaydırmazlık</a:t>
            </a:r>
            <a:r>
              <a:rPr sz="1700" spc="-15" dirty="0">
                <a:solidFill>
                  <a:schemeClr val="tx2">
                    <a:lumMod val="10000"/>
                  </a:schemeClr>
                </a:solidFill>
                <a:latin typeface="Calibri"/>
                <a:cs typeface="Calibri"/>
              </a:rPr>
              <a:t> Kontrolü</a:t>
            </a:r>
            <a:endParaRPr sz="1700" dirty="0">
              <a:solidFill>
                <a:schemeClr val="tx2">
                  <a:lumMod val="10000"/>
                </a:schemeClr>
              </a:solidFill>
              <a:latin typeface="Calibri"/>
              <a:cs typeface="Calibri"/>
            </a:endParaRPr>
          </a:p>
          <a:p>
            <a:pPr marL="355600" indent="-342900">
              <a:lnSpc>
                <a:spcPct val="100000"/>
              </a:lnSpc>
              <a:buClr>
                <a:srgbClr val="08A0D9"/>
              </a:buClr>
              <a:buSzPct val="94117"/>
              <a:buFont typeface="Wingdings"/>
              <a:buChar char=""/>
              <a:tabLst>
                <a:tab pos="354965" algn="l"/>
                <a:tab pos="355600" algn="l"/>
              </a:tabLst>
            </a:pPr>
            <a:r>
              <a:rPr sz="1700" spc="-10" dirty="0">
                <a:solidFill>
                  <a:schemeClr val="tx2">
                    <a:lumMod val="10000"/>
                  </a:schemeClr>
                </a:solidFill>
                <a:latin typeface="Calibri"/>
                <a:cs typeface="Calibri"/>
              </a:rPr>
              <a:t>Yükleme</a:t>
            </a:r>
            <a:r>
              <a:rPr sz="1700" spc="-45" dirty="0">
                <a:solidFill>
                  <a:schemeClr val="tx2">
                    <a:lumMod val="10000"/>
                  </a:schemeClr>
                </a:solidFill>
                <a:latin typeface="Calibri"/>
                <a:cs typeface="Calibri"/>
              </a:rPr>
              <a:t> </a:t>
            </a:r>
            <a:r>
              <a:rPr sz="1700" spc="-5" dirty="0">
                <a:solidFill>
                  <a:schemeClr val="tx2">
                    <a:lumMod val="10000"/>
                  </a:schemeClr>
                </a:solidFill>
                <a:latin typeface="Calibri"/>
                <a:cs typeface="Calibri"/>
              </a:rPr>
              <a:t>Deneyleri</a:t>
            </a:r>
            <a:endParaRPr sz="1700" dirty="0">
              <a:solidFill>
                <a:schemeClr val="tx2">
                  <a:lumMod val="10000"/>
                </a:schemeClr>
              </a:solidFill>
              <a:latin typeface="Calibri"/>
              <a:cs typeface="Calibri"/>
            </a:endParaRPr>
          </a:p>
        </p:txBody>
      </p:sp>
      <p:grpSp>
        <p:nvGrpSpPr>
          <p:cNvPr id="5" name="object 7"/>
          <p:cNvGrpSpPr/>
          <p:nvPr/>
        </p:nvGrpSpPr>
        <p:grpSpPr>
          <a:xfrm>
            <a:off x="2692867" y="3825379"/>
            <a:ext cx="7748194" cy="2718333"/>
            <a:chOff x="2893631" y="2921914"/>
            <a:chExt cx="3344545" cy="3344545"/>
          </a:xfrm>
        </p:grpSpPr>
        <p:pic>
          <p:nvPicPr>
            <p:cNvPr id="6" name="object 8"/>
            <p:cNvPicPr/>
            <p:nvPr/>
          </p:nvPicPr>
          <p:blipFill>
            <a:blip r:embed="rId2" cstate="print"/>
            <a:stretch>
              <a:fillRect/>
            </a:stretch>
          </p:blipFill>
          <p:spPr>
            <a:xfrm>
              <a:off x="2903093" y="2931439"/>
              <a:ext cx="3325113" cy="3221394"/>
            </a:xfrm>
            <a:prstGeom prst="rect">
              <a:avLst/>
            </a:prstGeom>
          </p:spPr>
        </p:pic>
        <p:sp>
          <p:nvSpPr>
            <p:cNvPr id="7" name="object 9"/>
            <p:cNvSpPr/>
            <p:nvPr/>
          </p:nvSpPr>
          <p:spPr>
            <a:xfrm>
              <a:off x="2898394" y="2926676"/>
              <a:ext cx="3335020" cy="3335020"/>
            </a:xfrm>
            <a:custGeom>
              <a:avLst/>
              <a:gdLst/>
              <a:ahLst/>
              <a:cxnLst/>
              <a:rect l="l" t="t" r="r" b="b"/>
              <a:pathLst>
                <a:path w="3335020" h="3335020">
                  <a:moveTo>
                    <a:pt x="0" y="3334639"/>
                  </a:moveTo>
                  <a:lnTo>
                    <a:pt x="3334638" y="3334639"/>
                  </a:lnTo>
                  <a:lnTo>
                    <a:pt x="3334638" y="0"/>
                  </a:lnTo>
                  <a:lnTo>
                    <a:pt x="0" y="0"/>
                  </a:lnTo>
                  <a:lnTo>
                    <a:pt x="0" y="3334639"/>
                  </a:lnTo>
                  <a:close/>
                </a:path>
              </a:pathLst>
            </a:custGeom>
            <a:ln w="9525">
              <a:solidFill>
                <a:srgbClr val="7E7E7E"/>
              </a:solidFill>
            </a:ln>
          </p:spPr>
          <p:txBody>
            <a:bodyPr wrap="square" lIns="0" tIns="0" rIns="0" bIns="0" rtlCol="0"/>
            <a:lstStyle/>
            <a:p>
              <a:endParaRPr/>
            </a:p>
          </p:txBody>
        </p:sp>
      </p:grpSp>
      <p:sp>
        <p:nvSpPr>
          <p:cNvPr id="8" name="Yuvarlatılmış Dikdörtgen 7"/>
          <p:cNvSpPr/>
          <p:nvPr/>
        </p:nvSpPr>
        <p:spPr>
          <a:xfrm>
            <a:off x="229480" y="4001872"/>
            <a:ext cx="2102661" cy="11403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marR="5080">
              <a:lnSpc>
                <a:spcPct val="100000"/>
              </a:lnSpc>
              <a:spcBef>
                <a:spcPts val="95"/>
              </a:spcBef>
            </a:pPr>
            <a:r>
              <a:rPr lang="tr-TR" spc="-55" dirty="0">
                <a:solidFill>
                  <a:schemeClr val="tx2">
                    <a:lumMod val="10000"/>
                  </a:schemeClr>
                </a:solidFill>
                <a:latin typeface="Calibri"/>
                <a:cs typeface="Calibri"/>
              </a:rPr>
              <a:t>İSKELE </a:t>
            </a:r>
            <a:r>
              <a:rPr lang="tr-TR" spc="-50" dirty="0">
                <a:solidFill>
                  <a:schemeClr val="tx2">
                    <a:lumMod val="10000"/>
                  </a:schemeClr>
                </a:solidFill>
                <a:latin typeface="Calibri"/>
                <a:cs typeface="Calibri"/>
              </a:rPr>
              <a:t> </a:t>
            </a:r>
            <a:r>
              <a:rPr lang="tr-TR" spc="-70" dirty="0">
                <a:solidFill>
                  <a:schemeClr val="tx2">
                    <a:lumMod val="10000"/>
                  </a:schemeClr>
                </a:solidFill>
                <a:latin typeface="Calibri"/>
                <a:cs typeface="Calibri"/>
              </a:rPr>
              <a:t>DENEYLER </a:t>
            </a:r>
            <a:endParaRPr lang="tr-TR" dirty="0">
              <a:solidFill>
                <a:schemeClr val="tx2">
                  <a:lumMod val="10000"/>
                </a:schemeClr>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149</a:t>
            </a:fld>
            <a:endParaRPr lang="tr-TR"/>
          </a:p>
        </p:txBody>
      </p:sp>
      <p:sp>
        <p:nvSpPr>
          <p:cNvPr id="13" name="object 38">
            <a:extLst>
              <a:ext uri="{FF2B5EF4-FFF2-40B4-BE49-F238E27FC236}">
                <a16:creationId xmlns:a16="http://schemas.microsoft.com/office/drawing/2014/main" id="{AD8294BB-EF9A-463E-B622-4CF34C010012}"/>
              </a:ext>
            </a:extLst>
          </p:cNvPr>
          <p:cNvSpPr/>
          <p:nvPr/>
        </p:nvSpPr>
        <p:spPr>
          <a:xfrm>
            <a:off x="229480" y="504945"/>
            <a:ext cx="11687174"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38100">
            <a:solidFill>
              <a:schemeClr val="accent4">
                <a:lumMod val="60000"/>
                <a:lumOff val="40000"/>
              </a:schemeClr>
            </a:solidFill>
          </a:ln>
        </p:spPr>
        <p:txBody>
          <a:bodyPr wrap="square" lIns="0" tIns="0" rIns="0" bIns="0" rtlCol="0"/>
          <a:lstStyle/>
          <a:p>
            <a:endParaRPr/>
          </a:p>
        </p:txBody>
      </p:sp>
      <p:sp>
        <p:nvSpPr>
          <p:cNvPr id="14" name="Unvan 1">
            <a:extLst>
              <a:ext uri="{FF2B5EF4-FFF2-40B4-BE49-F238E27FC236}">
                <a16:creationId xmlns:a16="http://schemas.microsoft.com/office/drawing/2014/main" id="{1D971250-9BCB-4CD5-B1CD-9A17A860C5E3}"/>
              </a:ext>
            </a:extLst>
          </p:cNvPr>
          <p:cNvSpPr txBox="1">
            <a:spLocks/>
          </p:cNvSpPr>
          <p:nvPr/>
        </p:nvSpPr>
        <p:spPr>
          <a:xfrm>
            <a:off x="3717139" y="573029"/>
            <a:ext cx="7935172" cy="885630"/>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r>
              <a:rPr lang="tr-TR" spc="-60" dirty="0">
                <a:solidFill>
                  <a:schemeClr val="tx2">
                    <a:lumMod val="10000"/>
                  </a:schemeClr>
                </a:solidFill>
                <a:latin typeface="Calibri"/>
                <a:cs typeface="Calibri"/>
              </a:rPr>
              <a:t>İSKELE PLATFORM YÜKLEMELERİ </a:t>
            </a:r>
          </a:p>
          <a:p>
            <a:r>
              <a:rPr lang="tr-TR" spc="-60" dirty="0">
                <a:solidFill>
                  <a:schemeClr val="tx2">
                    <a:lumMod val="10000"/>
                  </a:schemeClr>
                </a:solidFill>
                <a:latin typeface="Calibri"/>
                <a:cs typeface="Calibri"/>
              </a:rPr>
              <a:t>TS EN 12810 –TS EN 12811</a:t>
            </a:r>
            <a:endParaRPr lang="tr-TR" dirty="0"/>
          </a:p>
        </p:txBody>
      </p:sp>
    </p:spTree>
    <p:extLst>
      <p:ext uri="{BB962C8B-B14F-4D97-AF65-F5344CB8AC3E}">
        <p14:creationId xmlns:p14="http://schemas.microsoft.com/office/powerpoint/2010/main" val="28510683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09270" y="2055303"/>
            <a:ext cx="4446165" cy="4802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Yuvarlatılmış Dikdörtgen 4"/>
          <p:cNvSpPr/>
          <p:nvPr/>
        </p:nvSpPr>
        <p:spPr>
          <a:xfrm>
            <a:off x="3825380" y="3736296"/>
            <a:ext cx="4605556" cy="14407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t>1,2 Metre</a:t>
            </a:r>
          </a:p>
        </p:txBody>
      </p:sp>
      <p:sp>
        <p:nvSpPr>
          <p:cNvPr id="6" name="Text Box 13"/>
          <p:cNvSpPr txBox="1">
            <a:spLocks noChangeArrowheads="1"/>
          </p:cNvSpPr>
          <p:nvPr/>
        </p:nvSpPr>
        <p:spPr bwMode="auto">
          <a:xfrm>
            <a:off x="2884173" y="2860527"/>
            <a:ext cx="1369043" cy="396875"/>
          </a:xfrm>
          <a:prstGeom prst="rect">
            <a:avLst/>
          </a:prstGeom>
          <a:noFill/>
          <a:ln w="9525">
            <a:noFill/>
            <a:miter lim="800000"/>
            <a:headEnd/>
            <a:tailEnd/>
          </a:ln>
          <a:effectLst/>
        </p:spPr>
        <p:txBody>
          <a:bodyPr wrap="square">
            <a:spAutoFit/>
          </a:bodyPr>
          <a:lstStyle/>
          <a:p>
            <a:pPr eaLnBrk="1" hangingPunct="1">
              <a:spcBef>
                <a:spcPct val="50000"/>
              </a:spcBef>
              <a:defRPr/>
            </a:pPr>
            <a:r>
              <a:rPr lang="tr-TR" sz="2000" b="1" dirty="0">
                <a:solidFill>
                  <a:srgbClr val="990000"/>
                </a:solidFill>
                <a:effectLst>
                  <a:outerShdw blurRad="38100" dist="38100" dir="2700000" algn="tl">
                    <a:srgbClr val="C0C0C0"/>
                  </a:outerShdw>
                </a:effectLst>
                <a:latin typeface="Arial" charset="0"/>
              </a:rPr>
              <a:t>1.80 cm</a:t>
            </a:r>
          </a:p>
        </p:txBody>
      </p:sp>
      <p:sp>
        <p:nvSpPr>
          <p:cNvPr id="7" name="Line 10"/>
          <p:cNvSpPr>
            <a:spLocks noChangeShapeType="1"/>
          </p:cNvSpPr>
          <p:nvPr/>
        </p:nvSpPr>
        <p:spPr bwMode="auto">
          <a:xfrm flipH="1">
            <a:off x="2965858" y="3642071"/>
            <a:ext cx="6324600" cy="0"/>
          </a:xfrm>
          <a:prstGeom prst="line">
            <a:avLst/>
          </a:prstGeom>
          <a:noFill/>
          <a:ln w="9525">
            <a:solidFill>
              <a:srgbClr val="8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8" name="Line 10"/>
          <p:cNvSpPr>
            <a:spLocks noChangeShapeType="1"/>
          </p:cNvSpPr>
          <p:nvPr/>
        </p:nvSpPr>
        <p:spPr bwMode="auto">
          <a:xfrm flipH="1">
            <a:off x="2965858" y="3249711"/>
            <a:ext cx="6324600" cy="0"/>
          </a:xfrm>
          <a:prstGeom prst="line">
            <a:avLst/>
          </a:prstGeom>
          <a:noFill/>
          <a:ln w="9525">
            <a:solidFill>
              <a:srgbClr val="8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9" name="Line 12"/>
          <p:cNvSpPr>
            <a:spLocks noChangeShapeType="1"/>
          </p:cNvSpPr>
          <p:nvPr/>
        </p:nvSpPr>
        <p:spPr bwMode="auto">
          <a:xfrm>
            <a:off x="6291742" y="2055303"/>
            <a:ext cx="25167" cy="4802697"/>
          </a:xfrm>
          <a:prstGeom prst="line">
            <a:avLst/>
          </a:prstGeom>
          <a:noFill/>
          <a:ln w="22225">
            <a:solidFill>
              <a:schemeClr val="accent6">
                <a:lumMod val="75000"/>
              </a:schemeClr>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11" name="Text Box 14"/>
          <p:cNvSpPr txBox="1">
            <a:spLocks noChangeArrowheads="1"/>
          </p:cNvSpPr>
          <p:nvPr/>
        </p:nvSpPr>
        <p:spPr bwMode="auto">
          <a:xfrm>
            <a:off x="8277334" y="3242021"/>
            <a:ext cx="1295400" cy="400050"/>
          </a:xfrm>
          <a:prstGeom prst="rect">
            <a:avLst/>
          </a:prstGeom>
          <a:noFill/>
          <a:ln w="9525">
            <a:noFill/>
            <a:miter lim="800000"/>
            <a:headEnd/>
            <a:tailEnd/>
          </a:ln>
          <a:effectLst/>
        </p:spPr>
        <p:txBody>
          <a:bodyPr>
            <a:spAutoFit/>
          </a:bodyPr>
          <a:lstStyle/>
          <a:p>
            <a:pPr eaLnBrk="1" hangingPunct="1">
              <a:spcBef>
                <a:spcPct val="50000"/>
              </a:spcBef>
              <a:defRPr/>
            </a:pPr>
            <a:r>
              <a:rPr lang="tr-TR" sz="2000" b="1" dirty="0">
                <a:solidFill>
                  <a:srgbClr val="990000"/>
                </a:solidFill>
                <a:effectLst>
                  <a:outerShdw blurRad="38100" dist="38100" dir="2700000" algn="tl">
                    <a:srgbClr val="C0C0C0"/>
                  </a:outerShdw>
                </a:effectLst>
                <a:latin typeface="Arial" charset="0"/>
              </a:rPr>
              <a:t>1.65 cm</a:t>
            </a:r>
          </a:p>
        </p:txBody>
      </p:sp>
      <p:sp>
        <p:nvSpPr>
          <p:cNvPr id="3" name="Slayt Numarası Yer Tutucusu 2"/>
          <p:cNvSpPr>
            <a:spLocks noGrp="1"/>
          </p:cNvSpPr>
          <p:nvPr>
            <p:ph type="sldNum" sz="quarter" idx="12"/>
          </p:nvPr>
        </p:nvSpPr>
        <p:spPr/>
        <p:txBody>
          <a:bodyPr/>
          <a:lstStyle/>
          <a:p>
            <a:fld id="{866914FB-3D64-4DE5-96CE-E198EC76AE77}" type="slidenum">
              <a:rPr lang="tr-TR" smtClean="0"/>
              <a:t>15</a:t>
            </a:fld>
            <a:endParaRPr lang="tr-TR"/>
          </a:p>
        </p:txBody>
      </p:sp>
      <p:sp>
        <p:nvSpPr>
          <p:cNvPr id="12" name="object 39"/>
          <p:cNvSpPr txBox="1">
            <a:spLocks noGrp="1"/>
          </p:cNvSpPr>
          <p:nvPr>
            <p:ph type="title"/>
          </p:nvPr>
        </p:nvSpPr>
        <p:spPr>
          <a:xfrm>
            <a:off x="680321" y="753228"/>
            <a:ext cx="9613861" cy="1080938"/>
          </a:xfrm>
          <a:prstGeom prst="rect">
            <a:avLst/>
          </a:prstGeom>
        </p:spPr>
        <p:txBody>
          <a:bodyPr vert="horz" wrap="square" lIns="0" tIns="12700" rIns="0" bIns="0" rtlCol="0" anchor="ctr">
            <a:spAutoFit/>
          </a:bodyPr>
          <a:lstStyle/>
          <a:p>
            <a:pPr marL="12700">
              <a:lnSpc>
                <a:spcPct val="100000"/>
              </a:lnSpc>
              <a:spcBef>
                <a:spcPts val="100"/>
              </a:spcBef>
            </a:pPr>
            <a:r>
              <a:rPr lang="tr-TR" spc="-5" dirty="0">
                <a:solidFill>
                  <a:srgbClr val="000000"/>
                </a:solidFill>
              </a:rPr>
              <a:t>YÜKSEKTE ÇALIŞMA NEDİR?</a:t>
            </a:r>
            <a:endParaRPr dirty="0"/>
          </a:p>
        </p:txBody>
      </p:sp>
      <p:sp>
        <p:nvSpPr>
          <p:cNvPr id="13" name="object 38"/>
          <p:cNvSpPr/>
          <p:nvPr/>
        </p:nvSpPr>
        <p:spPr>
          <a:xfrm>
            <a:off x="418761" y="850882"/>
            <a:ext cx="8062508"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10795">
            <a:solidFill>
              <a:srgbClr val="56585B"/>
            </a:solidFill>
          </a:ln>
        </p:spPr>
        <p:txBody>
          <a:bodyPr wrap="square" lIns="0" tIns="0" rIns="0" bIns="0" rtlCol="0"/>
          <a:lstStyle/>
          <a:p>
            <a:endParaRPr/>
          </a:p>
        </p:txBody>
      </p:sp>
    </p:spTree>
    <p:extLst>
      <p:ext uri="{BB962C8B-B14F-4D97-AF65-F5344CB8AC3E}">
        <p14:creationId xmlns:p14="http://schemas.microsoft.com/office/powerpoint/2010/main" val="1401358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İSKELE MUAYENE VE DENEYLER</a:t>
            </a:r>
            <a:endParaRPr lang="tr-TR" dirty="0"/>
          </a:p>
        </p:txBody>
      </p:sp>
      <p:pic>
        <p:nvPicPr>
          <p:cNvPr id="3" name="Resim 2"/>
          <p:cNvPicPr>
            <a:picLocks noChangeAspect="1"/>
          </p:cNvPicPr>
          <p:nvPr/>
        </p:nvPicPr>
        <p:blipFill>
          <a:blip r:embed="rId2"/>
          <a:stretch>
            <a:fillRect/>
          </a:stretch>
        </p:blipFill>
        <p:spPr>
          <a:xfrm>
            <a:off x="2674510" y="2038925"/>
            <a:ext cx="8023031" cy="39505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Yuvarlatılmış Dikdörtgen 3"/>
          <p:cNvSpPr/>
          <p:nvPr/>
        </p:nvSpPr>
        <p:spPr>
          <a:xfrm>
            <a:off x="276837" y="3889804"/>
            <a:ext cx="2323751" cy="8388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a:latin typeface="Microsoft Sans Serif"/>
                <a:cs typeface="Microsoft Sans Serif"/>
              </a:rPr>
              <a:t>Malzeme ve Muayene Kontrolü</a:t>
            </a:r>
          </a:p>
        </p:txBody>
      </p:sp>
      <p:sp>
        <p:nvSpPr>
          <p:cNvPr id="5" name="Slayt Numarası Yer Tutucusu 4"/>
          <p:cNvSpPr>
            <a:spLocks noGrp="1"/>
          </p:cNvSpPr>
          <p:nvPr>
            <p:ph type="sldNum" sz="quarter" idx="12"/>
          </p:nvPr>
        </p:nvSpPr>
        <p:spPr/>
        <p:txBody>
          <a:bodyPr/>
          <a:lstStyle/>
          <a:p>
            <a:fld id="{866914FB-3D64-4DE5-96CE-E198EC76AE77}" type="slidenum">
              <a:rPr lang="tr-TR" smtClean="0"/>
              <a:t>150</a:t>
            </a:fld>
            <a:endParaRPr lang="tr-TR"/>
          </a:p>
        </p:txBody>
      </p:sp>
    </p:spTree>
    <p:extLst>
      <p:ext uri="{BB962C8B-B14F-4D97-AF65-F5344CB8AC3E}">
        <p14:creationId xmlns:p14="http://schemas.microsoft.com/office/powerpoint/2010/main" val="153621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İSKELE MUAYENE VE DENEYLER</a:t>
            </a:r>
            <a:endParaRPr lang="tr-TR" dirty="0"/>
          </a:p>
        </p:txBody>
      </p:sp>
      <p:sp>
        <p:nvSpPr>
          <p:cNvPr id="3" name="Yuvarlatılmış Dikdörtgen 2"/>
          <p:cNvSpPr/>
          <p:nvPr/>
        </p:nvSpPr>
        <p:spPr>
          <a:xfrm>
            <a:off x="276837" y="3889804"/>
            <a:ext cx="2323751" cy="8388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a:latin typeface="Microsoft Sans Serif"/>
                <a:cs typeface="Microsoft Sans Serif"/>
              </a:rPr>
              <a:t>Boyut ve Muayene Ölçümü</a:t>
            </a:r>
          </a:p>
        </p:txBody>
      </p:sp>
      <p:sp>
        <p:nvSpPr>
          <p:cNvPr id="4" name="Dikdörtgen 3"/>
          <p:cNvSpPr/>
          <p:nvPr/>
        </p:nvSpPr>
        <p:spPr>
          <a:xfrm>
            <a:off x="6244873" y="2909621"/>
            <a:ext cx="4572000" cy="3077766"/>
          </a:xfrm>
          <a:prstGeom prst="rect">
            <a:avLst/>
          </a:prstGeom>
        </p:spPr>
        <p:txBody>
          <a:bodyPr>
            <a:spAutoFit/>
          </a:bodyPr>
          <a:lstStyle/>
          <a:p>
            <a:r>
              <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EN 10219’a uygun dikişli çelik boru olmalıdırlar.</a:t>
            </a:r>
          </a:p>
          <a:p>
            <a:endPar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endParaRPr>
          </a:p>
          <a:p>
            <a:r>
              <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Dış çap : 48,3 mm </a:t>
            </a:r>
          </a:p>
          <a:p>
            <a:endPar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endParaRPr>
          </a:p>
          <a:p>
            <a:r>
              <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Et kalınlığı  </a:t>
            </a:r>
          </a:p>
          <a:p>
            <a:endPar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endParaRPr>
          </a:p>
          <a:p>
            <a:r>
              <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Akma Gerilmesi ≥ 315 N/mm</a:t>
            </a:r>
            <a:r>
              <a:rPr lang="tr-TR" sz="1600" baseline="300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2</a:t>
            </a:r>
            <a:r>
              <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 min:2,7mm</a:t>
            </a:r>
          </a:p>
          <a:p>
            <a:r>
              <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Akma Gerilmesi ≥ 235 N/mm</a:t>
            </a:r>
            <a:r>
              <a:rPr lang="tr-TR" sz="1600" baseline="300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2</a:t>
            </a:r>
            <a:r>
              <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 min:2,9mm</a:t>
            </a:r>
          </a:p>
          <a:p>
            <a:endPar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endParaRPr>
          </a:p>
          <a:p>
            <a:endParaRPr lang="tr-TR" sz="1600"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endParaRPr lang="tr-TR" dirty="0"/>
          </a:p>
        </p:txBody>
      </p:sp>
      <p:pic>
        <p:nvPicPr>
          <p:cNvPr id="5" name="Resim 4"/>
          <p:cNvPicPr>
            <a:picLocks noChangeAspect="1"/>
          </p:cNvPicPr>
          <p:nvPr/>
        </p:nvPicPr>
        <p:blipFill>
          <a:blip r:embed="rId2" cstate="print">
            <a:extLst>
              <a:ext uri="{BEBA8EAE-BF5A-486C-A8C5-ECC9F3942E4B}">
                <a14:imgProps xmlns:a14="http://schemas.microsoft.com/office/drawing/2010/main">
                  <a14:imgLayer r:embed="rId3">
                    <a14:imgEffect>
                      <a14:backgroundRemoval t="2515" b="100000" l="2253" r="99750">
                        <a14:foregroundMark x1="4881" y1="3706" x2="3379" y2="98610"/>
                        <a14:foregroundMark x1="10013" y1="93911" x2="10013" y2="98478"/>
                        <a14:foregroundMark x1="5882" y1="9398" x2="97622" y2="9398"/>
                        <a14:foregroundMark x1="97121" y1="3508" x2="98248" y2="98478"/>
                        <a14:foregroundMark x1="3379" y1="7478" x2="2253" y2="98081"/>
                        <a14:foregroundMark x1="89987" y1="14163" x2="89987" y2="14163"/>
                        <a14:foregroundMark x1="8010" y1="52416" x2="8010" y2="52416"/>
                        <a14:foregroundMark x1="4380" y1="98809" x2="96120" y2="98610"/>
                        <a14:backgroundMark x1="47685" y1="17009" x2="48185" y2="93316"/>
                        <a14:backgroundMark x1="13642" y1="5758" x2="92491" y2="6155"/>
                        <a14:backgroundMark x1="7509" y1="12244" x2="7509" y2="12244"/>
                        <a14:backgroundMark x1="6383" y1="16612" x2="6383" y2="16612"/>
                        <a14:backgroundMark x1="94118" y1="12442" x2="94118" y2="12442"/>
                        <a14:backgroundMark x1="94618" y1="16612" x2="94618" y2="16612"/>
                        <a14:backgroundMark x1="21402" y1="99206" x2="72966" y2="99801"/>
                        <a14:backgroundMark x1="4881" y1="4236" x2="5382" y2="7478"/>
                        <a14:backgroundMark x1="6383" y1="15486" x2="6383" y2="15486"/>
                      </a14:backgroundRemoval>
                    </a14:imgEffect>
                  </a14:imgLayer>
                </a14:imgProps>
              </a:ext>
              <a:ext uri="{28A0092B-C50C-407E-A947-70E740481C1C}">
                <a14:useLocalDpi xmlns:a14="http://schemas.microsoft.com/office/drawing/2010/main" val="0"/>
              </a:ext>
            </a:extLst>
          </a:blip>
          <a:stretch>
            <a:fillRect/>
          </a:stretch>
        </p:blipFill>
        <p:spPr>
          <a:xfrm>
            <a:off x="4566987" y="2461425"/>
            <a:ext cx="1335627" cy="3525962"/>
          </a:xfrm>
          <a:prstGeom prst="rect">
            <a:avLst/>
          </a:prstGeom>
        </p:spPr>
      </p:pic>
      <p:pic>
        <p:nvPicPr>
          <p:cNvPr id="6" name="Resim 5"/>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8733" b="99757" l="40813" r="56944"/>
                    </a14:imgEffect>
                  </a14:imgLayer>
                </a14:imgProps>
              </a:ext>
              <a:ext uri="{28A0092B-C50C-407E-A947-70E740481C1C}">
                <a14:useLocalDpi xmlns:a14="http://schemas.microsoft.com/office/drawing/2010/main" val="0"/>
              </a:ext>
            </a:extLst>
          </a:blip>
          <a:srcRect l="38543" t="8433" r="38531" b="-135"/>
          <a:stretch/>
        </p:blipFill>
        <p:spPr>
          <a:xfrm>
            <a:off x="3163959" y="2688020"/>
            <a:ext cx="1060769" cy="3520968"/>
          </a:xfrm>
          <a:prstGeom prst="rect">
            <a:avLst/>
          </a:prstGeom>
        </p:spPr>
      </p:pic>
      <p:sp>
        <p:nvSpPr>
          <p:cNvPr id="7" name="Metin kutusu 6"/>
          <p:cNvSpPr txBox="1">
            <a:spLocks noChangeArrowheads="1"/>
          </p:cNvSpPr>
          <p:nvPr/>
        </p:nvSpPr>
        <p:spPr bwMode="auto">
          <a:xfrm>
            <a:off x="2870612" y="2017950"/>
            <a:ext cx="313739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r>
              <a:rPr lang="tr-TR"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Taşıyıcı sistem boruları</a:t>
            </a:r>
          </a:p>
          <a:p>
            <a:r>
              <a:rPr lang="tr-TR" altLang="tr-TR" b="1" i="1" dirty="0">
                <a:solidFill>
                  <a:srgbClr val="7030A0"/>
                </a:solidFill>
                <a:latin typeface="Times New Roman" panose="02020603050405020304" pitchFamily="18" charset="0"/>
                <a:cs typeface="Times New Roman" panose="02020603050405020304" pitchFamily="18" charset="0"/>
              </a:rPr>
              <a:t> </a:t>
            </a:r>
          </a:p>
        </p:txBody>
      </p:sp>
      <p:sp>
        <p:nvSpPr>
          <p:cNvPr id="8" name="Slayt Numarası Yer Tutucusu 7"/>
          <p:cNvSpPr>
            <a:spLocks noGrp="1"/>
          </p:cNvSpPr>
          <p:nvPr>
            <p:ph type="sldNum" sz="quarter" idx="12"/>
          </p:nvPr>
        </p:nvSpPr>
        <p:spPr/>
        <p:txBody>
          <a:bodyPr/>
          <a:lstStyle/>
          <a:p>
            <a:fld id="{866914FB-3D64-4DE5-96CE-E198EC76AE77}" type="slidenum">
              <a:rPr lang="tr-TR" smtClean="0"/>
              <a:t>151</a:t>
            </a:fld>
            <a:endParaRPr lang="tr-TR"/>
          </a:p>
        </p:txBody>
      </p:sp>
    </p:spTree>
    <p:extLst>
      <p:ext uri="{BB962C8B-B14F-4D97-AF65-F5344CB8AC3E}">
        <p14:creationId xmlns:p14="http://schemas.microsoft.com/office/powerpoint/2010/main" val="3051875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İSKELE MUAYENE VE DENEYLER</a:t>
            </a:r>
            <a:endParaRPr lang="tr-TR" dirty="0"/>
          </a:p>
        </p:txBody>
      </p:sp>
      <p:sp>
        <p:nvSpPr>
          <p:cNvPr id="3" name="Dikdörtgen 2"/>
          <p:cNvSpPr/>
          <p:nvPr/>
        </p:nvSpPr>
        <p:spPr>
          <a:xfrm>
            <a:off x="6201481" y="3481738"/>
            <a:ext cx="4572000" cy="1846659"/>
          </a:xfrm>
          <a:prstGeom prst="rect">
            <a:avLst/>
          </a:prstGeom>
        </p:spPr>
        <p:txBody>
          <a:bodyPr>
            <a:spAutoFit/>
          </a:bodyPr>
          <a:lstStyle/>
          <a:p>
            <a:r>
              <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-TABAN ALANI</a:t>
            </a:r>
          </a:p>
          <a:p>
            <a:r>
              <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-TABAN PLAKA KALINLIĞI</a:t>
            </a:r>
          </a:p>
          <a:p>
            <a:r>
              <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-GALVANİZ KALINLIĞI</a:t>
            </a:r>
          </a:p>
          <a:p>
            <a:r>
              <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-DİŞ DERİNLİĞİ</a:t>
            </a:r>
          </a:p>
          <a:p>
            <a:r>
              <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-YÜKLEME DENEYİ</a:t>
            </a:r>
          </a:p>
          <a:p>
            <a:r>
              <a:rPr lang="tr-TR" sz="1600"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-İŞARETLEME</a:t>
            </a:r>
          </a:p>
          <a:p>
            <a:pPr marL="285750" indent="-285750">
              <a:buFontTx/>
              <a:buChar char="-"/>
            </a:pPr>
            <a:endParaRPr lang="tr-TR" dirty="0"/>
          </a:p>
        </p:txBody>
      </p:sp>
      <p:pic>
        <p:nvPicPr>
          <p:cNvPr id="4" name="Resim 3"/>
          <p:cNvPicPr>
            <a:picLocks noChangeAspect="1"/>
          </p:cNvPicPr>
          <p:nvPr/>
        </p:nvPicPr>
        <p:blipFill rotWithShape="1">
          <a:blip r:embed="rId2" cstate="print">
            <a:extLst>
              <a:ext uri="{28A0092B-C50C-407E-A947-70E740481C1C}">
                <a14:useLocalDpi xmlns:a14="http://schemas.microsoft.com/office/drawing/2010/main" val="0"/>
              </a:ext>
            </a:extLst>
          </a:blip>
          <a:srcRect l="-167" r="70490" b="1078"/>
          <a:stretch/>
        </p:blipFill>
        <p:spPr>
          <a:xfrm>
            <a:off x="4191107" y="2520916"/>
            <a:ext cx="1296144" cy="3270457"/>
          </a:xfrm>
          <a:prstGeom prst="rect">
            <a:avLst/>
          </a:prstGeom>
        </p:spPr>
      </p:pic>
      <p:sp>
        <p:nvSpPr>
          <p:cNvPr id="5" name="Yuvarlatılmış Dikdörtgen 4"/>
          <p:cNvSpPr/>
          <p:nvPr/>
        </p:nvSpPr>
        <p:spPr>
          <a:xfrm>
            <a:off x="276837" y="3889804"/>
            <a:ext cx="2323751" cy="8388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a:latin typeface="Microsoft Sans Serif"/>
                <a:cs typeface="Microsoft Sans Serif"/>
              </a:rPr>
              <a:t>Muayene ve Ayarlı Taban Plakası </a:t>
            </a:r>
          </a:p>
        </p:txBody>
      </p:sp>
      <p:sp>
        <p:nvSpPr>
          <p:cNvPr id="6" name="Slayt Numarası Yer Tutucusu 5"/>
          <p:cNvSpPr>
            <a:spLocks noGrp="1"/>
          </p:cNvSpPr>
          <p:nvPr>
            <p:ph type="sldNum" sz="quarter" idx="12"/>
          </p:nvPr>
        </p:nvSpPr>
        <p:spPr/>
        <p:txBody>
          <a:bodyPr/>
          <a:lstStyle/>
          <a:p>
            <a:fld id="{866914FB-3D64-4DE5-96CE-E198EC76AE77}" type="slidenum">
              <a:rPr lang="tr-TR" smtClean="0"/>
              <a:t>152</a:t>
            </a:fld>
            <a:endParaRPr lang="tr-TR"/>
          </a:p>
        </p:txBody>
      </p:sp>
    </p:spTree>
    <p:extLst>
      <p:ext uri="{BB962C8B-B14F-4D97-AF65-F5344CB8AC3E}">
        <p14:creationId xmlns:p14="http://schemas.microsoft.com/office/powerpoint/2010/main" val="4235859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İSKELE MUAYENE VE DENEYLER</a:t>
            </a:r>
            <a:endParaRPr lang="tr-TR" dirty="0"/>
          </a:p>
        </p:txBody>
      </p:sp>
      <p:pic>
        <p:nvPicPr>
          <p:cNvPr id="3" name="Resim 2"/>
          <p:cNvPicPr>
            <a:picLocks noChangeAspect="1"/>
          </p:cNvPicPr>
          <p:nvPr/>
        </p:nvPicPr>
        <p:blipFill>
          <a:blip r:embed="rId2"/>
          <a:stretch>
            <a:fillRect/>
          </a:stretch>
        </p:blipFill>
        <p:spPr>
          <a:xfrm>
            <a:off x="3224029" y="3325444"/>
            <a:ext cx="1865538" cy="2806700"/>
          </a:xfrm>
          <a:prstGeom prst="rect">
            <a:avLst/>
          </a:prstGeom>
        </p:spPr>
      </p:pic>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611" y="3325444"/>
            <a:ext cx="4165600" cy="2806700"/>
          </a:xfrm>
          <a:prstGeom prst="rect">
            <a:avLst/>
          </a:prstGeom>
        </p:spPr>
      </p:pic>
      <p:sp>
        <p:nvSpPr>
          <p:cNvPr id="5" name="Yuvarlatılmış Dikdörtgen 4"/>
          <p:cNvSpPr/>
          <p:nvPr/>
        </p:nvSpPr>
        <p:spPr>
          <a:xfrm>
            <a:off x="276837" y="3889804"/>
            <a:ext cx="2323751" cy="8388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a:ea typeface="Verdana" panose="020B0604030504040204" pitchFamily="34" charset="0"/>
                <a:cs typeface="Verdana" panose="020B0604030504040204" pitchFamily="34" charset="0"/>
              </a:rPr>
              <a:t>Platform Yük Sınıfı Tercihi</a:t>
            </a:r>
            <a:endParaRPr lang="tr-TR" b="1" dirty="0">
              <a:ea typeface="Verdana" panose="020B0604030504040204" pitchFamily="34" charset="0"/>
              <a:cs typeface="Verdana" panose="020B0604030504040204" pitchFamily="34" charset="0"/>
            </a:endParaRPr>
          </a:p>
        </p:txBody>
      </p:sp>
      <p:sp>
        <p:nvSpPr>
          <p:cNvPr id="6" name="Slayt Numarası Yer Tutucusu 5"/>
          <p:cNvSpPr>
            <a:spLocks noGrp="1"/>
          </p:cNvSpPr>
          <p:nvPr>
            <p:ph type="sldNum" sz="quarter" idx="12"/>
          </p:nvPr>
        </p:nvSpPr>
        <p:spPr/>
        <p:txBody>
          <a:bodyPr/>
          <a:lstStyle/>
          <a:p>
            <a:fld id="{866914FB-3D64-4DE5-96CE-E198EC76AE77}" type="slidenum">
              <a:rPr lang="tr-TR" smtClean="0"/>
              <a:t>153</a:t>
            </a:fld>
            <a:endParaRPr lang="tr-TR"/>
          </a:p>
        </p:txBody>
      </p:sp>
    </p:spTree>
    <p:extLst>
      <p:ext uri="{BB962C8B-B14F-4D97-AF65-F5344CB8AC3E}">
        <p14:creationId xmlns:p14="http://schemas.microsoft.com/office/powerpoint/2010/main" val="3807833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İSKELE MUAYENE VE DENEYLER</a:t>
            </a:r>
            <a:endParaRPr lang="tr-TR" dirty="0"/>
          </a:p>
        </p:txBody>
      </p:sp>
      <p:sp>
        <p:nvSpPr>
          <p:cNvPr id="3" name="Dikdörtgen 2"/>
          <p:cNvSpPr/>
          <p:nvPr/>
        </p:nvSpPr>
        <p:spPr>
          <a:xfrm>
            <a:off x="6186866" y="3320771"/>
            <a:ext cx="4680520" cy="1477328"/>
          </a:xfrm>
          <a:prstGeom prst="rect">
            <a:avLst/>
          </a:prstGeom>
        </p:spPr>
        <p:txBody>
          <a:bodyPr wrap="square">
            <a:spAutoFit/>
          </a:bodyPr>
          <a:lstStyle/>
          <a:p>
            <a:pPr marL="285750" indent="-285750">
              <a:buFontTx/>
              <a:buChar char="-"/>
            </a:pPr>
            <a:r>
              <a:rPr lang="tr-TR"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Düşme Deneyi</a:t>
            </a:r>
          </a:p>
          <a:p>
            <a:pPr marL="285750" indent="-285750">
              <a:buFontTx/>
              <a:buChar char="-"/>
            </a:pPr>
            <a:r>
              <a:rPr lang="tr-TR"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Tekil Yük Deneyi</a:t>
            </a:r>
          </a:p>
          <a:p>
            <a:pPr marL="285750" indent="-285750">
              <a:buFontTx/>
              <a:buChar char="-"/>
            </a:pPr>
            <a:r>
              <a:rPr lang="tr-TR"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Düzgün Yayılı Yük Deneyi</a:t>
            </a:r>
          </a:p>
          <a:p>
            <a:pPr marL="285750" indent="-285750">
              <a:buFontTx/>
              <a:buChar char="-"/>
            </a:pPr>
            <a:r>
              <a:rPr lang="tr-TR"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Boyut Ölçümü</a:t>
            </a:r>
          </a:p>
          <a:p>
            <a:pPr marL="285750" indent="-285750">
              <a:buFontTx/>
              <a:buChar char="-"/>
            </a:pPr>
            <a:r>
              <a:rPr lang="tr-TR" dirty="0">
                <a:solidFill>
                  <a:schemeClr val="tx2">
                    <a:lumMod val="10000"/>
                  </a:schemeClr>
                </a:solidFill>
                <a:latin typeface="Verdana" panose="020B0604030504040204" pitchFamily="34" charset="0"/>
                <a:ea typeface="Verdana" panose="020B0604030504040204" pitchFamily="34" charset="0"/>
                <a:cs typeface="Verdana" panose="020B0604030504040204" pitchFamily="34" charset="0"/>
              </a:rPr>
              <a:t>Malzeme Deneyleri</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5014" y="2692121"/>
            <a:ext cx="2941786" cy="628650"/>
          </a:xfrm>
          <a:prstGeom prst="rect">
            <a:avLst/>
          </a:prstGeom>
        </p:spPr>
      </p:pic>
      <p:pic>
        <p:nvPicPr>
          <p:cNvPr id="5" name="Picture 3"/>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804" b="88889" l="1772" r="99705"/>
                    </a14:imgEffect>
                  </a14:imgLayer>
                </a14:imgProps>
              </a:ext>
              <a:ext uri="{28A0092B-C50C-407E-A947-70E740481C1C}">
                <a14:useLocalDpi xmlns:a14="http://schemas.microsoft.com/office/drawing/2010/main" val="0"/>
              </a:ext>
            </a:extLst>
          </a:blip>
          <a:srcRect/>
          <a:stretch>
            <a:fillRect/>
          </a:stretch>
        </p:blipFill>
        <p:spPr bwMode="auto">
          <a:xfrm>
            <a:off x="2667882" y="3749245"/>
            <a:ext cx="2928918" cy="858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Resim 5"/>
          <p:cNvPicPr>
            <a:picLocks noChangeAspect="1"/>
          </p:cNvPicPr>
          <p:nvPr/>
        </p:nvPicPr>
        <p:blipFill>
          <a:blip r:embed="rId5"/>
          <a:stretch>
            <a:fillRect/>
          </a:stretch>
        </p:blipFill>
        <p:spPr>
          <a:xfrm>
            <a:off x="2994725" y="5036681"/>
            <a:ext cx="2413367" cy="1442026"/>
          </a:xfrm>
          <a:prstGeom prst="rect">
            <a:avLst/>
          </a:prstGeom>
        </p:spPr>
      </p:pic>
      <p:sp>
        <p:nvSpPr>
          <p:cNvPr id="7" name="Yuvarlatılmış Dikdörtgen 6"/>
          <p:cNvSpPr/>
          <p:nvPr/>
        </p:nvSpPr>
        <p:spPr>
          <a:xfrm>
            <a:off x="276837" y="3889804"/>
            <a:ext cx="2323751" cy="8388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ea typeface="Verdana" panose="020B0604030504040204" pitchFamily="34" charset="0"/>
                <a:cs typeface="Verdana" panose="020B0604030504040204" pitchFamily="34" charset="0"/>
              </a:rPr>
              <a:t>Platformlar Ve Muayene</a:t>
            </a:r>
          </a:p>
        </p:txBody>
      </p:sp>
      <p:sp>
        <p:nvSpPr>
          <p:cNvPr id="8" name="Slayt Numarası Yer Tutucusu 7"/>
          <p:cNvSpPr>
            <a:spLocks noGrp="1"/>
          </p:cNvSpPr>
          <p:nvPr>
            <p:ph type="sldNum" sz="quarter" idx="12"/>
          </p:nvPr>
        </p:nvSpPr>
        <p:spPr/>
        <p:txBody>
          <a:bodyPr/>
          <a:lstStyle/>
          <a:p>
            <a:fld id="{866914FB-3D64-4DE5-96CE-E198EC76AE77}" type="slidenum">
              <a:rPr lang="tr-TR" smtClean="0"/>
              <a:t>154</a:t>
            </a:fld>
            <a:endParaRPr lang="tr-TR"/>
          </a:p>
        </p:txBody>
      </p:sp>
    </p:spTree>
    <p:extLst>
      <p:ext uri="{BB962C8B-B14F-4D97-AF65-F5344CB8AC3E}">
        <p14:creationId xmlns:p14="http://schemas.microsoft.com/office/powerpoint/2010/main" val="1685891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İSKELE MUAYENE VE DENEYLER</a:t>
            </a:r>
            <a:endParaRPr lang="tr-TR" dirty="0"/>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814008" y="-691591"/>
            <a:ext cx="4733278" cy="10227071"/>
          </a:xfrm>
          <a:prstGeom prst="rect">
            <a:avLst/>
          </a:prstGeom>
        </p:spPr>
      </p:pic>
      <p:sp>
        <p:nvSpPr>
          <p:cNvPr id="4" name="Slayt Numarası Yer Tutucusu 3"/>
          <p:cNvSpPr>
            <a:spLocks noGrp="1"/>
          </p:cNvSpPr>
          <p:nvPr>
            <p:ph type="sldNum" sz="quarter" idx="12"/>
          </p:nvPr>
        </p:nvSpPr>
        <p:spPr/>
        <p:txBody>
          <a:bodyPr/>
          <a:lstStyle/>
          <a:p>
            <a:fld id="{866914FB-3D64-4DE5-96CE-E198EC76AE77}" type="slidenum">
              <a:rPr lang="tr-TR" smtClean="0"/>
              <a:t>155</a:t>
            </a:fld>
            <a:endParaRPr lang="tr-TR"/>
          </a:p>
        </p:txBody>
      </p:sp>
    </p:spTree>
    <p:extLst>
      <p:ext uri="{BB962C8B-B14F-4D97-AF65-F5344CB8AC3E}">
        <p14:creationId xmlns:p14="http://schemas.microsoft.com/office/powerpoint/2010/main" val="2194725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İSKELE MUAYENE VE DENEYLER</a:t>
            </a:r>
            <a:endParaRPr lang="tr-TR" dirty="0"/>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2038523"/>
            <a:ext cx="10536572" cy="4819475"/>
          </a:xfrm>
          <a:prstGeom prst="rect">
            <a:avLst/>
          </a:prstGeom>
        </p:spPr>
      </p:pic>
      <p:sp>
        <p:nvSpPr>
          <p:cNvPr id="4" name="Slayt Numarası Yer Tutucusu 3"/>
          <p:cNvSpPr>
            <a:spLocks noGrp="1"/>
          </p:cNvSpPr>
          <p:nvPr>
            <p:ph type="sldNum" sz="quarter" idx="12"/>
          </p:nvPr>
        </p:nvSpPr>
        <p:spPr/>
        <p:txBody>
          <a:bodyPr/>
          <a:lstStyle/>
          <a:p>
            <a:fld id="{866914FB-3D64-4DE5-96CE-E198EC76AE77}" type="slidenum">
              <a:rPr lang="tr-TR" smtClean="0"/>
              <a:t>156</a:t>
            </a:fld>
            <a:endParaRPr lang="tr-TR"/>
          </a:p>
        </p:txBody>
      </p:sp>
    </p:spTree>
    <p:extLst>
      <p:ext uri="{BB962C8B-B14F-4D97-AF65-F5344CB8AC3E}">
        <p14:creationId xmlns:p14="http://schemas.microsoft.com/office/powerpoint/2010/main" val="1454605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İSKELE MUAYENE VE DENEYLER</a:t>
            </a:r>
            <a:endParaRPr lang="tr-TR" dirty="0"/>
          </a:p>
        </p:txBody>
      </p:sp>
      <p:graphicFrame>
        <p:nvGraphicFramePr>
          <p:cNvPr id="3" name="Diyagram 2"/>
          <p:cNvGraphicFramePr/>
          <p:nvPr/>
        </p:nvGraphicFramePr>
        <p:xfrm>
          <a:off x="3052757" y="2344671"/>
          <a:ext cx="6624736" cy="3963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Yuvarlatılmış Dikdörtgen 3"/>
          <p:cNvSpPr/>
          <p:nvPr/>
        </p:nvSpPr>
        <p:spPr>
          <a:xfrm>
            <a:off x="276837" y="3889804"/>
            <a:ext cx="2323751" cy="8388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ea typeface="Verdana" panose="020B0604030504040204" pitchFamily="34" charset="0"/>
                <a:cs typeface="Verdana" panose="020B0604030504040204" pitchFamily="34" charset="0"/>
              </a:rPr>
              <a:t>Deneyler Yan Elemanlar</a:t>
            </a:r>
          </a:p>
        </p:txBody>
      </p:sp>
      <p:sp>
        <p:nvSpPr>
          <p:cNvPr id="5" name="Slayt Numarası Yer Tutucusu 4"/>
          <p:cNvSpPr>
            <a:spLocks noGrp="1"/>
          </p:cNvSpPr>
          <p:nvPr>
            <p:ph type="sldNum" sz="quarter" idx="12"/>
          </p:nvPr>
        </p:nvSpPr>
        <p:spPr/>
        <p:txBody>
          <a:bodyPr/>
          <a:lstStyle/>
          <a:p>
            <a:fld id="{866914FB-3D64-4DE5-96CE-E198EC76AE77}" type="slidenum">
              <a:rPr lang="tr-TR" smtClean="0"/>
              <a:t>157</a:t>
            </a:fld>
            <a:endParaRPr lang="tr-TR"/>
          </a:p>
        </p:txBody>
      </p:sp>
    </p:spTree>
    <p:extLst>
      <p:ext uri="{BB962C8B-B14F-4D97-AF65-F5344CB8AC3E}">
        <p14:creationId xmlns:p14="http://schemas.microsoft.com/office/powerpoint/2010/main" val="852508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İSKELE MUAYENE VE DENEYLER</a:t>
            </a:r>
            <a:endParaRPr lang="tr-TR" dirty="0"/>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4828318" y="1689934"/>
            <a:ext cx="4235531" cy="5519956"/>
          </a:xfrm>
          <a:prstGeom prst="rect">
            <a:avLst/>
          </a:prstGeom>
        </p:spPr>
      </p:pic>
      <p:sp>
        <p:nvSpPr>
          <p:cNvPr id="4" name="Yuvarlatılmış Dikdörtgen 3"/>
          <p:cNvSpPr/>
          <p:nvPr/>
        </p:nvSpPr>
        <p:spPr>
          <a:xfrm>
            <a:off x="276837" y="3889804"/>
            <a:ext cx="2323751" cy="8388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ea typeface="Verdana" panose="020B0604030504040204" pitchFamily="34" charset="0"/>
                <a:cs typeface="Verdana" panose="020B0604030504040204" pitchFamily="34" charset="0"/>
              </a:rPr>
              <a:t>Deneyler-Sehim-Korkuluk </a:t>
            </a:r>
          </a:p>
        </p:txBody>
      </p:sp>
      <p:sp>
        <p:nvSpPr>
          <p:cNvPr id="5" name="Slayt Numarası Yer Tutucusu 4"/>
          <p:cNvSpPr>
            <a:spLocks noGrp="1"/>
          </p:cNvSpPr>
          <p:nvPr>
            <p:ph type="sldNum" sz="quarter" idx="12"/>
          </p:nvPr>
        </p:nvSpPr>
        <p:spPr/>
        <p:txBody>
          <a:bodyPr/>
          <a:lstStyle/>
          <a:p>
            <a:fld id="{866914FB-3D64-4DE5-96CE-E198EC76AE77}" type="slidenum">
              <a:rPr lang="tr-TR" smtClean="0"/>
              <a:t>158</a:t>
            </a:fld>
            <a:endParaRPr lang="tr-TR"/>
          </a:p>
        </p:txBody>
      </p:sp>
    </p:spTree>
    <p:extLst>
      <p:ext uri="{BB962C8B-B14F-4D97-AF65-F5344CB8AC3E}">
        <p14:creationId xmlns:p14="http://schemas.microsoft.com/office/powerpoint/2010/main" val="1629028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p:cNvSpPr>
            <a:spLocks noGrp="1"/>
          </p:cNvSpPr>
          <p:nvPr>
            <p:ph type="sldNum" sz="quarter" idx="12"/>
          </p:nvPr>
        </p:nvSpPr>
        <p:spPr/>
        <p:txBody>
          <a:bodyPr/>
          <a:lstStyle/>
          <a:p>
            <a:fld id="{866914FB-3D64-4DE5-96CE-E198EC76AE77}" type="slidenum">
              <a:rPr lang="tr-TR" smtClean="0"/>
              <a:t>159</a:t>
            </a:fld>
            <a:endParaRPr lang="tr-TR"/>
          </a:p>
        </p:txBody>
      </p:sp>
      <p:sp>
        <p:nvSpPr>
          <p:cNvPr id="4" name="Unvan 1"/>
          <p:cNvSpPr>
            <a:spLocks noGrp="1"/>
          </p:cNvSpPr>
          <p:nvPr>
            <p:ph type="title"/>
          </p:nvPr>
        </p:nvSpPr>
        <p:spPr/>
        <p:txBody>
          <a:bodyPr/>
          <a:lstStyle/>
          <a:p>
            <a:r>
              <a:rPr lang="tr-TR"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İSKELE MUAYENE VE DENEYLER</a:t>
            </a:r>
            <a:endParaRPr lang="tr-TR" dirty="0"/>
          </a:p>
        </p:txBody>
      </p:sp>
      <p:sp>
        <p:nvSpPr>
          <p:cNvPr id="5" name="Dikdörtgen 4"/>
          <p:cNvSpPr/>
          <p:nvPr/>
        </p:nvSpPr>
        <p:spPr>
          <a:xfrm>
            <a:off x="1051420" y="2643791"/>
            <a:ext cx="7102680" cy="3293209"/>
          </a:xfrm>
          <a:prstGeom prst="rect">
            <a:avLst/>
          </a:prstGeom>
        </p:spPr>
        <p:txBody>
          <a:bodyPr wrap="square">
            <a:spAutoFit/>
          </a:bodyPr>
          <a:lstStyle/>
          <a:p>
            <a:r>
              <a:rPr lang="tr-TR" sz="2800" dirty="0">
                <a:solidFill>
                  <a:srgbClr val="FF0000"/>
                </a:solidFill>
              </a:rPr>
              <a:t>Yatay Yükleme Durumu </a:t>
            </a:r>
          </a:p>
          <a:p>
            <a:endParaRPr lang="tr-TR" dirty="0">
              <a:solidFill>
                <a:schemeClr val="tx2">
                  <a:lumMod val="10000"/>
                </a:schemeClr>
              </a:solidFill>
            </a:endParaRPr>
          </a:p>
          <a:p>
            <a:r>
              <a:rPr lang="tr-TR" dirty="0">
                <a:solidFill>
                  <a:schemeClr val="tx2">
                    <a:lumMod val="10000"/>
                  </a:schemeClr>
                </a:solidFill>
              </a:rPr>
              <a:t>Yan korumalarda topuk tahtası hariç diğer tüm bileşenler 0,3 </a:t>
            </a:r>
            <a:r>
              <a:rPr lang="tr-TR" dirty="0" err="1">
                <a:solidFill>
                  <a:schemeClr val="tx2">
                    <a:lumMod val="10000"/>
                  </a:schemeClr>
                </a:solidFill>
              </a:rPr>
              <a:t>kN’luk</a:t>
            </a:r>
            <a:r>
              <a:rPr lang="tr-TR" dirty="0">
                <a:solidFill>
                  <a:schemeClr val="tx2">
                    <a:lumMod val="10000"/>
                  </a:schemeClr>
                </a:solidFill>
              </a:rPr>
              <a:t> yatay noktasal yüke dayanacak biçimde tasarlanmalıdır. Topuk tahtası için bu yük değeri 0,15 </a:t>
            </a:r>
            <a:r>
              <a:rPr lang="tr-TR" dirty="0" err="1">
                <a:solidFill>
                  <a:schemeClr val="tx2">
                    <a:lumMod val="10000"/>
                  </a:schemeClr>
                </a:solidFill>
              </a:rPr>
              <a:t>kN’dur</a:t>
            </a:r>
            <a:r>
              <a:rPr lang="tr-TR" dirty="0">
                <a:solidFill>
                  <a:schemeClr val="tx2">
                    <a:lumMod val="10000"/>
                  </a:schemeClr>
                </a:solidFill>
              </a:rPr>
              <a:t>.</a:t>
            </a:r>
          </a:p>
          <a:p>
            <a:endParaRPr lang="tr-TR" dirty="0">
              <a:solidFill>
                <a:schemeClr val="tx2">
                  <a:lumMod val="10000"/>
                </a:schemeClr>
              </a:solidFill>
            </a:endParaRPr>
          </a:p>
          <a:p>
            <a:r>
              <a:rPr lang="tr-TR" dirty="0">
                <a:solidFill>
                  <a:schemeClr val="tx2">
                    <a:lumMod val="10000"/>
                  </a:schemeClr>
                </a:solidFill>
              </a:rPr>
              <a:t> Ana korkuluk, ara korkuluk ve topuk tahtası yatay yüklere maruz kaldığında en fazla 35 mm sehim yapmalıdır . Belgelendirme incelemesi yapılan firmada yan korumaların 0.3 </a:t>
            </a:r>
            <a:r>
              <a:rPr lang="tr-TR" dirty="0" err="1">
                <a:solidFill>
                  <a:schemeClr val="tx2">
                    <a:lumMod val="10000"/>
                  </a:schemeClr>
                </a:solidFill>
              </a:rPr>
              <a:t>kN’luk</a:t>
            </a:r>
            <a:r>
              <a:rPr lang="tr-TR" dirty="0">
                <a:solidFill>
                  <a:schemeClr val="tx2">
                    <a:lumMod val="10000"/>
                  </a:schemeClr>
                </a:solidFill>
              </a:rPr>
              <a:t> yatay nokta yüke dayandığı görülmüştür. Meydana gelen azami sehim değeri 15 mm’dir. Topuk tahtasında ise 16 mm sehim olmuştur.</a:t>
            </a:r>
          </a:p>
        </p:txBody>
      </p:sp>
    </p:spTree>
    <p:extLst>
      <p:ext uri="{BB962C8B-B14F-4D97-AF65-F5344CB8AC3E}">
        <p14:creationId xmlns:p14="http://schemas.microsoft.com/office/powerpoint/2010/main" val="34692742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dikkat">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2664" y="735144"/>
            <a:ext cx="1022044"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http://www.tekcalisan.com/images/Fotolia_Resimler/slider5.jpg"/>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384022" y="2541865"/>
            <a:ext cx="3910160" cy="4018326"/>
          </a:xfrm>
          <a:prstGeom prst="rect">
            <a:avLst/>
          </a:prstGeom>
          <a:noFill/>
          <a:extLst>
            <a:ext uri="{909E8E84-426E-40DD-AFC4-6F175D3DCCD1}">
              <a14:hiddenFill xmlns:a14="http://schemas.microsoft.com/office/drawing/2010/main">
                <a:solidFill>
                  <a:srgbClr val="FFFFFF"/>
                </a:solidFill>
              </a14:hiddenFill>
            </a:ext>
          </a:extLst>
        </p:spPr>
      </p:pic>
      <p:sp>
        <p:nvSpPr>
          <p:cNvPr id="6" name="2 İçerik Yer Tutucusu"/>
          <p:cNvSpPr txBox="1">
            <a:spLocks/>
          </p:cNvSpPr>
          <p:nvPr/>
        </p:nvSpPr>
        <p:spPr>
          <a:xfrm>
            <a:off x="427017" y="2721440"/>
            <a:ext cx="5472112" cy="18006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pPr marL="358775" indent="-358775">
              <a:buFont typeface="Arial" panose="020B0604020202020204" pitchFamily="34" charset="0"/>
              <a:buNone/>
            </a:pPr>
            <a:r>
              <a:rPr lang="tr-TR" altLang="tr-TR" dirty="0">
                <a:solidFill>
                  <a:schemeClr val="hlink"/>
                </a:solidFill>
                <a:latin typeface="Arial" panose="020B0604020202020204" pitchFamily="34" charset="0"/>
              </a:rPr>
              <a:t>	</a:t>
            </a:r>
            <a:r>
              <a:rPr lang="tr-TR" altLang="tr-TR" dirty="0">
                <a:solidFill>
                  <a:schemeClr val="hlink"/>
                </a:solidFill>
              </a:rPr>
              <a:t>3,4 metre üzerinde çalışırken düşen insanların % 85’ i  </a:t>
            </a:r>
            <a:r>
              <a:rPr lang="tr-TR" altLang="tr-TR" u="sng" dirty="0">
                <a:solidFill>
                  <a:schemeClr val="hlink"/>
                </a:solidFill>
              </a:rPr>
              <a:t>hayatını kaybetmiştir.</a:t>
            </a:r>
          </a:p>
        </p:txBody>
      </p:sp>
      <p:pic>
        <p:nvPicPr>
          <p:cNvPr id="7" name="Picture 5"/>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37730" y="4125258"/>
            <a:ext cx="2234644" cy="192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8"/>
          <p:cNvSpPr>
            <a:spLocks noGrp="1" noChangeArrowheads="1"/>
          </p:cNvSpPr>
          <p:nvPr>
            <p:ph type="title"/>
          </p:nvPr>
        </p:nvSpPr>
        <p:spPr bwMode="auto">
          <a:xfrm>
            <a:off x="721453" y="569735"/>
            <a:ext cx="9572729"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 typeface="Arial" panose="020B0604020202020204" pitchFamily="34" charset="0"/>
              <a:buNone/>
            </a:pPr>
            <a:r>
              <a:rPr lang="tr-TR" altLang="tr-TR" sz="3600" b="1" dirty="0">
                <a:solidFill>
                  <a:srgbClr val="AE005F"/>
                </a:solidFill>
                <a:latin typeface="Arial" panose="020B0604020202020204" pitchFamily="34" charset="0"/>
              </a:rPr>
              <a:t>                      </a:t>
            </a:r>
            <a:br>
              <a:rPr lang="tr-TR" altLang="tr-TR" sz="3600" b="1" dirty="0">
                <a:solidFill>
                  <a:srgbClr val="AE005F"/>
                </a:solidFill>
                <a:latin typeface="Arial" panose="020B0604020202020204" pitchFamily="34" charset="0"/>
              </a:rPr>
            </a:br>
            <a:r>
              <a:rPr lang="tr-TR" altLang="tr-TR" sz="3600" b="1" dirty="0">
                <a:solidFill>
                  <a:srgbClr val="AE005F"/>
                </a:solidFill>
                <a:latin typeface="Arial" panose="020B0604020202020204" pitchFamily="34" charset="0"/>
              </a:rPr>
              <a:t>                      Lütfen dikkat </a:t>
            </a:r>
            <a:endParaRPr lang="tr-TR" altLang="tr-TR" b="1" dirty="0">
              <a:solidFill>
                <a:srgbClr val="AE005F"/>
              </a:solidFill>
              <a:latin typeface="Arial" panose="020B0604020202020204" pitchFamily="34" charset="0"/>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16</a:t>
            </a:fld>
            <a:endParaRPr lang="tr-TR"/>
          </a:p>
        </p:txBody>
      </p:sp>
    </p:spTree>
    <p:extLst>
      <p:ext uri="{BB962C8B-B14F-4D97-AF65-F5344CB8AC3E}">
        <p14:creationId xmlns:p14="http://schemas.microsoft.com/office/powerpoint/2010/main" val="347982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vertical)">
                                      <p:cBhvr>
                                        <p:cTn id="7" dur="5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İSKELE MUAYENE VE DENEYLER</a:t>
            </a:r>
            <a:endParaRPr lang="tr-TR" dirty="0"/>
          </a:p>
        </p:txBody>
      </p:sp>
      <p:graphicFrame>
        <p:nvGraphicFramePr>
          <p:cNvPr id="3" name="Diyagram 2"/>
          <p:cNvGraphicFramePr/>
          <p:nvPr/>
        </p:nvGraphicFramePr>
        <p:xfrm>
          <a:off x="3138103" y="1933731"/>
          <a:ext cx="7776864" cy="47510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Yuvarlatılmış Dikdörtgen 3"/>
          <p:cNvSpPr/>
          <p:nvPr/>
        </p:nvSpPr>
        <p:spPr>
          <a:xfrm>
            <a:off x="251670" y="4107918"/>
            <a:ext cx="2323751" cy="8388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ea typeface="Verdana" panose="020B0604030504040204" pitchFamily="34" charset="0"/>
                <a:cs typeface="Verdana" panose="020B0604030504040204" pitchFamily="34" charset="0"/>
              </a:rPr>
              <a:t>Deneyler-Merdivenler</a:t>
            </a:r>
          </a:p>
        </p:txBody>
      </p:sp>
      <p:sp>
        <p:nvSpPr>
          <p:cNvPr id="5" name="Slayt Numarası Yer Tutucusu 4"/>
          <p:cNvSpPr>
            <a:spLocks noGrp="1"/>
          </p:cNvSpPr>
          <p:nvPr>
            <p:ph type="sldNum" sz="quarter" idx="12"/>
          </p:nvPr>
        </p:nvSpPr>
        <p:spPr/>
        <p:txBody>
          <a:bodyPr/>
          <a:lstStyle/>
          <a:p>
            <a:fld id="{866914FB-3D64-4DE5-96CE-E198EC76AE77}" type="slidenum">
              <a:rPr lang="tr-TR" smtClean="0"/>
              <a:t>160</a:t>
            </a:fld>
            <a:endParaRPr lang="tr-TR"/>
          </a:p>
        </p:txBody>
      </p:sp>
    </p:spTree>
    <p:extLst>
      <p:ext uri="{BB962C8B-B14F-4D97-AF65-F5344CB8AC3E}">
        <p14:creationId xmlns:p14="http://schemas.microsoft.com/office/powerpoint/2010/main" val="241629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idx="1"/>
          </p:nvPr>
        </p:nvSpPr>
        <p:spPr>
          <a:xfrm>
            <a:off x="310393" y="2063692"/>
            <a:ext cx="9983789" cy="4420997"/>
          </a:xfrm>
        </p:spPr>
        <p:txBody>
          <a:bodyPr>
            <a:normAutofit lnSpcReduction="10000"/>
          </a:bodyPr>
          <a:lstStyle/>
          <a:p>
            <a:pPr marL="533400" indent="-533400" eaLnBrk="1" hangingPunct="1">
              <a:lnSpc>
                <a:spcPct val="90000"/>
              </a:lnSpc>
              <a:buFont typeface="Wingdings" panose="05000000000000000000" pitchFamily="2" charset="2"/>
              <a:buAutoNum type="alphaLcParenR"/>
            </a:pPr>
            <a:r>
              <a:rPr lang="tr-TR" altLang="tr-TR" sz="2000" b="1" dirty="0">
                <a:solidFill>
                  <a:srgbClr val="CC0000"/>
                </a:solidFill>
                <a:latin typeface="Tahoma" panose="020B0604030504040204" pitchFamily="34" charset="0"/>
              </a:rPr>
              <a:t>18 yaş altındakiler,</a:t>
            </a:r>
          </a:p>
          <a:p>
            <a:pPr marL="533400" indent="-533400" eaLnBrk="1" hangingPunct="1">
              <a:lnSpc>
                <a:spcPct val="90000"/>
              </a:lnSpc>
              <a:buFont typeface="Wingdings" panose="05000000000000000000" pitchFamily="2" charset="2"/>
              <a:buAutoNum type="alphaLcParenR"/>
            </a:pPr>
            <a:r>
              <a:rPr lang="tr-TR" altLang="tr-TR" sz="2000" b="1" dirty="0">
                <a:solidFill>
                  <a:schemeClr val="tx2">
                    <a:lumMod val="50000"/>
                  </a:schemeClr>
                </a:solidFill>
                <a:latin typeface="Tahoma" panose="020B0604030504040204" pitchFamily="34" charset="0"/>
              </a:rPr>
              <a:t>Bedensel engelliler                                                      </a:t>
            </a:r>
          </a:p>
          <a:p>
            <a:pPr marL="533400" indent="-533400" eaLnBrk="1" hangingPunct="1">
              <a:lnSpc>
                <a:spcPct val="90000"/>
              </a:lnSpc>
              <a:buFont typeface="Wingdings" panose="05000000000000000000" pitchFamily="2" charset="2"/>
              <a:buAutoNum type="alphaLcParenR"/>
            </a:pPr>
            <a:r>
              <a:rPr lang="tr-TR" altLang="tr-TR" sz="2000" b="1" dirty="0">
                <a:solidFill>
                  <a:srgbClr val="009900"/>
                </a:solidFill>
                <a:latin typeface="Tahoma" panose="020B0604030504040204" pitchFamily="34" charset="0"/>
              </a:rPr>
              <a:t>Kronik hastalar</a:t>
            </a:r>
          </a:p>
          <a:p>
            <a:pPr marL="533400" indent="-533400" eaLnBrk="1" hangingPunct="1">
              <a:lnSpc>
                <a:spcPct val="90000"/>
              </a:lnSpc>
              <a:buFont typeface="Wingdings" panose="05000000000000000000" pitchFamily="2" charset="2"/>
              <a:buNone/>
            </a:pPr>
            <a:r>
              <a:rPr lang="tr-TR" altLang="tr-TR" sz="2000" b="1" dirty="0">
                <a:latin typeface="Tahoma" panose="020B0604030504040204" pitchFamily="34" charset="0"/>
              </a:rPr>
              <a:t>	</a:t>
            </a:r>
            <a:r>
              <a:rPr lang="tr-TR" altLang="tr-TR" sz="2000" b="1" dirty="0">
                <a:solidFill>
                  <a:schemeClr val="tx2">
                    <a:lumMod val="25000"/>
                  </a:schemeClr>
                </a:solidFill>
                <a:latin typeface="Tahoma" panose="020B0604030504040204" pitchFamily="34" charset="0"/>
              </a:rPr>
              <a:t>- dolaşım sistemi hastalıkları (</a:t>
            </a:r>
            <a:r>
              <a:rPr lang="tr-TR" altLang="tr-TR" sz="2000" b="1" dirty="0">
                <a:solidFill>
                  <a:srgbClr val="FF66CC"/>
                </a:solidFill>
                <a:latin typeface="Tahoma" panose="020B0604030504040204" pitchFamily="34" charset="0"/>
              </a:rPr>
              <a:t>hipertansiyon-hipotansiyon,</a:t>
            </a:r>
            <a:r>
              <a:rPr lang="tr-TR" altLang="tr-TR" sz="2000" b="1" dirty="0">
                <a:latin typeface="Tahoma" panose="020B0604030504040204" pitchFamily="34" charset="0"/>
              </a:rPr>
              <a:t> </a:t>
            </a:r>
            <a:r>
              <a:rPr lang="tr-TR" altLang="tr-TR" sz="2000" b="1" dirty="0">
                <a:solidFill>
                  <a:srgbClr val="FF9900"/>
                </a:solidFill>
                <a:latin typeface="Tahoma" panose="020B0604030504040204" pitchFamily="34" charset="0"/>
              </a:rPr>
              <a:t>kalp </a:t>
            </a:r>
            <a:r>
              <a:rPr lang="tr-TR" altLang="tr-TR" sz="2000" b="1" dirty="0" err="1">
                <a:solidFill>
                  <a:srgbClr val="FF9900"/>
                </a:solidFill>
                <a:latin typeface="Tahoma" panose="020B0604030504040204" pitchFamily="34" charset="0"/>
              </a:rPr>
              <a:t>ritm</a:t>
            </a:r>
            <a:r>
              <a:rPr lang="tr-TR" altLang="tr-TR" sz="2000" b="1" dirty="0">
                <a:solidFill>
                  <a:srgbClr val="FF9900"/>
                </a:solidFill>
                <a:latin typeface="Tahoma" panose="020B0604030504040204" pitchFamily="34" charset="0"/>
              </a:rPr>
              <a:t> bozukluğu,</a:t>
            </a:r>
            <a:r>
              <a:rPr lang="tr-TR" altLang="tr-TR" sz="2000" b="1" dirty="0">
                <a:latin typeface="Tahoma" panose="020B0604030504040204" pitchFamily="34" charset="0"/>
              </a:rPr>
              <a:t> </a:t>
            </a:r>
            <a:r>
              <a:rPr lang="tr-TR" altLang="tr-TR" sz="2000" b="1" dirty="0">
                <a:solidFill>
                  <a:srgbClr val="FF0000"/>
                </a:solidFill>
                <a:latin typeface="Tahoma" panose="020B0604030504040204" pitchFamily="34" charset="0"/>
              </a:rPr>
              <a:t>kalp yetmezliği,</a:t>
            </a:r>
            <a:r>
              <a:rPr lang="tr-TR" altLang="tr-TR" sz="2000" b="1" dirty="0">
                <a:latin typeface="Tahoma" panose="020B0604030504040204" pitchFamily="34" charset="0"/>
              </a:rPr>
              <a:t> </a:t>
            </a:r>
            <a:r>
              <a:rPr lang="tr-TR" altLang="tr-TR" sz="2000" b="1" dirty="0">
                <a:solidFill>
                  <a:srgbClr val="0000FF"/>
                </a:solidFill>
                <a:latin typeface="Tahoma" panose="020B0604030504040204" pitchFamily="34" charset="0"/>
              </a:rPr>
              <a:t>kalp pili kullanımı,</a:t>
            </a:r>
            <a:r>
              <a:rPr lang="tr-TR" altLang="tr-TR" sz="2000" b="1" dirty="0">
                <a:latin typeface="Tahoma" panose="020B0604030504040204" pitchFamily="34" charset="0"/>
              </a:rPr>
              <a:t> </a:t>
            </a:r>
            <a:r>
              <a:rPr lang="tr-TR" altLang="tr-TR" sz="2000" b="1" dirty="0">
                <a:solidFill>
                  <a:srgbClr val="009900"/>
                </a:solidFill>
                <a:latin typeface="Tahoma" panose="020B0604030504040204" pitchFamily="34" charset="0"/>
              </a:rPr>
              <a:t>enfarktüs</a:t>
            </a:r>
            <a:r>
              <a:rPr lang="tr-TR" altLang="tr-TR" sz="2000" b="1" dirty="0">
                <a:solidFill>
                  <a:schemeClr val="tx2">
                    <a:lumMod val="25000"/>
                  </a:schemeClr>
                </a:solidFill>
                <a:latin typeface="Tahoma" panose="020B0604030504040204" pitchFamily="34" charset="0"/>
              </a:rPr>
              <a:t>)</a:t>
            </a:r>
          </a:p>
          <a:p>
            <a:pPr marL="533400" indent="-533400" eaLnBrk="1" hangingPunct="1">
              <a:lnSpc>
                <a:spcPct val="90000"/>
              </a:lnSpc>
              <a:buFont typeface="Wingdings" panose="05000000000000000000" pitchFamily="2" charset="2"/>
              <a:buNone/>
            </a:pPr>
            <a:r>
              <a:rPr lang="tr-TR" altLang="tr-TR" sz="2000" b="1" dirty="0">
                <a:latin typeface="Tahoma" panose="020B0604030504040204" pitchFamily="34" charset="0"/>
              </a:rPr>
              <a:t>	- </a:t>
            </a:r>
            <a:r>
              <a:rPr lang="tr-TR" altLang="tr-TR" sz="2000" b="1" dirty="0">
                <a:solidFill>
                  <a:schemeClr val="tx2">
                    <a:lumMod val="25000"/>
                  </a:schemeClr>
                </a:solidFill>
                <a:latin typeface="Tahoma" panose="020B0604030504040204" pitchFamily="34" charset="0"/>
              </a:rPr>
              <a:t>böbrek hastalıkları</a:t>
            </a:r>
          </a:p>
          <a:p>
            <a:pPr marL="533400" indent="-533400" eaLnBrk="1" hangingPunct="1">
              <a:lnSpc>
                <a:spcPct val="90000"/>
              </a:lnSpc>
              <a:buFont typeface="Wingdings" panose="05000000000000000000" pitchFamily="2" charset="2"/>
              <a:buNone/>
            </a:pPr>
            <a:r>
              <a:rPr lang="tr-TR" altLang="tr-TR" sz="2000" b="1" dirty="0">
                <a:latin typeface="Tahoma" panose="020B0604030504040204" pitchFamily="34" charset="0"/>
              </a:rPr>
              <a:t>	</a:t>
            </a:r>
            <a:r>
              <a:rPr lang="tr-TR" altLang="tr-TR" sz="2000" b="1" dirty="0">
                <a:solidFill>
                  <a:srgbClr val="CC3300"/>
                </a:solidFill>
                <a:latin typeface="Tahoma" panose="020B0604030504040204" pitchFamily="34" charset="0"/>
              </a:rPr>
              <a:t>- şeker hastalığı</a:t>
            </a:r>
          </a:p>
          <a:p>
            <a:pPr marL="533400" indent="-533400" eaLnBrk="1" hangingPunct="1">
              <a:lnSpc>
                <a:spcPct val="90000"/>
              </a:lnSpc>
              <a:buFont typeface="Wingdings" panose="05000000000000000000" pitchFamily="2" charset="2"/>
              <a:buNone/>
            </a:pPr>
            <a:r>
              <a:rPr lang="tr-TR" altLang="tr-TR" sz="2000" b="1" dirty="0">
                <a:latin typeface="Tahoma" panose="020B0604030504040204" pitchFamily="34" charset="0"/>
              </a:rPr>
              <a:t>	</a:t>
            </a:r>
            <a:r>
              <a:rPr lang="tr-TR" altLang="tr-TR" sz="2000" b="1" dirty="0">
                <a:solidFill>
                  <a:srgbClr val="009900"/>
                </a:solidFill>
                <a:latin typeface="Tahoma" panose="020B0604030504040204" pitchFamily="34" charset="0"/>
              </a:rPr>
              <a:t>- nörolojik hastalıklar (sara nöbetleri)</a:t>
            </a:r>
          </a:p>
          <a:p>
            <a:pPr marL="533400" indent="-533400" eaLnBrk="1" hangingPunct="1">
              <a:lnSpc>
                <a:spcPct val="90000"/>
              </a:lnSpc>
              <a:buFont typeface="Wingdings" panose="05000000000000000000" pitchFamily="2" charset="2"/>
              <a:buNone/>
            </a:pPr>
            <a:r>
              <a:rPr lang="tr-TR" altLang="tr-TR" sz="2000" b="1" dirty="0">
                <a:latin typeface="Tahoma" panose="020B0604030504040204" pitchFamily="34" charset="0"/>
              </a:rPr>
              <a:t>	</a:t>
            </a:r>
            <a:r>
              <a:rPr lang="tr-TR" altLang="tr-TR" sz="2000" b="1" dirty="0">
                <a:solidFill>
                  <a:srgbClr val="FF66CC"/>
                </a:solidFill>
                <a:latin typeface="Tahoma" panose="020B0604030504040204" pitchFamily="34" charset="0"/>
              </a:rPr>
              <a:t>- psikiyatrik hastalıklar</a:t>
            </a:r>
            <a:r>
              <a:rPr lang="tr-TR" altLang="tr-TR" sz="2000" b="1" dirty="0">
                <a:latin typeface="Tahoma" panose="020B0604030504040204" pitchFamily="34" charset="0"/>
              </a:rPr>
              <a:t>         </a:t>
            </a:r>
          </a:p>
          <a:p>
            <a:pPr marL="533400" indent="-533400" eaLnBrk="1" hangingPunct="1">
              <a:lnSpc>
                <a:spcPct val="90000"/>
              </a:lnSpc>
              <a:buFont typeface="Wingdings" panose="05000000000000000000" pitchFamily="2" charset="2"/>
              <a:buNone/>
            </a:pPr>
            <a:r>
              <a:rPr lang="tr-TR" altLang="tr-TR" sz="2000" b="1" dirty="0">
                <a:solidFill>
                  <a:schemeClr val="tx2">
                    <a:lumMod val="25000"/>
                  </a:schemeClr>
                </a:solidFill>
                <a:latin typeface="Tahoma" panose="020B0604030504040204" pitchFamily="34" charset="0"/>
              </a:rPr>
              <a:t>e)   Baş ve boyun travması geçirenler, </a:t>
            </a:r>
            <a:r>
              <a:rPr lang="tr-TR" altLang="tr-TR" sz="2000" b="1" dirty="0">
                <a:solidFill>
                  <a:srgbClr val="FF3300"/>
                </a:solidFill>
                <a:latin typeface="Tahoma" panose="020B0604030504040204" pitchFamily="34" charset="0"/>
              </a:rPr>
              <a:t>ilaç, alkol ve uyuşturucu alışkanlığı olanlar,</a:t>
            </a:r>
            <a:r>
              <a:rPr lang="tr-TR" altLang="tr-TR" sz="2000" b="1" dirty="0">
                <a:latin typeface="Tahoma" panose="020B0604030504040204" pitchFamily="34" charset="0"/>
              </a:rPr>
              <a:t> </a:t>
            </a:r>
            <a:r>
              <a:rPr lang="tr-TR" altLang="tr-TR" sz="2000" b="1" dirty="0">
                <a:solidFill>
                  <a:srgbClr val="3399FF"/>
                </a:solidFill>
                <a:latin typeface="Tahoma" panose="020B0604030504040204" pitchFamily="34" charset="0"/>
              </a:rPr>
              <a:t>görme bozukluğu,</a:t>
            </a:r>
            <a:r>
              <a:rPr lang="tr-TR" altLang="tr-TR" sz="2000" b="1" dirty="0">
                <a:latin typeface="Tahoma" panose="020B0604030504040204" pitchFamily="34" charset="0"/>
              </a:rPr>
              <a:t> </a:t>
            </a:r>
            <a:r>
              <a:rPr lang="tr-TR" altLang="tr-TR" sz="2000" b="1" dirty="0" err="1">
                <a:solidFill>
                  <a:srgbClr val="009900"/>
                </a:solidFill>
                <a:latin typeface="Tahoma" panose="020B0604030504040204" pitchFamily="34" charset="0"/>
              </a:rPr>
              <a:t>vertigo</a:t>
            </a:r>
            <a:r>
              <a:rPr lang="tr-TR" altLang="tr-TR" sz="2000" b="1" dirty="0">
                <a:solidFill>
                  <a:srgbClr val="009900"/>
                </a:solidFill>
                <a:latin typeface="Tahoma" panose="020B0604030504040204" pitchFamily="34" charset="0"/>
              </a:rPr>
              <a:t> belirtisi olanlar</a:t>
            </a:r>
          </a:p>
          <a:p>
            <a:pPr marL="533400" indent="-533400" eaLnBrk="1" hangingPunct="1">
              <a:lnSpc>
                <a:spcPct val="90000"/>
              </a:lnSpc>
              <a:buFont typeface="Wingdings" panose="05000000000000000000" pitchFamily="2" charset="2"/>
              <a:buNone/>
            </a:pPr>
            <a:r>
              <a:rPr lang="tr-TR" altLang="tr-TR" sz="2000" b="1" dirty="0">
                <a:solidFill>
                  <a:schemeClr val="tx2">
                    <a:lumMod val="25000"/>
                  </a:schemeClr>
                </a:solidFill>
                <a:latin typeface="Tahoma" panose="020B0604030504040204" pitchFamily="34" charset="0"/>
              </a:rPr>
              <a:t>f)   </a:t>
            </a:r>
            <a:r>
              <a:rPr lang="tr-TR" altLang="tr-TR" sz="2000" b="1" dirty="0">
                <a:solidFill>
                  <a:srgbClr val="0000FF"/>
                </a:solidFill>
                <a:latin typeface="Tahoma" panose="020B0604030504040204" pitchFamily="34" charset="0"/>
              </a:rPr>
              <a:t>Yükseklik fobisi bulunanlar</a:t>
            </a:r>
          </a:p>
        </p:txBody>
      </p:sp>
      <p:sp>
        <p:nvSpPr>
          <p:cNvPr id="2" name="Slayt Numarası Yer Tutucusu 1"/>
          <p:cNvSpPr>
            <a:spLocks noGrp="1"/>
          </p:cNvSpPr>
          <p:nvPr>
            <p:ph type="sldNum" sz="quarter" idx="12"/>
          </p:nvPr>
        </p:nvSpPr>
        <p:spPr/>
        <p:txBody>
          <a:bodyPr/>
          <a:lstStyle/>
          <a:p>
            <a:fld id="{866914FB-3D64-4DE5-96CE-E198EC76AE77}" type="slidenum">
              <a:rPr lang="tr-TR" smtClean="0"/>
              <a:t>17</a:t>
            </a:fld>
            <a:endParaRPr lang="tr-TR"/>
          </a:p>
        </p:txBody>
      </p:sp>
      <p:sp>
        <p:nvSpPr>
          <p:cNvPr id="6" name="object 38"/>
          <p:cNvSpPr/>
          <p:nvPr/>
        </p:nvSpPr>
        <p:spPr>
          <a:xfrm>
            <a:off x="418760" y="850882"/>
            <a:ext cx="8574237"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10795">
            <a:solidFill>
              <a:srgbClr val="56585B"/>
            </a:solidFill>
          </a:ln>
        </p:spPr>
        <p:txBody>
          <a:bodyPr wrap="square" lIns="0" tIns="0" rIns="0" bIns="0" rtlCol="0"/>
          <a:lstStyle/>
          <a:p>
            <a:endParaRPr/>
          </a:p>
        </p:txBody>
      </p:sp>
      <p:sp>
        <p:nvSpPr>
          <p:cNvPr id="7" name="object 39"/>
          <p:cNvSpPr txBox="1">
            <a:spLocks noGrp="1"/>
          </p:cNvSpPr>
          <p:nvPr>
            <p:ph type="title"/>
          </p:nvPr>
        </p:nvSpPr>
        <p:spPr>
          <a:xfrm>
            <a:off x="418761" y="1041063"/>
            <a:ext cx="9396357" cy="505267"/>
          </a:xfrm>
          <a:prstGeom prst="rect">
            <a:avLst/>
          </a:prstGeom>
        </p:spPr>
        <p:txBody>
          <a:bodyPr vert="horz" wrap="square" lIns="0" tIns="12700" rIns="0" bIns="0" rtlCol="0" anchor="ctr">
            <a:spAutoFit/>
          </a:bodyPr>
          <a:lstStyle/>
          <a:p>
            <a:pPr marL="12700">
              <a:lnSpc>
                <a:spcPct val="100000"/>
              </a:lnSpc>
              <a:spcBef>
                <a:spcPts val="100"/>
              </a:spcBef>
            </a:pPr>
            <a:r>
              <a:rPr lang="tr-TR" sz="3200" spc="-5" dirty="0">
                <a:solidFill>
                  <a:srgbClr val="000000"/>
                </a:solidFill>
              </a:rPr>
              <a:t>YÜKSEKTE YAPILAN İŞLERDE ÇALIŞMAYACAKLAR</a:t>
            </a:r>
            <a:r>
              <a:rPr lang="tr-TR" sz="3200" spc="-5" dirty="0">
                <a:solidFill>
                  <a:srgbClr val="FF0000"/>
                </a:solidFill>
              </a:rPr>
              <a:t>!</a:t>
            </a:r>
            <a:endParaRPr sz="3200" dirty="0">
              <a:solidFill>
                <a:srgbClr val="FF0000"/>
              </a:solidFill>
            </a:endParaRPr>
          </a:p>
        </p:txBody>
      </p:sp>
    </p:spTree>
    <p:extLst>
      <p:ext uri="{BB962C8B-B14F-4D97-AF65-F5344CB8AC3E}">
        <p14:creationId xmlns:p14="http://schemas.microsoft.com/office/powerpoint/2010/main" val="24316093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680321" y="2336873"/>
            <a:ext cx="5653367" cy="4323986"/>
          </a:xfrm>
        </p:spPr>
        <p:txBody>
          <a:bodyPr>
            <a:normAutofit/>
          </a:bodyPr>
          <a:lstStyle/>
          <a:p>
            <a:pPr eaLnBrk="1" hangingPunct="1">
              <a:lnSpc>
                <a:spcPct val="90000"/>
              </a:lnSpc>
            </a:pPr>
            <a:endParaRPr lang="tr-TR" altLang="tr-TR" sz="2000" dirty="0">
              <a:solidFill>
                <a:schemeClr val="tx2">
                  <a:lumMod val="25000"/>
                </a:schemeClr>
              </a:solidFill>
              <a:latin typeface="Tahoma" panose="020B0604030504040204" pitchFamily="34" charset="0"/>
            </a:endParaRPr>
          </a:p>
          <a:p>
            <a:pPr eaLnBrk="1" hangingPunct="1">
              <a:lnSpc>
                <a:spcPct val="90000"/>
              </a:lnSpc>
            </a:pPr>
            <a:r>
              <a:rPr lang="tr-TR" altLang="tr-TR" sz="2000" dirty="0">
                <a:solidFill>
                  <a:schemeClr val="tx2">
                    <a:lumMod val="25000"/>
                  </a:schemeClr>
                </a:solidFill>
                <a:latin typeface="Tahoma" panose="020B0604030504040204" pitchFamily="34" charset="0"/>
              </a:rPr>
              <a:t>Kuvvetli rüzgâr alan iş yerlerinde gerekli güvenlik tedbirleri alınmadan işçiler çalıştırılmayacaktır</a:t>
            </a:r>
            <a:r>
              <a:rPr lang="tr-TR" altLang="tr-TR" sz="2000" dirty="0">
                <a:solidFill>
                  <a:srgbClr val="FF0000"/>
                </a:solidFill>
                <a:latin typeface="Tahoma" panose="020B0604030504040204" pitchFamily="34" charset="0"/>
              </a:rPr>
              <a:t>. 40-50 km/saat</a:t>
            </a:r>
            <a:r>
              <a:rPr lang="tr-TR" altLang="tr-TR" sz="2000" dirty="0">
                <a:solidFill>
                  <a:schemeClr val="tx2">
                    <a:lumMod val="25000"/>
                  </a:schemeClr>
                </a:solidFill>
                <a:latin typeface="Tahoma" panose="020B0604030504040204" pitchFamily="34" charset="0"/>
              </a:rPr>
              <a:t>’ in üzerindeki rüzgar hızlarında çalışılmamalıdır.</a:t>
            </a:r>
          </a:p>
          <a:p>
            <a:pPr eaLnBrk="1" hangingPunct="1">
              <a:lnSpc>
                <a:spcPct val="90000"/>
              </a:lnSpc>
            </a:pPr>
            <a:r>
              <a:rPr lang="tr-TR" altLang="tr-TR" sz="2000" dirty="0">
                <a:solidFill>
                  <a:schemeClr val="tx2">
                    <a:lumMod val="25000"/>
                  </a:schemeClr>
                </a:solidFill>
                <a:latin typeface="Tahoma" panose="020B0604030504040204" pitchFamily="34" charset="0"/>
              </a:rPr>
              <a:t>Zeminin kaygan ve buzlu olması halinde, yüksekte yapılan her türlü montaj, bakım ve onarım çalışmaları durdurulacaktır.</a:t>
            </a:r>
            <a:r>
              <a:rPr lang="tr-TR" altLang="tr-TR" sz="2000" dirty="0">
                <a:solidFill>
                  <a:schemeClr val="tx2">
                    <a:lumMod val="25000"/>
                  </a:schemeClr>
                </a:solidFill>
              </a:rPr>
              <a:t> </a:t>
            </a:r>
            <a:endParaRPr lang="tr-TR" altLang="tr-TR" sz="2000" dirty="0">
              <a:solidFill>
                <a:schemeClr val="tx2">
                  <a:lumMod val="25000"/>
                </a:schemeClr>
              </a:solidFill>
              <a:latin typeface="Tahoma" panose="020B0604030504040204" pitchFamily="34" charset="0"/>
            </a:endParaRPr>
          </a:p>
          <a:p>
            <a:pPr eaLnBrk="1" hangingPunct="1">
              <a:lnSpc>
                <a:spcPct val="90000"/>
              </a:lnSpc>
            </a:pPr>
            <a:r>
              <a:rPr lang="tr-TR" altLang="tr-TR" sz="2000" dirty="0">
                <a:solidFill>
                  <a:schemeClr val="tx2">
                    <a:lumMod val="25000"/>
                  </a:schemeClr>
                </a:solidFill>
                <a:latin typeface="Tahoma" panose="020B0604030504040204" pitchFamily="34" charset="0"/>
              </a:rPr>
              <a:t>İşveren, yağışlı havalarda, işçilerin ıslanmalarını önlemek için, kendilerini koruyacak kapalı bir yer sağlamakla yükümlüdür.</a:t>
            </a:r>
          </a:p>
          <a:p>
            <a:pPr eaLnBrk="1" hangingPunct="1">
              <a:lnSpc>
                <a:spcPct val="90000"/>
              </a:lnSpc>
            </a:pPr>
            <a:r>
              <a:rPr lang="tr-TR" altLang="tr-TR" sz="2000" dirty="0">
                <a:solidFill>
                  <a:schemeClr val="tx2">
                    <a:lumMod val="25000"/>
                  </a:schemeClr>
                </a:solidFill>
                <a:latin typeface="Tahoma" panose="020B0604030504040204" pitchFamily="34" charset="0"/>
              </a:rPr>
              <a:t>İşçiler ıslak elbise ile </a:t>
            </a:r>
            <a:r>
              <a:rPr lang="tr-TR" altLang="tr-TR" sz="2000" dirty="0">
                <a:solidFill>
                  <a:srgbClr val="FF0000"/>
                </a:solidFill>
                <a:latin typeface="Tahoma" panose="020B0604030504040204" pitchFamily="34" charset="0"/>
              </a:rPr>
              <a:t>çalıştırılamaz.</a:t>
            </a:r>
          </a:p>
        </p:txBody>
      </p:sp>
      <p:pic>
        <p:nvPicPr>
          <p:cNvPr id="5" name="Picture 2" descr="http://medya.todayszaman.com/makedonya-tr/2014/09/04/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5358" y="2567031"/>
            <a:ext cx="4517308" cy="3875714"/>
          </a:xfrm>
          <a:prstGeom prst="rect">
            <a:avLst/>
          </a:prstGeom>
          <a:noFill/>
          <a:extLst>
            <a:ext uri="{909E8E84-426E-40DD-AFC4-6F175D3DCCD1}">
              <a14:hiddenFill xmlns:a14="http://schemas.microsoft.com/office/drawing/2010/main">
                <a:solidFill>
                  <a:srgbClr val="FFFFFF"/>
                </a:solidFill>
              </a14:hiddenFill>
            </a:ext>
          </a:extLst>
        </p:spPr>
      </p:pic>
      <p:sp>
        <p:nvSpPr>
          <p:cNvPr id="2" name="Slayt Numarası Yer Tutucusu 1"/>
          <p:cNvSpPr>
            <a:spLocks noGrp="1"/>
          </p:cNvSpPr>
          <p:nvPr>
            <p:ph type="sldNum" sz="quarter" idx="12"/>
          </p:nvPr>
        </p:nvSpPr>
        <p:spPr/>
        <p:txBody>
          <a:bodyPr/>
          <a:lstStyle/>
          <a:p>
            <a:fld id="{866914FB-3D64-4DE5-96CE-E198EC76AE77}" type="slidenum">
              <a:rPr lang="tr-TR" smtClean="0"/>
              <a:t>18</a:t>
            </a:fld>
            <a:endParaRPr lang="tr-TR"/>
          </a:p>
        </p:txBody>
      </p:sp>
      <p:sp>
        <p:nvSpPr>
          <p:cNvPr id="7" name="object 38"/>
          <p:cNvSpPr/>
          <p:nvPr/>
        </p:nvSpPr>
        <p:spPr>
          <a:xfrm>
            <a:off x="418761" y="850882"/>
            <a:ext cx="8062508"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10795">
            <a:solidFill>
              <a:srgbClr val="56585B"/>
            </a:solidFill>
          </a:ln>
        </p:spPr>
        <p:txBody>
          <a:bodyPr wrap="square" lIns="0" tIns="0" rIns="0" bIns="0" rtlCol="0"/>
          <a:lstStyle/>
          <a:p>
            <a:endParaRPr/>
          </a:p>
        </p:txBody>
      </p:sp>
      <p:sp>
        <p:nvSpPr>
          <p:cNvPr id="8" name="object 39"/>
          <p:cNvSpPr txBox="1">
            <a:spLocks noGrp="1"/>
          </p:cNvSpPr>
          <p:nvPr>
            <p:ph type="title"/>
          </p:nvPr>
        </p:nvSpPr>
        <p:spPr>
          <a:xfrm>
            <a:off x="680321" y="1010286"/>
            <a:ext cx="9613861" cy="566822"/>
          </a:xfrm>
          <a:prstGeom prst="rect">
            <a:avLst/>
          </a:prstGeom>
        </p:spPr>
        <p:txBody>
          <a:bodyPr vert="horz" wrap="square" lIns="0" tIns="12700" rIns="0" bIns="0" rtlCol="0" anchor="ctr">
            <a:spAutoFit/>
          </a:bodyPr>
          <a:lstStyle/>
          <a:p>
            <a:pPr marL="12700">
              <a:lnSpc>
                <a:spcPct val="100000"/>
              </a:lnSpc>
              <a:spcBef>
                <a:spcPts val="100"/>
              </a:spcBef>
            </a:pPr>
            <a:r>
              <a:rPr lang="tr-TR" spc="-5" dirty="0">
                <a:solidFill>
                  <a:srgbClr val="000000"/>
                </a:solidFill>
              </a:rPr>
              <a:t>ÇALIŞMALARDA HAVA KOŞULLARI</a:t>
            </a:r>
            <a:endParaRPr dirty="0"/>
          </a:p>
        </p:txBody>
      </p:sp>
    </p:spTree>
    <p:extLst>
      <p:ext uri="{BB962C8B-B14F-4D97-AF65-F5344CB8AC3E}">
        <p14:creationId xmlns:p14="http://schemas.microsoft.com/office/powerpoint/2010/main" val="9144825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yuksektecalisma.com/resimler/yuksekte_calisma_nedir.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 y="2012905"/>
            <a:ext cx="10436756" cy="4845095"/>
          </a:xfrm>
          <a:prstGeom prst="rect">
            <a:avLst/>
          </a:prstGeom>
          <a:noFill/>
          <a:extLst>
            <a:ext uri="{909E8E84-426E-40DD-AFC4-6F175D3DCCD1}">
              <a14:hiddenFill xmlns:a14="http://schemas.microsoft.com/office/drawing/2010/main">
                <a:solidFill>
                  <a:srgbClr val="FFFFFF"/>
                </a:solidFill>
              </a14:hiddenFill>
            </a:ext>
          </a:extLst>
        </p:spPr>
      </p:pic>
      <p:sp>
        <p:nvSpPr>
          <p:cNvPr id="2" name="Slayt Numarası Yer Tutucusu 1"/>
          <p:cNvSpPr>
            <a:spLocks noGrp="1"/>
          </p:cNvSpPr>
          <p:nvPr>
            <p:ph type="sldNum" sz="quarter" idx="12"/>
          </p:nvPr>
        </p:nvSpPr>
        <p:spPr/>
        <p:txBody>
          <a:bodyPr/>
          <a:lstStyle/>
          <a:p>
            <a:fld id="{866914FB-3D64-4DE5-96CE-E198EC76AE77}" type="slidenum">
              <a:rPr lang="tr-TR" smtClean="0"/>
              <a:t>19</a:t>
            </a:fld>
            <a:endParaRPr lang="tr-TR"/>
          </a:p>
        </p:txBody>
      </p:sp>
      <p:sp>
        <p:nvSpPr>
          <p:cNvPr id="6" name="object 38"/>
          <p:cNvSpPr/>
          <p:nvPr/>
        </p:nvSpPr>
        <p:spPr>
          <a:xfrm>
            <a:off x="418761" y="850882"/>
            <a:ext cx="8062508"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10795">
            <a:solidFill>
              <a:srgbClr val="56585B"/>
            </a:solidFill>
          </a:ln>
        </p:spPr>
        <p:txBody>
          <a:bodyPr wrap="square" lIns="0" tIns="0" rIns="0" bIns="0" rtlCol="0"/>
          <a:lstStyle/>
          <a:p>
            <a:endParaRPr/>
          </a:p>
        </p:txBody>
      </p:sp>
      <p:sp>
        <p:nvSpPr>
          <p:cNvPr id="7" name="Unvan 2"/>
          <p:cNvSpPr>
            <a:spLocks noGrp="1"/>
          </p:cNvSpPr>
          <p:nvPr>
            <p:ph type="title"/>
          </p:nvPr>
        </p:nvSpPr>
        <p:spPr>
          <a:xfrm>
            <a:off x="680321" y="753228"/>
            <a:ext cx="9613861" cy="1080938"/>
          </a:xfrm>
        </p:spPr>
        <p:txBody>
          <a:bodyPr/>
          <a:lstStyle/>
          <a:p>
            <a:r>
              <a:rPr lang="tr-TR" dirty="0">
                <a:solidFill>
                  <a:schemeClr val="tx2">
                    <a:lumMod val="10000"/>
                  </a:schemeClr>
                </a:solidFill>
              </a:rPr>
              <a:t>NEDEN DÜŞÜYORUZ</a:t>
            </a:r>
          </a:p>
        </p:txBody>
      </p:sp>
    </p:spTree>
    <p:extLst>
      <p:ext uri="{BB962C8B-B14F-4D97-AF65-F5344CB8AC3E}">
        <p14:creationId xmlns:p14="http://schemas.microsoft.com/office/powerpoint/2010/main" val="209882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İçerik Yer Tutucusu 13"/>
          <p:cNvSpPr>
            <a:spLocks noGrp="1"/>
          </p:cNvSpPr>
          <p:nvPr>
            <p:ph idx="1"/>
          </p:nvPr>
        </p:nvSpPr>
        <p:spPr>
          <a:xfrm>
            <a:off x="680321" y="2336872"/>
            <a:ext cx="9613861" cy="4365931"/>
          </a:xfrm>
        </p:spPr>
        <p:txBody>
          <a:bodyPr>
            <a:normAutofit fontScale="92500" lnSpcReduction="20000"/>
          </a:bodyPr>
          <a:lstStyle/>
          <a:p>
            <a:endParaRPr lang="tr-TR" dirty="0">
              <a:solidFill>
                <a:srgbClr val="FF0000"/>
              </a:solidFill>
            </a:endParaRPr>
          </a:p>
          <a:p>
            <a:r>
              <a:rPr lang="tr-TR" dirty="0">
                <a:solidFill>
                  <a:srgbClr val="FF0000"/>
                </a:solidFill>
              </a:rPr>
              <a:t>SÜPERVİSOR TERİMİ TÜRKÇE KARŞILIĞI :</a:t>
            </a:r>
          </a:p>
          <a:p>
            <a:r>
              <a:rPr lang="tr-TR" dirty="0">
                <a:solidFill>
                  <a:schemeClr val="tx2">
                    <a:lumMod val="10000"/>
                  </a:schemeClr>
                </a:solidFill>
              </a:rPr>
              <a:t>Müdür,Müfettiş,Denetçi,Yönetici,Danışman vb..</a:t>
            </a:r>
          </a:p>
          <a:p>
            <a:endParaRPr lang="tr-TR" dirty="0">
              <a:solidFill>
                <a:schemeClr val="tx2">
                  <a:lumMod val="10000"/>
                </a:schemeClr>
              </a:solidFill>
            </a:endParaRPr>
          </a:p>
          <a:p>
            <a:r>
              <a:rPr lang="tr-TR" dirty="0">
                <a:solidFill>
                  <a:srgbClr val="FF0000"/>
                </a:solidFill>
              </a:rPr>
              <a:t> SÜPERVİZÖRLÜK NEDİR?</a:t>
            </a:r>
          </a:p>
          <a:p>
            <a:r>
              <a:rPr lang="tr-TR" i="1" dirty="0">
                <a:solidFill>
                  <a:schemeClr val="tx2">
                    <a:lumMod val="10000"/>
                  </a:schemeClr>
                </a:solidFill>
              </a:rPr>
              <a:t>Süpervizörün görevleri; Çalışanların eğitimini yönetmesi, Süpervizör, çalışanların eğitimlerini yönetmekte ve onlara işlerini daha iyi yapmaları için gereken eğitimleri vermektedirler.</a:t>
            </a:r>
          </a:p>
          <a:p>
            <a:pPr marL="0" indent="0">
              <a:buNone/>
            </a:pPr>
            <a:endParaRPr lang="tr-TR" i="1" dirty="0">
              <a:solidFill>
                <a:schemeClr val="tx2">
                  <a:lumMod val="10000"/>
                </a:schemeClr>
              </a:solidFill>
            </a:endParaRPr>
          </a:p>
          <a:p>
            <a:pPr marL="0" indent="0">
              <a:buNone/>
            </a:pPr>
            <a:br>
              <a:rPr lang="tr-TR" dirty="0">
                <a:solidFill>
                  <a:schemeClr val="tx2">
                    <a:lumMod val="10000"/>
                  </a:schemeClr>
                </a:solidFill>
              </a:rPr>
            </a:br>
            <a:endParaRPr lang="tr-TR" dirty="0">
              <a:solidFill>
                <a:schemeClr val="tx2">
                  <a:lumMod val="10000"/>
                </a:schemeClr>
              </a:solidFill>
            </a:endParaRPr>
          </a:p>
          <a:p>
            <a:endParaRPr lang="tr-TR" dirty="0">
              <a:solidFill>
                <a:srgbClr val="FF0000"/>
              </a:solidFill>
            </a:endParaRPr>
          </a:p>
          <a:p>
            <a:pPr marL="0" indent="0">
              <a:buNone/>
            </a:pPr>
            <a:endParaRPr lang="tr-TR" dirty="0">
              <a:solidFill>
                <a:srgbClr val="FF0000"/>
              </a:solidFill>
            </a:endParaRPr>
          </a:p>
          <a:p>
            <a:endParaRPr lang="tr-TR" dirty="0"/>
          </a:p>
          <a:p>
            <a:endParaRPr lang="tr-TR" dirty="0"/>
          </a:p>
        </p:txBody>
      </p:sp>
      <p:sp>
        <p:nvSpPr>
          <p:cNvPr id="12" name="Slayt Numarası Yer Tutucusu 11"/>
          <p:cNvSpPr>
            <a:spLocks noGrp="1"/>
          </p:cNvSpPr>
          <p:nvPr>
            <p:ph type="sldNum" sz="quarter" idx="12"/>
          </p:nvPr>
        </p:nvSpPr>
        <p:spPr/>
        <p:txBody>
          <a:bodyPr/>
          <a:lstStyle/>
          <a:p>
            <a:fld id="{866914FB-3D64-4DE5-96CE-E198EC76AE77}" type="slidenum">
              <a:rPr lang="tr-TR" smtClean="0"/>
              <a:t>2</a:t>
            </a:fld>
            <a:endParaRPr lang="tr-TR"/>
          </a:p>
        </p:txBody>
      </p:sp>
      <p:sp>
        <p:nvSpPr>
          <p:cNvPr id="15" name="object 38"/>
          <p:cNvSpPr/>
          <p:nvPr/>
        </p:nvSpPr>
        <p:spPr>
          <a:xfrm>
            <a:off x="418761" y="850882"/>
            <a:ext cx="8062508"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10795">
            <a:solidFill>
              <a:srgbClr val="56585B"/>
            </a:solidFill>
          </a:ln>
        </p:spPr>
        <p:txBody>
          <a:bodyPr wrap="square" lIns="0" tIns="0" rIns="0" bIns="0" rtlCol="0"/>
          <a:lstStyle/>
          <a:p>
            <a:endParaRPr/>
          </a:p>
        </p:txBody>
      </p:sp>
      <p:sp>
        <p:nvSpPr>
          <p:cNvPr id="16" name="Unvan 2"/>
          <p:cNvSpPr>
            <a:spLocks noGrp="1"/>
          </p:cNvSpPr>
          <p:nvPr>
            <p:ph type="title"/>
          </p:nvPr>
        </p:nvSpPr>
        <p:spPr>
          <a:xfrm>
            <a:off x="680321" y="753228"/>
            <a:ext cx="9613861" cy="1080938"/>
          </a:xfrm>
        </p:spPr>
        <p:txBody>
          <a:bodyPr>
            <a:normAutofit/>
          </a:bodyPr>
          <a:lstStyle/>
          <a:p>
            <a:r>
              <a:rPr lang="tr-TR" sz="3600" dirty="0">
                <a:solidFill>
                  <a:schemeClr val="tx2">
                    <a:lumMod val="10000"/>
                  </a:schemeClr>
                </a:solidFill>
              </a:rPr>
              <a:t>İSKELE SÜPERVİZÖRÜ NEDİR/KİMDİR? </a:t>
            </a:r>
          </a:p>
        </p:txBody>
      </p:sp>
    </p:spTree>
    <p:extLst>
      <p:ext uri="{BB962C8B-B14F-4D97-AF65-F5344CB8AC3E}">
        <p14:creationId xmlns:p14="http://schemas.microsoft.com/office/powerpoint/2010/main" val="34127297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4"/>
          <p:cNvGraphicFramePr>
            <a:graphicFrameLocks noGrp="1"/>
          </p:cNvGraphicFramePr>
          <p:nvPr>
            <p:ph idx="1"/>
          </p:nvPr>
        </p:nvGraphicFramePr>
        <p:xfrm>
          <a:off x="4371738" y="2063697"/>
          <a:ext cx="4587705" cy="4462942"/>
        </p:xfrm>
        <a:graphic>
          <a:graphicData uri="http://schemas.openxmlformats.org/drawingml/2006/table">
            <a:tbl>
              <a:tblPr firstRow="1" bandRow="1">
                <a:tableStyleId>{5C22544A-7EE6-4342-B048-85BDC9FD1C3A}</a:tableStyleId>
              </a:tblPr>
              <a:tblGrid>
                <a:gridCol w="1529235">
                  <a:extLst>
                    <a:ext uri="{9D8B030D-6E8A-4147-A177-3AD203B41FA5}">
                      <a16:colId xmlns:a16="http://schemas.microsoft.com/office/drawing/2014/main" val="20000"/>
                    </a:ext>
                  </a:extLst>
                </a:gridCol>
                <a:gridCol w="1529235">
                  <a:extLst>
                    <a:ext uri="{9D8B030D-6E8A-4147-A177-3AD203B41FA5}">
                      <a16:colId xmlns:a16="http://schemas.microsoft.com/office/drawing/2014/main" val="20001"/>
                    </a:ext>
                  </a:extLst>
                </a:gridCol>
                <a:gridCol w="1529235">
                  <a:extLst>
                    <a:ext uri="{9D8B030D-6E8A-4147-A177-3AD203B41FA5}">
                      <a16:colId xmlns:a16="http://schemas.microsoft.com/office/drawing/2014/main" val="20002"/>
                    </a:ext>
                  </a:extLst>
                </a:gridCol>
              </a:tblGrid>
              <a:tr h="1062606">
                <a:tc>
                  <a:txBody>
                    <a:bodyPr/>
                    <a:lstStyle/>
                    <a:p>
                      <a:pPr algn="ctr">
                        <a:spcBef>
                          <a:spcPts val="600"/>
                        </a:spcBef>
                        <a:spcAft>
                          <a:spcPts val="600"/>
                        </a:spcAft>
                      </a:pPr>
                      <a:r>
                        <a:rPr lang="tr-TR" sz="2000" b="1" dirty="0">
                          <a:latin typeface="Arial"/>
                          <a:ea typeface="Times New Roman"/>
                          <a:cs typeface="Times New Roman"/>
                        </a:rPr>
                        <a:t>YOL</a:t>
                      </a:r>
                      <a:endParaRPr lang="tr-TR" sz="2000" dirty="0">
                        <a:latin typeface="Times New Roman"/>
                        <a:ea typeface="Times New Roman"/>
                        <a:cs typeface="Times New Roman"/>
                      </a:endParaRPr>
                    </a:p>
                    <a:p>
                      <a:pPr algn="ctr">
                        <a:spcBef>
                          <a:spcPts val="600"/>
                        </a:spcBef>
                        <a:spcAft>
                          <a:spcPts val="600"/>
                        </a:spcAft>
                      </a:pPr>
                      <a:r>
                        <a:rPr lang="tr-TR" sz="2000" b="1" dirty="0">
                          <a:latin typeface="Arial"/>
                          <a:ea typeface="Times New Roman"/>
                          <a:cs typeface="Times New Roman"/>
                        </a:rPr>
                        <a:t>(metre)</a:t>
                      </a:r>
                      <a:endParaRPr lang="tr-TR" sz="2000" dirty="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dirty="0">
                          <a:latin typeface="Arial"/>
                          <a:ea typeface="Times New Roman"/>
                          <a:cs typeface="Times New Roman"/>
                        </a:rPr>
                        <a:t>HIZ</a:t>
                      </a:r>
                      <a:endParaRPr lang="tr-TR" sz="2000" dirty="0">
                        <a:latin typeface="Times New Roman"/>
                        <a:ea typeface="Times New Roman"/>
                        <a:cs typeface="Times New Roman"/>
                      </a:endParaRPr>
                    </a:p>
                    <a:p>
                      <a:pPr algn="ctr">
                        <a:spcBef>
                          <a:spcPts val="600"/>
                        </a:spcBef>
                        <a:spcAft>
                          <a:spcPts val="600"/>
                        </a:spcAft>
                      </a:pPr>
                      <a:r>
                        <a:rPr lang="tr-TR" sz="2000" b="1" dirty="0">
                          <a:latin typeface="Arial"/>
                          <a:ea typeface="Times New Roman"/>
                          <a:cs typeface="Times New Roman"/>
                        </a:rPr>
                        <a:t>(Km/saat)</a:t>
                      </a:r>
                      <a:endParaRPr lang="tr-TR" sz="2000" dirty="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dirty="0">
                          <a:latin typeface="Arial"/>
                          <a:ea typeface="Times New Roman"/>
                          <a:cs typeface="Times New Roman"/>
                        </a:rPr>
                        <a:t>HIZ</a:t>
                      </a:r>
                      <a:endParaRPr lang="tr-TR" sz="2000" dirty="0">
                        <a:latin typeface="Times New Roman"/>
                        <a:ea typeface="Times New Roman"/>
                        <a:cs typeface="Times New Roman"/>
                      </a:endParaRPr>
                    </a:p>
                    <a:p>
                      <a:pPr algn="ctr">
                        <a:spcBef>
                          <a:spcPts val="600"/>
                        </a:spcBef>
                        <a:spcAft>
                          <a:spcPts val="600"/>
                        </a:spcAft>
                      </a:pPr>
                      <a:r>
                        <a:rPr lang="tr-TR" sz="2000" b="1" dirty="0">
                          <a:latin typeface="Arial"/>
                          <a:ea typeface="Times New Roman"/>
                          <a:cs typeface="Times New Roman"/>
                        </a:rPr>
                        <a:t>(m/</a:t>
                      </a:r>
                      <a:r>
                        <a:rPr lang="tr-TR" sz="2000" b="1" dirty="0" err="1">
                          <a:latin typeface="Arial"/>
                          <a:ea typeface="Times New Roman"/>
                          <a:cs typeface="Times New Roman"/>
                        </a:rPr>
                        <a:t>sn</a:t>
                      </a:r>
                      <a:r>
                        <a:rPr lang="tr-TR" sz="2000" b="1" dirty="0">
                          <a:latin typeface="Arial"/>
                          <a:ea typeface="Times New Roman"/>
                          <a:cs typeface="Times New Roman"/>
                        </a:rPr>
                        <a:t>)</a:t>
                      </a:r>
                      <a:endParaRPr lang="tr-TR" sz="2000" dirty="0">
                        <a:latin typeface="Times New Roman"/>
                        <a:ea typeface="Times New Roman"/>
                        <a:cs typeface="Times New Roman"/>
                      </a:endParaRPr>
                    </a:p>
                  </a:txBody>
                  <a:tcPr marL="68580" marR="68580" marT="0" marB="0"/>
                </a:tc>
                <a:extLst>
                  <a:ext uri="{0D108BD9-81ED-4DB2-BD59-A6C34878D82A}">
                    <a16:rowId xmlns:a16="http://schemas.microsoft.com/office/drawing/2014/main" val="10000"/>
                  </a:ext>
                </a:extLst>
              </a:tr>
              <a:tr h="425042">
                <a:tc>
                  <a:txBody>
                    <a:bodyPr/>
                    <a:lstStyle/>
                    <a:p>
                      <a:pPr algn="ctr">
                        <a:spcBef>
                          <a:spcPts val="600"/>
                        </a:spcBef>
                        <a:spcAft>
                          <a:spcPts val="600"/>
                        </a:spcAft>
                      </a:pPr>
                      <a:r>
                        <a:rPr lang="tr-TR" sz="2000" b="1">
                          <a:latin typeface="Arial"/>
                          <a:ea typeface="Times New Roman"/>
                          <a:cs typeface="Times New Roman"/>
                        </a:rPr>
                        <a:t>0,05</a:t>
                      </a:r>
                      <a:endParaRPr lang="tr-TR" sz="200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dirty="0">
                          <a:latin typeface="Arial"/>
                          <a:ea typeface="Times New Roman"/>
                          <a:cs typeface="Times New Roman"/>
                        </a:rPr>
                        <a:t>3,52</a:t>
                      </a:r>
                      <a:endParaRPr lang="tr-TR" sz="2000" dirty="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a:latin typeface="Arial"/>
                          <a:ea typeface="Times New Roman"/>
                          <a:cs typeface="Times New Roman"/>
                        </a:rPr>
                        <a:t>0,98</a:t>
                      </a:r>
                      <a:endParaRPr lang="tr-TR" sz="2000">
                        <a:latin typeface="Times New Roman"/>
                        <a:ea typeface="Times New Roman"/>
                        <a:cs typeface="Times New Roman"/>
                      </a:endParaRPr>
                    </a:p>
                  </a:txBody>
                  <a:tcPr marL="68580" marR="68580" marT="0" marB="0"/>
                </a:tc>
                <a:extLst>
                  <a:ext uri="{0D108BD9-81ED-4DB2-BD59-A6C34878D82A}">
                    <a16:rowId xmlns:a16="http://schemas.microsoft.com/office/drawing/2014/main" val="10001"/>
                  </a:ext>
                </a:extLst>
              </a:tr>
              <a:tr h="425042">
                <a:tc>
                  <a:txBody>
                    <a:bodyPr/>
                    <a:lstStyle/>
                    <a:p>
                      <a:pPr algn="ctr">
                        <a:spcBef>
                          <a:spcPts val="600"/>
                        </a:spcBef>
                        <a:spcAft>
                          <a:spcPts val="600"/>
                        </a:spcAft>
                      </a:pPr>
                      <a:r>
                        <a:rPr lang="tr-TR" sz="2000" b="1" dirty="0">
                          <a:latin typeface="Arial"/>
                          <a:ea typeface="Times New Roman"/>
                          <a:cs typeface="Times New Roman"/>
                        </a:rPr>
                        <a:t>0,44</a:t>
                      </a:r>
                      <a:endParaRPr lang="tr-TR" sz="2000" dirty="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dirty="0">
                          <a:latin typeface="Arial"/>
                          <a:ea typeface="Times New Roman"/>
                          <a:cs typeface="Times New Roman"/>
                        </a:rPr>
                        <a:t>10,58</a:t>
                      </a:r>
                      <a:endParaRPr lang="tr-TR" sz="2000" dirty="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a:latin typeface="Arial"/>
                          <a:ea typeface="Times New Roman"/>
                          <a:cs typeface="Times New Roman"/>
                        </a:rPr>
                        <a:t>2,94</a:t>
                      </a:r>
                      <a:endParaRPr lang="tr-TR" sz="2000">
                        <a:latin typeface="Times New Roman"/>
                        <a:ea typeface="Times New Roman"/>
                        <a:cs typeface="Times New Roman"/>
                      </a:endParaRPr>
                    </a:p>
                  </a:txBody>
                  <a:tcPr marL="68580" marR="68580" marT="0" marB="0"/>
                </a:tc>
                <a:extLst>
                  <a:ext uri="{0D108BD9-81ED-4DB2-BD59-A6C34878D82A}">
                    <a16:rowId xmlns:a16="http://schemas.microsoft.com/office/drawing/2014/main" val="10002"/>
                  </a:ext>
                </a:extLst>
              </a:tr>
              <a:tr h="425042">
                <a:tc>
                  <a:txBody>
                    <a:bodyPr/>
                    <a:lstStyle/>
                    <a:p>
                      <a:pPr algn="ctr">
                        <a:spcBef>
                          <a:spcPts val="600"/>
                        </a:spcBef>
                        <a:spcAft>
                          <a:spcPts val="600"/>
                        </a:spcAft>
                      </a:pPr>
                      <a:r>
                        <a:rPr lang="tr-TR" sz="2000" b="1">
                          <a:solidFill>
                            <a:srgbClr val="0000FF"/>
                          </a:solidFill>
                          <a:latin typeface="Arial"/>
                          <a:ea typeface="Times New Roman"/>
                          <a:cs typeface="Times New Roman"/>
                        </a:rPr>
                        <a:t>1,23</a:t>
                      </a:r>
                      <a:endParaRPr lang="tr-TR" sz="200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dirty="0">
                          <a:solidFill>
                            <a:srgbClr val="0000FF"/>
                          </a:solidFill>
                          <a:latin typeface="Arial"/>
                          <a:ea typeface="Times New Roman"/>
                          <a:cs typeface="Times New Roman"/>
                        </a:rPr>
                        <a:t>17,68</a:t>
                      </a:r>
                      <a:endParaRPr lang="tr-TR" sz="2000" dirty="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a:solidFill>
                            <a:srgbClr val="0000FF"/>
                          </a:solidFill>
                          <a:latin typeface="Arial"/>
                          <a:ea typeface="Times New Roman"/>
                          <a:cs typeface="Times New Roman"/>
                        </a:rPr>
                        <a:t>4,91</a:t>
                      </a:r>
                      <a:endParaRPr lang="tr-TR" sz="2000">
                        <a:latin typeface="Times New Roman"/>
                        <a:ea typeface="Times New Roman"/>
                        <a:cs typeface="Times New Roman"/>
                      </a:endParaRPr>
                    </a:p>
                  </a:txBody>
                  <a:tcPr marL="68580" marR="68580" marT="0" marB="0"/>
                </a:tc>
                <a:extLst>
                  <a:ext uri="{0D108BD9-81ED-4DB2-BD59-A6C34878D82A}">
                    <a16:rowId xmlns:a16="http://schemas.microsoft.com/office/drawing/2014/main" val="10003"/>
                  </a:ext>
                </a:extLst>
              </a:tr>
              <a:tr h="425042">
                <a:tc>
                  <a:txBody>
                    <a:bodyPr/>
                    <a:lstStyle/>
                    <a:p>
                      <a:pPr algn="ctr">
                        <a:spcBef>
                          <a:spcPts val="600"/>
                        </a:spcBef>
                        <a:spcAft>
                          <a:spcPts val="600"/>
                        </a:spcAft>
                      </a:pPr>
                      <a:r>
                        <a:rPr lang="tr-TR" sz="2000" b="1">
                          <a:latin typeface="Arial"/>
                          <a:ea typeface="Times New Roman"/>
                          <a:cs typeface="Times New Roman"/>
                        </a:rPr>
                        <a:t>4,91</a:t>
                      </a:r>
                      <a:endParaRPr lang="tr-TR" sz="200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dirty="0">
                          <a:latin typeface="Arial"/>
                          <a:ea typeface="Times New Roman"/>
                          <a:cs typeface="Times New Roman"/>
                        </a:rPr>
                        <a:t>35,32</a:t>
                      </a:r>
                      <a:endParaRPr lang="tr-TR" sz="2000" dirty="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a:latin typeface="Arial"/>
                          <a:ea typeface="Times New Roman"/>
                          <a:cs typeface="Times New Roman"/>
                        </a:rPr>
                        <a:t>9,81</a:t>
                      </a:r>
                      <a:endParaRPr lang="tr-TR" sz="2000">
                        <a:latin typeface="Times New Roman"/>
                        <a:ea typeface="Times New Roman"/>
                        <a:cs typeface="Times New Roman"/>
                      </a:endParaRPr>
                    </a:p>
                  </a:txBody>
                  <a:tcPr marL="68580" marR="68580" marT="0" marB="0"/>
                </a:tc>
                <a:extLst>
                  <a:ext uri="{0D108BD9-81ED-4DB2-BD59-A6C34878D82A}">
                    <a16:rowId xmlns:a16="http://schemas.microsoft.com/office/drawing/2014/main" val="10004"/>
                  </a:ext>
                </a:extLst>
              </a:tr>
              <a:tr h="425042">
                <a:tc>
                  <a:txBody>
                    <a:bodyPr/>
                    <a:lstStyle/>
                    <a:p>
                      <a:pPr algn="ctr">
                        <a:spcBef>
                          <a:spcPts val="600"/>
                        </a:spcBef>
                        <a:spcAft>
                          <a:spcPts val="600"/>
                        </a:spcAft>
                      </a:pPr>
                      <a:r>
                        <a:rPr lang="tr-TR" sz="2000" b="1">
                          <a:solidFill>
                            <a:srgbClr val="FF9900"/>
                          </a:solidFill>
                          <a:latin typeface="Arial"/>
                          <a:ea typeface="Times New Roman"/>
                          <a:cs typeface="Times New Roman"/>
                        </a:rPr>
                        <a:t>19,62</a:t>
                      </a:r>
                      <a:endParaRPr lang="tr-TR" sz="200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dirty="0">
                          <a:solidFill>
                            <a:srgbClr val="FF9900"/>
                          </a:solidFill>
                          <a:latin typeface="Arial"/>
                          <a:ea typeface="Times New Roman"/>
                          <a:cs typeface="Times New Roman"/>
                        </a:rPr>
                        <a:t>70,63</a:t>
                      </a:r>
                      <a:endParaRPr lang="tr-TR" sz="2000" dirty="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a:solidFill>
                            <a:srgbClr val="FF9900"/>
                          </a:solidFill>
                          <a:latin typeface="Arial"/>
                          <a:ea typeface="Times New Roman"/>
                          <a:cs typeface="Times New Roman"/>
                        </a:rPr>
                        <a:t>19,62</a:t>
                      </a:r>
                      <a:endParaRPr lang="tr-TR" sz="2000">
                        <a:latin typeface="Times New Roman"/>
                        <a:ea typeface="Times New Roman"/>
                        <a:cs typeface="Times New Roman"/>
                      </a:endParaRPr>
                    </a:p>
                  </a:txBody>
                  <a:tcPr marL="68580" marR="68580" marT="0" marB="0"/>
                </a:tc>
                <a:extLst>
                  <a:ext uri="{0D108BD9-81ED-4DB2-BD59-A6C34878D82A}">
                    <a16:rowId xmlns:a16="http://schemas.microsoft.com/office/drawing/2014/main" val="10005"/>
                  </a:ext>
                </a:extLst>
              </a:tr>
              <a:tr h="425042">
                <a:tc>
                  <a:txBody>
                    <a:bodyPr/>
                    <a:lstStyle/>
                    <a:p>
                      <a:pPr algn="ctr">
                        <a:spcBef>
                          <a:spcPts val="600"/>
                        </a:spcBef>
                        <a:spcAft>
                          <a:spcPts val="600"/>
                        </a:spcAft>
                      </a:pPr>
                      <a:r>
                        <a:rPr lang="tr-TR" sz="2000" b="1">
                          <a:latin typeface="Arial"/>
                          <a:ea typeface="Times New Roman"/>
                          <a:cs typeface="Times New Roman"/>
                        </a:rPr>
                        <a:t>44,15</a:t>
                      </a:r>
                      <a:endParaRPr lang="tr-TR" sz="200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dirty="0">
                          <a:latin typeface="Arial"/>
                          <a:ea typeface="Times New Roman"/>
                          <a:cs typeface="Times New Roman"/>
                        </a:rPr>
                        <a:t>105,95</a:t>
                      </a:r>
                      <a:endParaRPr lang="tr-TR" sz="2000" dirty="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dirty="0">
                          <a:latin typeface="Arial"/>
                          <a:ea typeface="Times New Roman"/>
                          <a:cs typeface="Times New Roman"/>
                        </a:rPr>
                        <a:t>29,43</a:t>
                      </a:r>
                      <a:endParaRPr lang="tr-TR" sz="2000" dirty="0">
                        <a:latin typeface="Times New Roman"/>
                        <a:ea typeface="Times New Roman"/>
                        <a:cs typeface="Times New Roman"/>
                      </a:endParaRPr>
                    </a:p>
                  </a:txBody>
                  <a:tcPr marL="68580" marR="68580" marT="0" marB="0"/>
                </a:tc>
                <a:extLst>
                  <a:ext uri="{0D108BD9-81ED-4DB2-BD59-A6C34878D82A}">
                    <a16:rowId xmlns:a16="http://schemas.microsoft.com/office/drawing/2014/main" val="10006"/>
                  </a:ext>
                </a:extLst>
              </a:tr>
              <a:tr h="425042">
                <a:tc>
                  <a:txBody>
                    <a:bodyPr/>
                    <a:lstStyle/>
                    <a:p>
                      <a:pPr algn="ctr">
                        <a:spcBef>
                          <a:spcPts val="600"/>
                        </a:spcBef>
                        <a:spcAft>
                          <a:spcPts val="600"/>
                        </a:spcAft>
                      </a:pPr>
                      <a:r>
                        <a:rPr lang="tr-TR" sz="2000" b="1">
                          <a:latin typeface="Arial"/>
                          <a:ea typeface="Times New Roman"/>
                          <a:cs typeface="Times New Roman"/>
                        </a:rPr>
                        <a:t>78,48</a:t>
                      </a:r>
                      <a:endParaRPr lang="tr-TR" sz="200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dirty="0">
                          <a:latin typeface="Arial"/>
                          <a:ea typeface="Times New Roman"/>
                          <a:cs typeface="Times New Roman"/>
                        </a:rPr>
                        <a:t>141,26</a:t>
                      </a:r>
                      <a:endParaRPr lang="tr-TR" sz="2000" dirty="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dirty="0">
                          <a:latin typeface="Arial"/>
                          <a:ea typeface="Times New Roman"/>
                          <a:cs typeface="Times New Roman"/>
                        </a:rPr>
                        <a:t>39,24</a:t>
                      </a:r>
                      <a:endParaRPr lang="tr-TR" sz="2000" dirty="0">
                        <a:latin typeface="Times New Roman"/>
                        <a:ea typeface="Times New Roman"/>
                        <a:cs typeface="Times New Roman"/>
                      </a:endParaRPr>
                    </a:p>
                  </a:txBody>
                  <a:tcPr marL="68580" marR="68580" marT="0" marB="0"/>
                </a:tc>
                <a:extLst>
                  <a:ext uri="{0D108BD9-81ED-4DB2-BD59-A6C34878D82A}">
                    <a16:rowId xmlns:a16="http://schemas.microsoft.com/office/drawing/2014/main" val="10007"/>
                  </a:ext>
                </a:extLst>
              </a:tr>
              <a:tr h="425042">
                <a:tc>
                  <a:txBody>
                    <a:bodyPr/>
                    <a:lstStyle/>
                    <a:p>
                      <a:pPr algn="ctr">
                        <a:spcBef>
                          <a:spcPts val="600"/>
                        </a:spcBef>
                        <a:spcAft>
                          <a:spcPts val="600"/>
                        </a:spcAft>
                      </a:pPr>
                      <a:r>
                        <a:rPr lang="tr-TR" sz="2000" b="1" dirty="0">
                          <a:solidFill>
                            <a:srgbClr val="FF0000"/>
                          </a:solidFill>
                          <a:latin typeface="Arial"/>
                          <a:ea typeface="Times New Roman"/>
                          <a:cs typeface="Times New Roman"/>
                        </a:rPr>
                        <a:t>122,63</a:t>
                      </a:r>
                      <a:endParaRPr lang="tr-TR" sz="2000" dirty="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dirty="0">
                          <a:solidFill>
                            <a:srgbClr val="FF0000"/>
                          </a:solidFill>
                          <a:latin typeface="Arial"/>
                          <a:ea typeface="Times New Roman"/>
                          <a:cs typeface="Times New Roman"/>
                        </a:rPr>
                        <a:t>176,58</a:t>
                      </a:r>
                      <a:endParaRPr lang="tr-TR" sz="2000" dirty="0">
                        <a:latin typeface="Times New Roman"/>
                        <a:ea typeface="Times New Roman"/>
                        <a:cs typeface="Times New Roman"/>
                      </a:endParaRPr>
                    </a:p>
                  </a:txBody>
                  <a:tcPr marL="68580" marR="68580" marT="0" marB="0"/>
                </a:tc>
                <a:tc>
                  <a:txBody>
                    <a:bodyPr/>
                    <a:lstStyle/>
                    <a:p>
                      <a:pPr algn="ctr">
                        <a:spcBef>
                          <a:spcPts val="600"/>
                        </a:spcBef>
                        <a:spcAft>
                          <a:spcPts val="600"/>
                        </a:spcAft>
                      </a:pPr>
                      <a:r>
                        <a:rPr lang="tr-TR" sz="2000" b="1" dirty="0">
                          <a:solidFill>
                            <a:srgbClr val="FF0000"/>
                          </a:solidFill>
                          <a:latin typeface="Arial"/>
                          <a:ea typeface="Times New Roman"/>
                          <a:cs typeface="Times New Roman"/>
                        </a:rPr>
                        <a:t>49,05</a:t>
                      </a:r>
                      <a:endParaRPr lang="tr-TR" sz="2000" dirty="0">
                        <a:latin typeface="Times New Roman"/>
                        <a:ea typeface="Times New Roman"/>
                        <a:cs typeface="Times New Roman"/>
                      </a:endParaRPr>
                    </a:p>
                  </a:txBody>
                  <a:tcPr marL="68580" marR="68580" marT="0" marB="0"/>
                </a:tc>
                <a:extLst>
                  <a:ext uri="{0D108BD9-81ED-4DB2-BD59-A6C34878D82A}">
                    <a16:rowId xmlns:a16="http://schemas.microsoft.com/office/drawing/2014/main" val="10008"/>
                  </a:ext>
                </a:extLst>
              </a:tr>
            </a:tbl>
          </a:graphicData>
        </a:graphic>
      </p:graphicFrame>
      <p:graphicFrame>
        <p:nvGraphicFramePr>
          <p:cNvPr id="2" name="Tablo 1"/>
          <p:cNvGraphicFramePr>
            <a:graphicFrameLocks noGrp="1"/>
          </p:cNvGraphicFramePr>
          <p:nvPr/>
        </p:nvGraphicFramePr>
        <p:xfrm>
          <a:off x="2634142" y="2063695"/>
          <a:ext cx="1751667" cy="4462940"/>
        </p:xfrm>
        <a:graphic>
          <a:graphicData uri="http://schemas.openxmlformats.org/drawingml/2006/table">
            <a:tbl>
              <a:tblPr firstRow="1" bandRow="1">
                <a:tableStyleId>{5C22544A-7EE6-4342-B048-85BDC9FD1C3A}</a:tableStyleId>
              </a:tblPr>
              <a:tblGrid>
                <a:gridCol w="1751667">
                  <a:extLst>
                    <a:ext uri="{9D8B030D-6E8A-4147-A177-3AD203B41FA5}">
                      <a16:colId xmlns:a16="http://schemas.microsoft.com/office/drawing/2014/main" val="20000"/>
                    </a:ext>
                  </a:extLst>
                </a:gridCol>
              </a:tblGrid>
              <a:tr h="1070060">
                <a:tc>
                  <a:txBody>
                    <a:bodyPr/>
                    <a:lstStyle/>
                    <a:p>
                      <a:pPr algn="ctr">
                        <a:spcBef>
                          <a:spcPts val="600"/>
                        </a:spcBef>
                        <a:spcAft>
                          <a:spcPts val="600"/>
                        </a:spcAft>
                      </a:pPr>
                      <a:r>
                        <a:rPr lang="tr-TR" sz="2000" b="1" dirty="0">
                          <a:latin typeface="Arial"/>
                          <a:ea typeface="Times New Roman"/>
                          <a:cs typeface="Times New Roman"/>
                        </a:rPr>
                        <a:t>ZAMAN</a:t>
                      </a:r>
                      <a:endParaRPr lang="tr-TR" sz="2000" dirty="0">
                        <a:latin typeface="Times New Roman"/>
                        <a:ea typeface="Times New Roman"/>
                        <a:cs typeface="Times New Roman"/>
                      </a:endParaRPr>
                    </a:p>
                    <a:p>
                      <a:pPr algn="ctr">
                        <a:spcBef>
                          <a:spcPts val="600"/>
                        </a:spcBef>
                        <a:spcAft>
                          <a:spcPts val="600"/>
                        </a:spcAft>
                      </a:pPr>
                      <a:r>
                        <a:rPr lang="tr-TR" sz="2000" b="1" dirty="0">
                          <a:latin typeface="Arial"/>
                          <a:ea typeface="Times New Roman"/>
                          <a:cs typeface="Times New Roman"/>
                        </a:rPr>
                        <a:t>(sn)</a:t>
                      </a:r>
                      <a:endParaRPr lang="tr-TR" sz="2000" dirty="0">
                        <a:latin typeface="Times New Roman"/>
                        <a:ea typeface="Times New Roman"/>
                        <a:cs typeface="Times New Roman"/>
                      </a:endParaRPr>
                    </a:p>
                  </a:txBody>
                  <a:tcPr marL="68580" marR="68580" marT="0" marB="0"/>
                </a:tc>
                <a:extLst>
                  <a:ext uri="{0D108BD9-81ED-4DB2-BD59-A6C34878D82A}">
                    <a16:rowId xmlns:a16="http://schemas.microsoft.com/office/drawing/2014/main" val="10000"/>
                  </a:ext>
                </a:extLst>
              </a:tr>
              <a:tr h="424110">
                <a:tc>
                  <a:txBody>
                    <a:bodyPr/>
                    <a:lstStyle/>
                    <a:p>
                      <a:pPr algn="ctr">
                        <a:spcBef>
                          <a:spcPts val="600"/>
                        </a:spcBef>
                        <a:spcAft>
                          <a:spcPts val="600"/>
                        </a:spcAft>
                      </a:pPr>
                      <a:r>
                        <a:rPr lang="tr-TR" sz="2000" b="1" dirty="0">
                          <a:latin typeface="Arial"/>
                          <a:ea typeface="Times New Roman"/>
                          <a:cs typeface="Times New Roman"/>
                        </a:rPr>
                        <a:t>0,10</a:t>
                      </a:r>
                      <a:endParaRPr lang="tr-TR" sz="2000" dirty="0">
                        <a:latin typeface="Times New Roman"/>
                        <a:ea typeface="Times New Roman"/>
                        <a:cs typeface="Times New Roman"/>
                      </a:endParaRPr>
                    </a:p>
                  </a:txBody>
                  <a:tcPr marL="68580" marR="68580" marT="0" marB="0"/>
                </a:tc>
                <a:extLst>
                  <a:ext uri="{0D108BD9-81ED-4DB2-BD59-A6C34878D82A}">
                    <a16:rowId xmlns:a16="http://schemas.microsoft.com/office/drawing/2014/main" val="10001"/>
                  </a:ext>
                </a:extLst>
              </a:tr>
              <a:tr h="424110">
                <a:tc>
                  <a:txBody>
                    <a:bodyPr/>
                    <a:lstStyle/>
                    <a:p>
                      <a:pPr algn="ctr">
                        <a:spcBef>
                          <a:spcPts val="600"/>
                        </a:spcBef>
                        <a:spcAft>
                          <a:spcPts val="600"/>
                        </a:spcAft>
                      </a:pPr>
                      <a:r>
                        <a:rPr lang="tr-TR" sz="2000" b="1" dirty="0">
                          <a:latin typeface="Arial"/>
                          <a:ea typeface="Times New Roman"/>
                          <a:cs typeface="Times New Roman"/>
                        </a:rPr>
                        <a:t>0,30</a:t>
                      </a:r>
                      <a:endParaRPr lang="tr-TR" sz="2000" dirty="0">
                        <a:latin typeface="Times New Roman"/>
                        <a:ea typeface="Times New Roman"/>
                        <a:cs typeface="Times New Roman"/>
                      </a:endParaRPr>
                    </a:p>
                  </a:txBody>
                  <a:tcPr marL="68580" marR="68580" marT="0" marB="0"/>
                </a:tc>
                <a:extLst>
                  <a:ext uri="{0D108BD9-81ED-4DB2-BD59-A6C34878D82A}">
                    <a16:rowId xmlns:a16="http://schemas.microsoft.com/office/drawing/2014/main" val="10002"/>
                  </a:ext>
                </a:extLst>
              </a:tr>
              <a:tr h="424110">
                <a:tc>
                  <a:txBody>
                    <a:bodyPr/>
                    <a:lstStyle/>
                    <a:p>
                      <a:pPr algn="ctr">
                        <a:spcBef>
                          <a:spcPts val="600"/>
                        </a:spcBef>
                        <a:spcAft>
                          <a:spcPts val="600"/>
                        </a:spcAft>
                      </a:pPr>
                      <a:r>
                        <a:rPr lang="tr-TR" sz="2000" b="1" dirty="0">
                          <a:solidFill>
                            <a:srgbClr val="0000FF"/>
                          </a:solidFill>
                          <a:latin typeface="Arial"/>
                          <a:ea typeface="Times New Roman"/>
                          <a:cs typeface="Times New Roman"/>
                        </a:rPr>
                        <a:t>0,50</a:t>
                      </a:r>
                      <a:endParaRPr lang="tr-TR" sz="2000" dirty="0">
                        <a:latin typeface="Times New Roman"/>
                        <a:ea typeface="Times New Roman"/>
                        <a:cs typeface="Times New Roman"/>
                      </a:endParaRPr>
                    </a:p>
                  </a:txBody>
                  <a:tcPr marL="68580" marR="68580" marT="0" marB="0"/>
                </a:tc>
                <a:extLst>
                  <a:ext uri="{0D108BD9-81ED-4DB2-BD59-A6C34878D82A}">
                    <a16:rowId xmlns:a16="http://schemas.microsoft.com/office/drawing/2014/main" val="10003"/>
                  </a:ext>
                </a:extLst>
              </a:tr>
              <a:tr h="424110">
                <a:tc>
                  <a:txBody>
                    <a:bodyPr/>
                    <a:lstStyle/>
                    <a:p>
                      <a:pPr algn="ctr">
                        <a:spcBef>
                          <a:spcPts val="600"/>
                        </a:spcBef>
                        <a:spcAft>
                          <a:spcPts val="600"/>
                        </a:spcAft>
                      </a:pPr>
                      <a:r>
                        <a:rPr lang="tr-TR" sz="2000" b="1" dirty="0">
                          <a:latin typeface="Arial"/>
                          <a:ea typeface="Times New Roman"/>
                          <a:cs typeface="Times New Roman"/>
                        </a:rPr>
                        <a:t>1,00</a:t>
                      </a:r>
                      <a:endParaRPr lang="tr-TR" sz="2000" dirty="0">
                        <a:latin typeface="Times New Roman"/>
                        <a:ea typeface="Times New Roman"/>
                        <a:cs typeface="Times New Roman"/>
                      </a:endParaRPr>
                    </a:p>
                  </a:txBody>
                  <a:tcPr marL="68580" marR="68580" marT="0" marB="0"/>
                </a:tc>
                <a:extLst>
                  <a:ext uri="{0D108BD9-81ED-4DB2-BD59-A6C34878D82A}">
                    <a16:rowId xmlns:a16="http://schemas.microsoft.com/office/drawing/2014/main" val="10004"/>
                  </a:ext>
                </a:extLst>
              </a:tr>
              <a:tr h="424110">
                <a:tc>
                  <a:txBody>
                    <a:bodyPr/>
                    <a:lstStyle/>
                    <a:p>
                      <a:pPr algn="ctr">
                        <a:spcBef>
                          <a:spcPts val="600"/>
                        </a:spcBef>
                        <a:spcAft>
                          <a:spcPts val="600"/>
                        </a:spcAft>
                      </a:pPr>
                      <a:r>
                        <a:rPr lang="tr-TR" sz="2000" b="1" dirty="0">
                          <a:solidFill>
                            <a:srgbClr val="FF9900"/>
                          </a:solidFill>
                          <a:latin typeface="Arial"/>
                          <a:ea typeface="Times New Roman"/>
                          <a:cs typeface="Times New Roman"/>
                        </a:rPr>
                        <a:t>2,00</a:t>
                      </a:r>
                      <a:endParaRPr lang="tr-TR" sz="2000" dirty="0">
                        <a:latin typeface="Times New Roman"/>
                        <a:ea typeface="Times New Roman"/>
                        <a:cs typeface="Times New Roman"/>
                      </a:endParaRPr>
                    </a:p>
                  </a:txBody>
                  <a:tcPr marL="68580" marR="68580" marT="0" marB="0"/>
                </a:tc>
                <a:extLst>
                  <a:ext uri="{0D108BD9-81ED-4DB2-BD59-A6C34878D82A}">
                    <a16:rowId xmlns:a16="http://schemas.microsoft.com/office/drawing/2014/main" val="10005"/>
                  </a:ext>
                </a:extLst>
              </a:tr>
              <a:tr h="424110">
                <a:tc>
                  <a:txBody>
                    <a:bodyPr/>
                    <a:lstStyle/>
                    <a:p>
                      <a:pPr algn="ctr">
                        <a:spcBef>
                          <a:spcPts val="600"/>
                        </a:spcBef>
                        <a:spcAft>
                          <a:spcPts val="600"/>
                        </a:spcAft>
                      </a:pPr>
                      <a:r>
                        <a:rPr lang="tr-TR" sz="2000" b="1" dirty="0">
                          <a:latin typeface="Arial"/>
                          <a:ea typeface="Times New Roman"/>
                          <a:cs typeface="Times New Roman"/>
                        </a:rPr>
                        <a:t>3,00</a:t>
                      </a:r>
                      <a:endParaRPr lang="tr-TR" sz="2000" dirty="0">
                        <a:latin typeface="Times New Roman"/>
                        <a:ea typeface="Times New Roman"/>
                        <a:cs typeface="Times New Roman"/>
                      </a:endParaRPr>
                    </a:p>
                  </a:txBody>
                  <a:tcPr marL="68580" marR="68580" marT="0" marB="0"/>
                </a:tc>
                <a:extLst>
                  <a:ext uri="{0D108BD9-81ED-4DB2-BD59-A6C34878D82A}">
                    <a16:rowId xmlns:a16="http://schemas.microsoft.com/office/drawing/2014/main" val="10006"/>
                  </a:ext>
                </a:extLst>
              </a:tr>
              <a:tr h="424110">
                <a:tc>
                  <a:txBody>
                    <a:bodyPr/>
                    <a:lstStyle/>
                    <a:p>
                      <a:pPr algn="ctr">
                        <a:spcBef>
                          <a:spcPts val="600"/>
                        </a:spcBef>
                        <a:spcAft>
                          <a:spcPts val="600"/>
                        </a:spcAft>
                      </a:pPr>
                      <a:r>
                        <a:rPr lang="tr-TR" sz="2000" b="1" dirty="0">
                          <a:latin typeface="Arial"/>
                          <a:ea typeface="Times New Roman"/>
                          <a:cs typeface="Times New Roman"/>
                        </a:rPr>
                        <a:t>4,00</a:t>
                      </a:r>
                      <a:endParaRPr lang="tr-TR" sz="2000" dirty="0">
                        <a:latin typeface="Times New Roman"/>
                        <a:ea typeface="Times New Roman"/>
                        <a:cs typeface="Times New Roman"/>
                      </a:endParaRPr>
                    </a:p>
                  </a:txBody>
                  <a:tcPr marL="68580" marR="68580" marT="0" marB="0"/>
                </a:tc>
                <a:extLst>
                  <a:ext uri="{0D108BD9-81ED-4DB2-BD59-A6C34878D82A}">
                    <a16:rowId xmlns:a16="http://schemas.microsoft.com/office/drawing/2014/main" val="10007"/>
                  </a:ext>
                </a:extLst>
              </a:tr>
              <a:tr h="424110">
                <a:tc>
                  <a:txBody>
                    <a:bodyPr/>
                    <a:lstStyle/>
                    <a:p>
                      <a:pPr algn="ctr">
                        <a:spcBef>
                          <a:spcPts val="600"/>
                        </a:spcBef>
                        <a:spcAft>
                          <a:spcPts val="600"/>
                        </a:spcAft>
                      </a:pPr>
                      <a:r>
                        <a:rPr lang="tr-TR" sz="2000" b="1" dirty="0">
                          <a:solidFill>
                            <a:srgbClr val="FF0000"/>
                          </a:solidFill>
                          <a:latin typeface="Arial"/>
                          <a:ea typeface="Times New Roman"/>
                          <a:cs typeface="Times New Roman"/>
                        </a:rPr>
                        <a:t>5,00</a:t>
                      </a:r>
                      <a:endParaRPr lang="tr-TR" sz="2000" dirty="0">
                        <a:latin typeface="Times New Roman"/>
                        <a:ea typeface="Times New Roman"/>
                        <a:cs typeface="Times New Roman"/>
                      </a:endParaRPr>
                    </a:p>
                  </a:txBody>
                  <a:tcPr marL="68580" marR="68580" marT="0" marB="0"/>
                </a:tc>
                <a:extLst>
                  <a:ext uri="{0D108BD9-81ED-4DB2-BD59-A6C34878D82A}">
                    <a16:rowId xmlns:a16="http://schemas.microsoft.com/office/drawing/2014/main" val="10008"/>
                  </a:ext>
                </a:extLst>
              </a:tr>
            </a:tbl>
          </a:graphicData>
        </a:graphic>
      </p:graphicFrame>
      <p:sp>
        <p:nvSpPr>
          <p:cNvPr id="3" name="Slayt Numarası Yer Tutucusu 2"/>
          <p:cNvSpPr>
            <a:spLocks noGrp="1"/>
          </p:cNvSpPr>
          <p:nvPr>
            <p:ph type="sldNum" sz="quarter" idx="12"/>
          </p:nvPr>
        </p:nvSpPr>
        <p:spPr/>
        <p:txBody>
          <a:bodyPr/>
          <a:lstStyle/>
          <a:p>
            <a:fld id="{866914FB-3D64-4DE5-96CE-E198EC76AE77}" type="slidenum">
              <a:rPr lang="tr-TR" smtClean="0"/>
              <a:t>20</a:t>
            </a:fld>
            <a:endParaRPr lang="tr-TR"/>
          </a:p>
        </p:txBody>
      </p:sp>
      <p:sp>
        <p:nvSpPr>
          <p:cNvPr id="7" name="Unvan 2"/>
          <p:cNvSpPr>
            <a:spLocks noGrp="1"/>
          </p:cNvSpPr>
          <p:nvPr>
            <p:ph type="title"/>
          </p:nvPr>
        </p:nvSpPr>
        <p:spPr>
          <a:xfrm>
            <a:off x="680321" y="753228"/>
            <a:ext cx="9613861" cy="1080938"/>
          </a:xfrm>
        </p:spPr>
        <p:txBody>
          <a:bodyPr/>
          <a:lstStyle/>
          <a:p>
            <a:r>
              <a:rPr lang="tr-TR" dirty="0">
                <a:solidFill>
                  <a:schemeClr val="tx2">
                    <a:lumMod val="10000"/>
                  </a:schemeClr>
                </a:solidFill>
              </a:rPr>
              <a:t>DÜŞMEK NE KADAR ZAMAN ALIR</a:t>
            </a:r>
          </a:p>
        </p:txBody>
      </p:sp>
      <p:sp>
        <p:nvSpPr>
          <p:cNvPr id="9" name="object 38"/>
          <p:cNvSpPr/>
          <p:nvPr/>
        </p:nvSpPr>
        <p:spPr>
          <a:xfrm>
            <a:off x="418761" y="850882"/>
            <a:ext cx="8062508"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10795">
            <a:solidFill>
              <a:srgbClr val="56585B"/>
            </a:solidFill>
          </a:ln>
        </p:spPr>
        <p:txBody>
          <a:bodyPr wrap="square" lIns="0" tIns="0" rIns="0" bIns="0" rtlCol="0"/>
          <a:lstStyle/>
          <a:p>
            <a:endParaRPr/>
          </a:p>
        </p:txBody>
      </p:sp>
    </p:spTree>
    <p:extLst>
      <p:ext uri="{BB962C8B-B14F-4D97-AF65-F5344CB8AC3E}">
        <p14:creationId xmlns:p14="http://schemas.microsoft.com/office/powerpoint/2010/main" val="6303366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
          <p:cNvSpPr>
            <a:spLocks noChangeArrowheads="1"/>
          </p:cNvSpPr>
          <p:nvPr/>
        </p:nvSpPr>
        <p:spPr bwMode="auto">
          <a:xfrm>
            <a:off x="5195239" y="4533111"/>
            <a:ext cx="230346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tr-TR" altLang="tr-TR" sz="4000" b="1" dirty="0">
                <a:solidFill>
                  <a:schemeClr val="tx2">
                    <a:lumMod val="10000"/>
                  </a:schemeClr>
                </a:solidFill>
              </a:rPr>
              <a:t>demektir</a:t>
            </a:r>
          </a:p>
        </p:txBody>
      </p:sp>
      <p:sp>
        <p:nvSpPr>
          <p:cNvPr id="6" name="Oval 5"/>
          <p:cNvSpPr/>
          <p:nvPr/>
        </p:nvSpPr>
        <p:spPr>
          <a:xfrm>
            <a:off x="2928608" y="4533111"/>
            <a:ext cx="2062841" cy="914400"/>
          </a:xfrm>
          <a:prstGeom prst="ellipse">
            <a:avLst/>
          </a:prstGeom>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solidFill>
                  <a:schemeClr val="accent6">
                    <a:lumMod val="75000"/>
                  </a:schemeClr>
                </a:solidFill>
              </a:rPr>
              <a:t>20 CM DÜŞMÜŞSÜN</a:t>
            </a:r>
          </a:p>
        </p:txBody>
      </p:sp>
      <p:sp>
        <p:nvSpPr>
          <p:cNvPr id="8" name="Rectangle 8"/>
          <p:cNvSpPr>
            <a:spLocks noGrp="1" noChangeArrowheads="1"/>
          </p:cNvSpPr>
          <p:nvPr>
            <p:ph idx="1"/>
          </p:nvPr>
        </p:nvSpPr>
        <p:spPr bwMode="auto">
          <a:xfrm>
            <a:off x="680321" y="2336873"/>
            <a:ext cx="9613861" cy="1179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tr-TR" altLang="tr-TR" sz="2000" b="1" dirty="0">
                <a:solidFill>
                  <a:schemeClr val="tx2">
                    <a:lumMod val="10000"/>
                  </a:schemeClr>
                </a:solidFill>
              </a:rPr>
              <a:t>İnsan Yaklaşık Saniyenin Onda Birinde Tepki Verir.</a:t>
            </a:r>
          </a:p>
          <a:p>
            <a:pPr marL="0" indent="0" algn="ctr" eaLnBrk="1" hangingPunct="1">
              <a:buNone/>
            </a:pPr>
            <a:r>
              <a:rPr lang="tr-TR" altLang="tr-TR" sz="2000" b="1" dirty="0">
                <a:solidFill>
                  <a:schemeClr val="tx2">
                    <a:lumMod val="10000"/>
                  </a:schemeClr>
                </a:solidFill>
              </a:rPr>
              <a:t> </a:t>
            </a:r>
          </a:p>
          <a:p>
            <a:pPr algn="ctr" eaLnBrk="1" hangingPunct="1"/>
            <a:r>
              <a:rPr lang="tr-TR" altLang="tr-TR" sz="2000" b="1" dirty="0">
                <a:solidFill>
                  <a:schemeClr val="tx2">
                    <a:lumMod val="10000"/>
                  </a:schemeClr>
                </a:solidFill>
              </a:rPr>
              <a:t>Tutunmak İçin de Saniyenin Onda Biri Geciktiğin Zaman</a:t>
            </a:r>
          </a:p>
        </p:txBody>
      </p:sp>
      <p:sp>
        <p:nvSpPr>
          <p:cNvPr id="9" name="Rectangle 8"/>
          <p:cNvSpPr txBox="1">
            <a:spLocks noChangeArrowheads="1"/>
          </p:cNvSpPr>
          <p:nvPr/>
        </p:nvSpPr>
        <p:spPr>
          <a:xfrm>
            <a:off x="1554454" y="478172"/>
            <a:ext cx="7693025" cy="1501630"/>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pPr>
              <a:buFont typeface="Wingdings" panose="05000000000000000000" pitchFamily="2" charset="2"/>
              <a:buNone/>
            </a:pPr>
            <a:endParaRPr lang="tr-TR" altLang="tr-TR" b="1">
              <a:solidFill>
                <a:srgbClr val="CC0000"/>
              </a:solidFill>
            </a:endParaRPr>
          </a:p>
          <a:p>
            <a:pPr>
              <a:buFont typeface="Wingdings" panose="05000000000000000000" pitchFamily="2" charset="2"/>
              <a:buNone/>
            </a:pPr>
            <a:r>
              <a:rPr lang="tr-TR" altLang="tr-TR" sz="3900" b="1">
                <a:solidFill>
                  <a:srgbClr val="CC0000"/>
                </a:solidFill>
              </a:rPr>
              <a:t>DÜŞME ESNASINDA GÜVENLİ BİR YERE TUTUNMA ŞANSIN OLMAYABİLİR!!</a:t>
            </a:r>
            <a:endParaRPr lang="tr-TR" altLang="tr-TR" sz="3900" b="1" dirty="0">
              <a:solidFill>
                <a:srgbClr val="CC0000"/>
              </a:solidFill>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21</a:t>
            </a:fld>
            <a:endParaRPr lang="tr-TR"/>
          </a:p>
        </p:txBody>
      </p:sp>
    </p:spTree>
    <p:extLst>
      <p:ext uri="{BB962C8B-B14F-4D97-AF65-F5344CB8AC3E}">
        <p14:creationId xmlns:p14="http://schemas.microsoft.com/office/powerpoint/2010/main" val="36640998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idx="1"/>
          </p:nvPr>
        </p:nvSpPr>
        <p:spPr bwMode="auto">
          <a:xfrm>
            <a:off x="234891" y="2155847"/>
            <a:ext cx="6660859" cy="4702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05" tIns="40053" rIns="80105" bIns="40053">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lnSpc>
                <a:spcPct val="80000"/>
              </a:lnSpc>
              <a:spcBef>
                <a:spcPct val="50000"/>
              </a:spcBef>
              <a:buFontTx/>
              <a:buNone/>
            </a:pPr>
            <a:r>
              <a:rPr lang="tr-TR" altLang="tr-TR" sz="1300" b="1" dirty="0">
                <a:solidFill>
                  <a:schemeClr val="tx2">
                    <a:lumMod val="10000"/>
                  </a:schemeClr>
                </a:solidFill>
                <a:latin typeface="Times New Roman" panose="02020603050405020304" pitchFamily="18" charset="0"/>
              </a:rPr>
              <a:t>Emniyet Kemerlerinde </a:t>
            </a:r>
          </a:p>
          <a:p>
            <a:pPr algn="ctr" eaLnBrk="1" hangingPunct="1">
              <a:lnSpc>
                <a:spcPct val="80000"/>
              </a:lnSpc>
              <a:spcBef>
                <a:spcPct val="50000"/>
              </a:spcBef>
              <a:buFontTx/>
              <a:buNone/>
            </a:pPr>
            <a:r>
              <a:rPr lang="tr-TR" altLang="tr-TR" sz="1300" b="1" dirty="0">
                <a:solidFill>
                  <a:schemeClr val="tx2">
                    <a:lumMod val="10000"/>
                  </a:schemeClr>
                </a:solidFill>
                <a:latin typeface="Times New Roman" panose="02020603050405020304" pitchFamily="18" charset="0"/>
              </a:rPr>
              <a:t>EN Standartları</a:t>
            </a:r>
          </a:p>
          <a:p>
            <a:pPr eaLnBrk="1" hangingPunct="1">
              <a:lnSpc>
                <a:spcPct val="80000"/>
              </a:lnSpc>
              <a:spcBef>
                <a:spcPct val="50000"/>
              </a:spcBef>
              <a:buFontTx/>
              <a:buNone/>
            </a:pPr>
            <a:r>
              <a:rPr lang="tr-TR" altLang="tr-TR" sz="1300" b="1" dirty="0">
                <a:solidFill>
                  <a:srgbClr val="FF0000"/>
                </a:solidFill>
                <a:latin typeface="Times New Roman" panose="02020603050405020304" pitchFamily="18" charset="0"/>
              </a:rPr>
              <a:t>EN 341</a:t>
            </a:r>
            <a:r>
              <a:rPr lang="tr-TR" altLang="tr-TR" sz="1300" b="1" dirty="0">
                <a:solidFill>
                  <a:schemeClr val="tx2">
                    <a:lumMod val="10000"/>
                  </a:schemeClr>
                </a:solidFill>
                <a:latin typeface="Times New Roman" panose="02020603050405020304" pitchFamily="18" charset="0"/>
              </a:rPr>
              <a:t>	Yüksekten Güvenli İndiren Sistemler/Aparatlar</a:t>
            </a:r>
          </a:p>
          <a:p>
            <a:pPr eaLnBrk="1" hangingPunct="1">
              <a:lnSpc>
                <a:spcPct val="80000"/>
              </a:lnSpc>
              <a:spcBef>
                <a:spcPct val="50000"/>
              </a:spcBef>
              <a:buFontTx/>
              <a:buNone/>
            </a:pPr>
            <a:r>
              <a:rPr lang="tr-TR" altLang="tr-TR" sz="1300" b="1" dirty="0">
                <a:solidFill>
                  <a:srgbClr val="FF0000"/>
                </a:solidFill>
                <a:latin typeface="Times New Roman" panose="02020603050405020304" pitchFamily="18" charset="0"/>
              </a:rPr>
              <a:t>EN 353-1</a:t>
            </a:r>
            <a:r>
              <a:rPr lang="tr-TR" altLang="tr-TR" sz="1300" b="1" dirty="0">
                <a:solidFill>
                  <a:schemeClr val="tx2">
                    <a:lumMod val="10000"/>
                  </a:schemeClr>
                </a:solidFill>
                <a:latin typeface="Times New Roman" panose="02020603050405020304" pitchFamily="18" charset="0"/>
              </a:rPr>
              <a:t>	Düşmeyi Önleyen/Frenleme Sistemi  (Dikey Hat Üzerinde)</a:t>
            </a:r>
          </a:p>
          <a:p>
            <a:pPr eaLnBrk="1" hangingPunct="1">
              <a:spcBef>
                <a:spcPct val="0"/>
              </a:spcBef>
              <a:buFontTx/>
              <a:buNone/>
            </a:pPr>
            <a:r>
              <a:rPr lang="tr-TR" altLang="tr-TR" sz="1300" b="1" dirty="0">
                <a:solidFill>
                  <a:srgbClr val="FF0000"/>
                </a:solidFill>
                <a:latin typeface="Times New Roman" panose="02020603050405020304" pitchFamily="18" charset="0"/>
              </a:rPr>
              <a:t>EN 353-2 </a:t>
            </a:r>
            <a:r>
              <a:rPr lang="tr-TR" altLang="tr-TR" sz="1300" b="1" dirty="0">
                <a:solidFill>
                  <a:schemeClr val="tx2">
                    <a:lumMod val="10000"/>
                  </a:schemeClr>
                </a:solidFill>
                <a:latin typeface="Times New Roman" panose="02020603050405020304" pitchFamily="18" charset="0"/>
              </a:rPr>
              <a:t>	Düşmeyi Önleyen/Frenleme Sistemi (Esnek Elastik Hat Üzerinde)</a:t>
            </a:r>
          </a:p>
          <a:p>
            <a:pPr eaLnBrk="1" hangingPunct="1">
              <a:lnSpc>
                <a:spcPct val="80000"/>
              </a:lnSpc>
              <a:spcBef>
                <a:spcPct val="50000"/>
              </a:spcBef>
              <a:buFontTx/>
              <a:buNone/>
            </a:pPr>
            <a:r>
              <a:rPr lang="tr-TR" altLang="tr-TR" sz="1300" b="1" dirty="0">
                <a:solidFill>
                  <a:srgbClr val="FF0000"/>
                </a:solidFill>
                <a:latin typeface="Times New Roman" panose="02020603050405020304" pitchFamily="18" charset="0"/>
              </a:rPr>
              <a:t>EN 354</a:t>
            </a:r>
            <a:r>
              <a:rPr lang="tr-TR" altLang="tr-TR" sz="1300" b="1" dirty="0">
                <a:solidFill>
                  <a:schemeClr val="tx2">
                    <a:lumMod val="10000"/>
                  </a:schemeClr>
                </a:solidFill>
                <a:latin typeface="Times New Roman" panose="02020603050405020304" pitchFamily="18" charset="0"/>
              </a:rPr>
              <a:t>	Emniyet Halatları (</a:t>
            </a:r>
            <a:r>
              <a:rPr lang="tr-TR" altLang="tr-TR" sz="1300" b="1" dirty="0" err="1">
                <a:solidFill>
                  <a:schemeClr val="tx2">
                    <a:lumMod val="10000"/>
                  </a:schemeClr>
                </a:solidFill>
                <a:latin typeface="Times New Roman" panose="02020603050405020304" pitchFamily="18" charset="0"/>
              </a:rPr>
              <a:t>Lanyard</a:t>
            </a:r>
            <a:r>
              <a:rPr lang="tr-TR" altLang="tr-TR" sz="1300" b="1" dirty="0">
                <a:solidFill>
                  <a:schemeClr val="tx2">
                    <a:lumMod val="10000"/>
                  </a:schemeClr>
                </a:solidFill>
                <a:latin typeface="Times New Roman" panose="02020603050405020304" pitchFamily="18" charset="0"/>
              </a:rPr>
              <a:t>)</a:t>
            </a:r>
          </a:p>
          <a:p>
            <a:pPr eaLnBrk="1" hangingPunct="1">
              <a:lnSpc>
                <a:spcPct val="80000"/>
              </a:lnSpc>
              <a:spcBef>
                <a:spcPct val="50000"/>
              </a:spcBef>
              <a:buFontTx/>
              <a:buNone/>
            </a:pPr>
            <a:r>
              <a:rPr lang="tr-TR" altLang="tr-TR" sz="1300" b="1" dirty="0">
                <a:solidFill>
                  <a:srgbClr val="FF0000"/>
                </a:solidFill>
                <a:latin typeface="Times New Roman" panose="02020603050405020304" pitchFamily="18" charset="0"/>
              </a:rPr>
              <a:t>EN 355</a:t>
            </a:r>
            <a:r>
              <a:rPr lang="tr-TR" altLang="tr-TR" sz="1300" b="1" dirty="0">
                <a:solidFill>
                  <a:schemeClr val="tx2">
                    <a:lumMod val="10000"/>
                  </a:schemeClr>
                </a:solidFill>
                <a:latin typeface="Times New Roman" panose="02020603050405020304" pitchFamily="18" charset="0"/>
              </a:rPr>
              <a:t>	Yüksekten Ani Düşmeyi Önleyici Şok (Enerji)</a:t>
            </a:r>
            <a:r>
              <a:rPr lang="tr-TR" altLang="tr-TR" sz="1300" b="1" dirty="0" err="1">
                <a:solidFill>
                  <a:schemeClr val="tx2">
                    <a:lumMod val="10000"/>
                  </a:schemeClr>
                </a:solidFill>
                <a:latin typeface="Times New Roman" panose="02020603050405020304" pitchFamily="18" charset="0"/>
              </a:rPr>
              <a:t>Absorberları</a:t>
            </a:r>
            <a:r>
              <a:rPr lang="tr-TR" altLang="tr-TR" sz="1300" b="1" dirty="0">
                <a:solidFill>
                  <a:schemeClr val="tx2">
                    <a:lumMod val="10000"/>
                  </a:schemeClr>
                </a:solidFill>
                <a:latin typeface="Times New Roman" panose="02020603050405020304" pitchFamily="18" charset="0"/>
              </a:rPr>
              <a:t> ve Emniyet Halatları</a:t>
            </a:r>
          </a:p>
          <a:p>
            <a:pPr eaLnBrk="1" hangingPunct="1">
              <a:lnSpc>
                <a:spcPct val="80000"/>
              </a:lnSpc>
              <a:spcBef>
                <a:spcPct val="50000"/>
              </a:spcBef>
              <a:buFontTx/>
              <a:buNone/>
            </a:pPr>
            <a:r>
              <a:rPr lang="tr-TR" altLang="tr-TR" sz="1300" b="1" dirty="0">
                <a:solidFill>
                  <a:srgbClr val="FF0000"/>
                </a:solidFill>
                <a:latin typeface="Times New Roman" panose="02020603050405020304" pitchFamily="18" charset="0"/>
              </a:rPr>
              <a:t>EN 358</a:t>
            </a:r>
            <a:r>
              <a:rPr lang="tr-TR" altLang="tr-TR" sz="1300" b="1" dirty="0">
                <a:solidFill>
                  <a:schemeClr val="tx2">
                    <a:lumMod val="10000"/>
                  </a:schemeClr>
                </a:solidFill>
                <a:latin typeface="Times New Roman" panose="02020603050405020304" pitchFamily="18" charset="0"/>
              </a:rPr>
              <a:t>	Bel Tipi Emniyet Kemeri ve Emniyet Halatı</a:t>
            </a:r>
          </a:p>
          <a:p>
            <a:pPr eaLnBrk="1" hangingPunct="1">
              <a:lnSpc>
                <a:spcPct val="80000"/>
              </a:lnSpc>
              <a:spcBef>
                <a:spcPct val="50000"/>
              </a:spcBef>
              <a:buFontTx/>
              <a:buNone/>
            </a:pPr>
            <a:r>
              <a:rPr lang="tr-TR" altLang="tr-TR" sz="1300" b="1" dirty="0">
                <a:solidFill>
                  <a:srgbClr val="FF0000"/>
                </a:solidFill>
                <a:latin typeface="Times New Roman" panose="02020603050405020304" pitchFamily="18" charset="0"/>
              </a:rPr>
              <a:t>EN 360</a:t>
            </a:r>
            <a:r>
              <a:rPr lang="tr-TR" altLang="tr-TR" sz="1300" b="1" dirty="0">
                <a:solidFill>
                  <a:schemeClr val="tx2">
                    <a:lumMod val="10000"/>
                  </a:schemeClr>
                </a:solidFill>
                <a:latin typeface="Times New Roman" panose="02020603050405020304" pitchFamily="18" charset="0"/>
              </a:rPr>
              <a:t>	Yüksekten Ani Düşmeyi Önleyici</a:t>
            </a:r>
            <a:r>
              <a:rPr lang="tr-TR" altLang="tr-TR" sz="1300" dirty="0">
                <a:solidFill>
                  <a:schemeClr val="tx2">
                    <a:lumMod val="10000"/>
                  </a:schemeClr>
                </a:solidFill>
                <a:latin typeface="Times New Roman" panose="02020603050405020304" pitchFamily="18" charset="0"/>
              </a:rPr>
              <a:t>, </a:t>
            </a:r>
            <a:r>
              <a:rPr lang="tr-TR" altLang="tr-TR" sz="1300" b="1" dirty="0">
                <a:solidFill>
                  <a:schemeClr val="tx2">
                    <a:lumMod val="10000"/>
                  </a:schemeClr>
                </a:solidFill>
                <a:latin typeface="Times New Roman" panose="02020603050405020304" pitchFamily="18" charset="0"/>
              </a:rPr>
              <a:t>Geri Sarmalı ve </a:t>
            </a:r>
            <a:r>
              <a:rPr lang="tr-TR" altLang="tr-TR" sz="1300" b="1" dirty="0" err="1">
                <a:solidFill>
                  <a:schemeClr val="tx2">
                    <a:lumMod val="10000"/>
                  </a:schemeClr>
                </a:solidFill>
                <a:latin typeface="Times New Roman" panose="02020603050405020304" pitchFamily="18" charset="0"/>
              </a:rPr>
              <a:t>İnertia</a:t>
            </a:r>
            <a:r>
              <a:rPr lang="tr-TR" altLang="tr-TR" sz="1300" b="1" dirty="0">
                <a:solidFill>
                  <a:schemeClr val="tx2">
                    <a:lumMod val="10000"/>
                  </a:schemeClr>
                </a:solidFill>
                <a:latin typeface="Times New Roman" panose="02020603050405020304" pitchFamily="18" charset="0"/>
              </a:rPr>
              <a:t>  (</a:t>
            </a:r>
            <a:r>
              <a:rPr lang="tr-TR" altLang="tr-TR" sz="1300" b="1" dirty="0" err="1">
                <a:solidFill>
                  <a:schemeClr val="tx2">
                    <a:lumMod val="10000"/>
                  </a:schemeClr>
                </a:solidFill>
                <a:latin typeface="Times New Roman" panose="02020603050405020304" pitchFamily="18" charset="0"/>
              </a:rPr>
              <a:t>Ataletli</a:t>
            </a:r>
            <a:r>
              <a:rPr lang="tr-TR" altLang="tr-TR" sz="1300" b="1" dirty="0">
                <a:solidFill>
                  <a:schemeClr val="tx2">
                    <a:lumMod val="10000"/>
                  </a:schemeClr>
                </a:solidFill>
                <a:latin typeface="Times New Roman" panose="02020603050405020304" pitchFamily="18" charset="0"/>
              </a:rPr>
              <a:t>) Tipi Makaralar, Aparatlar ve Örgü Kolonlu 	Halatlar</a:t>
            </a:r>
          </a:p>
          <a:p>
            <a:pPr eaLnBrk="1" hangingPunct="1">
              <a:lnSpc>
                <a:spcPct val="80000"/>
              </a:lnSpc>
              <a:spcBef>
                <a:spcPct val="50000"/>
              </a:spcBef>
              <a:buFontTx/>
              <a:buNone/>
            </a:pPr>
            <a:r>
              <a:rPr lang="tr-TR" altLang="tr-TR" sz="1300" b="1" dirty="0">
                <a:solidFill>
                  <a:srgbClr val="FF0000"/>
                </a:solidFill>
                <a:latin typeface="Times New Roman" panose="02020603050405020304" pitchFamily="18" charset="0"/>
              </a:rPr>
              <a:t>EN 361</a:t>
            </a:r>
            <a:r>
              <a:rPr lang="tr-TR" altLang="tr-TR" sz="1300" b="1" dirty="0">
                <a:solidFill>
                  <a:schemeClr val="tx2">
                    <a:lumMod val="10000"/>
                  </a:schemeClr>
                </a:solidFill>
                <a:latin typeface="Times New Roman" panose="02020603050405020304" pitchFamily="18" charset="0"/>
              </a:rPr>
              <a:t>	Paraşüt Tipi Emniyet Kemeri</a:t>
            </a:r>
          </a:p>
          <a:p>
            <a:pPr eaLnBrk="1" hangingPunct="1">
              <a:lnSpc>
                <a:spcPct val="80000"/>
              </a:lnSpc>
              <a:spcBef>
                <a:spcPct val="50000"/>
              </a:spcBef>
              <a:buFontTx/>
              <a:buNone/>
            </a:pPr>
            <a:r>
              <a:rPr lang="tr-TR" altLang="tr-TR" sz="1300" b="1" dirty="0">
                <a:solidFill>
                  <a:srgbClr val="FF0000"/>
                </a:solidFill>
                <a:latin typeface="Times New Roman" panose="02020603050405020304" pitchFamily="18" charset="0"/>
              </a:rPr>
              <a:t>EN 362</a:t>
            </a:r>
            <a:r>
              <a:rPr lang="tr-TR" altLang="tr-TR" sz="1300" b="1" dirty="0">
                <a:solidFill>
                  <a:schemeClr val="tx2">
                    <a:lumMod val="10000"/>
                  </a:schemeClr>
                </a:solidFill>
                <a:latin typeface="Times New Roman" panose="02020603050405020304" pitchFamily="18" charset="0"/>
              </a:rPr>
              <a:t>	Emniyet Kancası</a:t>
            </a:r>
          </a:p>
          <a:p>
            <a:pPr eaLnBrk="1" hangingPunct="1">
              <a:lnSpc>
                <a:spcPct val="80000"/>
              </a:lnSpc>
              <a:spcBef>
                <a:spcPct val="50000"/>
              </a:spcBef>
              <a:buFontTx/>
              <a:buNone/>
            </a:pPr>
            <a:r>
              <a:rPr lang="tr-TR" altLang="tr-TR" sz="1300" b="1" dirty="0">
                <a:solidFill>
                  <a:srgbClr val="FF0000"/>
                </a:solidFill>
                <a:latin typeface="Times New Roman" panose="02020603050405020304" pitchFamily="18" charset="0"/>
              </a:rPr>
              <a:t>EN 363</a:t>
            </a:r>
            <a:r>
              <a:rPr lang="tr-TR" altLang="tr-TR" sz="1300" b="1" dirty="0">
                <a:solidFill>
                  <a:schemeClr val="tx2">
                    <a:lumMod val="10000"/>
                  </a:schemeClr>
                </a:solidFill>
                <a:latin typeface="Times New Roman" panose="02020603050405020304" pitchFamily="18" charset="0"/>
              </a:rPr>
              <a:t>	Düşmeyi Durduran Sistemler</a:t>
            </a:r>
          </a:p>
          <a:p>
            <a:pPr eaLnBrk="1" hangingPunct="1">
              <a:lnSpc>
                <a:spcPct val="80000"/>
              </a:lnSpc>
              <a:spcBef>
                <a:spcPct val="50000"/>
              </a:spcBef>
              <a:buFontTx/>
              <a:buNone/>
            </a:pPr>
            <a:r>
              <a:rPr lang="tr-TR" altLang="tr-TR" sz="1300" b="1" dirty="0">
                <a:solidFill>
                  <a:srgbClr val="FF0000"/>
                </a:solidFill>
                <a:latin typeface="Times New Roman" panose="02020603050405020304" pitchFamily="18" charset="0"/>
              </a:rPr>
              <a:t>EN 795</a:t>
            </a:r>
            <a:r>
              <a:rPr lang="tr-TR" altLang="tr-TR" sz="1300" b="1" dirty="0">
                <a:solidFill>
                  <a:schemeClr val="tx2">
                    <a:lumMod val="10000"/>
                  </a:schemeClr>
                </a:solidFill>
                <a:latin typeface="Times New Roman" panose="02020603050405020304" pitchFamily="18" charset="0"/>
              </a:rPr>
              <a:t>	Yüksekten Düşmeye Önlemek İçin Koruma-</a:t>
            </a:r>
            <a:r>
              <a:rPr lang="tr-TR" altLang="tr-TR" sz="1300" b="1" dirty="0" err="1">
                <a:solidFill>
                  <a:schemeClr val="tx2">
                    <a:lumMod val="10000"/>
                  </a:schemeClr>
                </a:solidFill>
                <a:latin typeface="Times New Roman" panose="02020603050405020304" pitchFamily="18" charset="0"/>
              </a:rPr>
              <a:t>Ankraj</a:t>
            </a:r>
            <a:r>
              <a:rPr lang="tr-TR" altLang="tr-TR" sz="1300" b="1" dirty="0">
                <a:solidFill>
                  <a:schemeClr val="tx2">
                    <a:lumMod val="10000"/>
                  </a:schemeClr>
                </a:solidFill>
                <a:latin typeface="Times New Roman" panose="02020603050405020304" pitchFamily="18" charset="0"/>
              </a:rPr>
              <a:t> Cihazları Özellikler ve Deneyler</a:t>
            </a:r>
          </a:p>
          <a:p>
            <a:pPr eaLnBrk="1" hangingPunct="1">
              <a:lnSpc>
                <a:spcPct val="80000"/>
              </a:lnSpc>
              <a:spcBef>
                <a:spcPct val="50000"/>
              </a:spcBef>
              <a:buFontTx/>
              <a:buNone/>
            </a:pPr>
            <a:r>
              <a:rPr lang="tr-TR" altLang="tr-TR" sz="1300" b="1" dirty="0">
                <a:solidFill>
                  <a:srgbClr val="FF0000"/>
                </a:solidFill>
                <a:latin typeface="Times New Roman" panose="02020603050405020304" pitchFamily="18" charset="0"/>
              </a:rPr>
              <a:t>EN 813</a:t>
            </a:r>
            <a:r>
              <a:rPr lang="tr-TR" altLang="tr-TR" sz="1300" b="1" dirty="0">
                <a:solidFill>
                  <a:schemeClr val="tx2">
                    <a:lumMod val="10000"/>
                  </a:schemeClr>
                </a:solidFill>
                <a:latin typeface="Times New Roman" panose="02020603050405020304" pitchFamily="18" charset="0"/>
              </a:rPr>
              <a:t>	Yüksekten Düşmeye Önlemek İçin</a:t>
            </a:r>
            <a:r>
              <a:rPr lang="tr-TR" altLang="tr-TR" sz="1300" dirty="0">
                <a:solidFill>
                  <a:schemeClr val="tx2">
                    <a:lumMod val="10000"/>
                  </a:schemeClr>
                </a:solidFill>
                <a:latin typeface="Times New Roman" panose="02020603050405020304" pitchFamily="18" charset="0"/>
              </a:rPr>
              <a:t> </a:t>
            </a:r>
            <a:r>
              <a:rPr lang="tr-TR" altLang="tr-TR" sz="1300" b="1" dirty="0">
                <a:solidFill>
                  <a:schemeClr val="tx2">
                    <a:lumMod val="10000"/>
                  </a:schemeClr>
                </a:solidFill>
                <a:latin typeface="Times New Roman" panose="02020603050405020304" pitchFamily="18" charset="0"/>
              </a:rPr>
              <a:t>Personel Koruyucu Donanım-Oturma Kuşağı</a:t>
            </a:r>
          </a:p>
          <a:p>
            <a:pPr eaLnBrk="1" hangingPunct="1">
              <a:lnSpc>
                <a:spcPct val="80000"/>
              </a:lnSpc>
              <a:spcBef>
                <a:spcPct val="50000"/>
              </a:spcBef>
              <a:buFontTx/>
              <a:buNone/>
            </a:pPr>
            <a:r>
              <a:rPr lang="tr-TR" altLang="tr-TR" sz="1300" b="1" dirty="0">
                <a:solidFill>
                  <a:srgbClr val="FF0000"/>
                </a:solidFill>
                <a:latin typeface="Times New Roman" panose="02020603050405020304" pitchFamily="18" charset="0"/>
              </a:rPr>
              <a:t>EN 1497</a:t>
            </a:r>
            <a:r>
              <a:rPr lang="tr-TR" altLang="tr-TR" sz="1300" b="1" dirty="0">
                <a:solidFill>
                  <a:schemeClr val="tx2">
                    <a:lumMod val="10000"/>
                  </a:schemeClr>
                </a:solidFill>
                <a:latin typeface="Times New Roman" panose="02020603050405020304" pitchFamily="18" charset="0"/>
              </a:rPr>
              <a:t>	Kurtarma Donanımı-Kurtarma Kuşakları</a:t>
            </a:r>
          </a:p>
          <a:p>
            <a:pPr eaLnBrk="1" hangingPunct="1">
              <a:lnSpc>
                <a:spcPct val="80000"/>
              </a:lnSpc>
              <a:spcBef>
                <a:spcPct val="50000"/>
              </a:spcBef>
              <a:buFontTx/>
              <a:buNone/>
            </a:pPr>
            <a:r>
              <a:rPr lang="tr-TR" altLang="tr-TR" sz="1300" b="1" dirty="0">
                <a:solidFill>
                  <a:srgbClr val="FF0000"/>
                </a:solidFill>
                <a:latin typeface="Times New Roman" panose="02020603050405020304" pitchFamily="18" charset="0"/>
              </a:rPr>
              <a:t>EN 1498</a:t>
            </a:r>
            <a:r>
              <a:rPr lang="tr-TR" altLang="tr-TR" sz="1300" b="1" dirty="0">
                <a:solidFill>
                  <a:schemeClr val="tx2">
                    <a:lumMod val="10000"/>
                  </a:schemeClr>
                </a:solidFill>
                <a:latin typeface="Times New Roman" panose="02020603050405020304" pitchFamily="18" charset="0"/>
              </a:rPr>
              <a:t>	Kurtarma Donanımı-Kurtarma Halkaları</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6474" y="2406650"/>
            <a:ext cx="4476502" cy="445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p:cNvSpPr>
            <a:spLocks noGrp="1" noChangeArrowheads="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tr-TR" altLang="tr-TR" sz="1800" b="1">
                <a:solidFill>
                  <a:srgbClr val="AE005F"/>
                </a:solidFill>
                <a:latin typeface="Times New Roman" panose="02020603050405020304" pitchFamily="18" charset="0"/>
              </a:rPr>
              <a:t>Yüksekten Düşmeyi Önleyici Kişisel  Koruyucu Donanımlarda EN Standartları </a:t>
            </a:r>
          </a:p>
        </p:txBody>
      </p:sp>
      <p:sp>
        <p:nvSpPr>
          <p:cNvPr id="2" name="Slayt Numarası Yer Tutucusu 1"/>
          <p:cNvSpPr>
            <a:spLocks noGrp="1"/>
          </p:cNvSpPr>
          <p:nvPr>
            <p:ph type="sldNum" sz="quarter" idx="12"/>
          </p:nvPr>
        </p:nvSpPr>
        <p:spPr/>
        <p:txBody>
          <a:bodyPr/>
          <a:lstStyle/>
          <a:p>
            <a:fld id="{866914FB-3D64-4DE5-96CE-E198EC76AE77}" type="slidenum">
              <a:rPr lang="tr-TR" smtClean="0"/>
              <a:t>22</a:t>
            </a:fld>
            <a:endParaRPr lang="tr-TR"/>
          </a:p>
        </p:txBody>
      </p:sp>
    </p:spTree>
    <p:extLst>
      <p:ext uri="{BB962C8B-B14F-4D97-AF65-F5344CB8AC3E}">
        <p14:creationId xmlns:p14="http://schemas.microsoft.com/office/powerpoint/2010/main" val="263914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546607" y="2306973"/>
            <a:ext cx="3564000" cy="4068000"/>
          </a:xfrm>
          <a:prstGeom prst="rect">
            <a:avLst/>
          </a:prstGeom>
        </p:spPr>
        <p:txBody>
          <a:bodyPr>
            <a:spAutoFit/>
          </a:bodyPr>
          <a:lstStyle/>
          <a:p>
            <a:pPr fontAlgn="auto">
              <a:spcBef>
                <a:spcPts val="0"/>
              </a:spcBef>
              <a:spcAft>
                <a:spcPts val="0"/>
              </a:spcAft>
              <a:defRPr/>
            </a:pPr>
            <a:r>
              <a:rPr lang="tr-TR" sz="2000" dirty="0">
                <a:solidFill>
                  <a:schemeClr val="tx1">
                    <a:lumMod val="65000"/>
                    <a:lumOff val="35000"/>
                  </a:schemeClr>
                </a:solidFill>
                <a:cs typeface="Arial" pitchFamily="34" charset="0"/>
              </a:rPr>
              <a:t>	</a:t>
            </a:r>
            <a:r>
              <a:rPr lang="tr-TR" dirty="0">
                <a:solidFill>
                  <a:schemeClr val="tx2">
                    <a:lumMod val="10000"/>
                  </a:schemeClr>
                </a:solidFill>
                <a:cs typeface="Arial" pitchFamily="34" charset="0"/>
              </a:rPr>
              <a:t>Belirli bir yüksekliğe ulaşmak veya çalışmak için kullanılan araçların genel adıdır.</a:t>
            </a:r>
          </a:p>
          <a:p>
            <a:pPr fontAlgn="auto">
              <a:spcBef>
                <a:spcPts val="0"/>
              </a:spcBef>
              <a:spcAft>
                <a:spcPts val="0"/>
              </a:spcAft>
              <a:defRPr/>
            </a:pPr>
            <a:r>
              <a:rPr lang="tr-TR" dirty="0">
                <a:solidFill>
                  <a:schemeClr val="tx2">
                    <a:lumMod val="10000"/>
                  </a:schemeClr>
                </a:solidFill>
              </a:rPr>
              <a:t>	</a:t>
            </a:r>
            <a:r>
              <a:rPr lang="tr-TR" dirty="0">
                <a:solidFill>
                  <a:schemeClr val="tx2">
                    <a:lumMod val="10000"/>
                  </a:schemeClr>
                </a:solidFill>
                <a:cs typeface="Arial" pitchFamily="34" charset="0"/>
              </a:rPr>
              <a:t>Binaların ve diğer yapıların inşa, bakım, onarım ve yıkım işleri boya , sıva , kaplama ve yalıtım işleri,    mekanik, elektrik, çelik konstrüksiyon imalatları vb. işlerin gerçekleştirilmesinde güvenli bir çalışma  ortamının ve bu ortama güvenli erişim sağlanması için gerekli olan geçici inşaat yapısı.</a:t>
            </a:r>
          </a:p>
        </p:txBody>
      </p:sp>
      <p:sp>
        <p:nvSpPr>
          <p:cNvPr id="7" name="object 4"/>
          <p:cNvSpPr txBox="1"/>
          <p:nvPr/>
        </p:nvSpPr>
        <p:spPr>
          <a:xfrm>
            <a:off x="4362275" y="2232419"/>
            <a:ext cx="3036816" cy="3059171"/>
          </a:xfrm>
          <a:prstGeom prst="rect">
            <a:avLst/>
          </a:prstGeom>
        </p:spPr>
        <p:txBody>
          <a:bodyPr vert="horz" wrap="square" lIns="0" tIns="12065" rIns="0" bIns="0" rtlCol="0">
            <a:spAutoFit/>
          </a:bodyPr>
          <a:lstStyle/>
          <a:p>
            <a:pPr>
              <a:lnSpc>
                <a:spcPct val="100000"/>
              </a:lnSpc>
              <a:spcBef>
                <a:spcPts val="50"/>
              </a:spcBef>
            </a:pPr>
            <a:endParaRPr dirty="0">
              <a:solidFill>
                <a:schemeClr val="tx2">
                  <a:lumMod val="10000"/>
                </a:schemeClr>
              </a:solidFill>
              <a:latin typeface="Microsoft Sans Serif"/>
              <a:cs typeface="Microsoft Sans Serif"/>
            </a:endParaRPr>
          </a:p>
          <a:p>
            <a:pPr marL="12700" marR="5080">
              <a:lnSpc>
                <a:spcPct val="100000"/>
              </a:lnSpc>
              <a:buChar char="-"/>
              <a:tabLst>
                <a:tab pos="134620" algn="l"/>
              </a:tabLst>
            </a:pPr>
            <a:r>
              <a:rPr spc="-10" dirty="0">
                <a:solidFill>
                  <a:schemeClr val="tx2">
                    <a:lumMod val="10000"/>
                  </a:schemeClr>
                </a:solidFill>
                <a:latin typeface="Microsoft Sans Serif"/>
                <a:cs typeface="Microsoft Sans Serif"/>
              </a:rPr>
              <a:t>Yapıların</a:t>
            </a:r>
            <a:r>
              <a:rPr spc="85" dirty="0">
                <a:solidFill>
                  <a:schemeClr val="tx2">
                    <a:lumMod val="10000"/>
                  </a:schemeClr>
                </a:solidFill>
                <a:latin typeface="Microsoft Sans Serif"/>
                <a:cs typeface="Microsoft Sans Serif"/>
              </a:rPr>
              <a:t> </a:t>
            </a:r>
            <a:r>
              <a:rPr dirty="0">
                <a:solidFill>
                  <a:schemeClr val="tx2">
                    <a:lumMod val="10000"/>
                  </a:schemeClr>
                </a:solidFill>
                <a:latin typeface="Microsoft Sans Serif"/>
                <a:cs typeface="Microsoft Sans Serif"/>
              </a:rPr>
              <a:t>inşasında</a:t>
            </a:r>
            <a:r>
              <a:rPr spc="30" dirty="0">
                <a:solidFill>
                  <a:schemeClr val="tx2">
                    <a:lumMod val="10000"/>
                  </a:schemeClr>
                </a:solidFill>
                <a:latin typeface="Microsoft Sans Serif"/>
                <a:cs typeface="Microsoft Sans Serif"/>
              </a:rPr>
              <a:t> </a:t>
            </a:r>
            <a:r>
              <a:rPr spc="-10" dirty="0">
                <a:solidFill>
                  <a:schemeClr val="tx2">
                    <a:lumMod val="10000"/>
                  </a:schemeClr>
                </a:solidFill>
                <a:latin typeface="Microsoft Sans Serif"/>
                <a:cs typeface="Microsoft Sans Serif"/>
              </a:rPr>
              <a:t>veya</a:t>
            </a:r>
            <a:r>
              <a:rPr spc="50" dirty="0">
                <a:solidFill>
                  <a:schemeClr val="tx2">
                    <a:lumMod val="10000"/>
                  </a:schemeClr>
                </a:solidFill>
                <a:latin typeface="Microsoft Sans Serif"/>
                <a:cs typeface="Microsoft Sans Serif"/>
              </a:rPr>
              <a:t> </a:t>
            </a:r>
            <a:r>
              <a:rPr spc="-10" dirty="0">
                <a:solidFill>
                  <a:schemeClr val="tx2">
                    <a:lumMod val="10000"/>
                  </a:schemeClr>
                </a:solidFill>
                <a:latin typeface="Microsoft Sans Serif"/>
                <a:cs typeface="Microsoft Sans Serif"/>
              </a:rPr>
              <a:t>inşa</a:t>
            </a:r>
            <a:r>
              <a:rPr spc="20" dirty="0">
                <a:solidFill>
                  <a:schemeClr val="tx2">
                    <a:lumMod val="10000"/>
                  </a:schemeClr>
                </a:solidFill>
                <a:latin typeface="Microsoft Sans Serif"/>
                <a:cs typeface="Microsoft Sans Serif"/>
              </a:rPr>
              <a:t> </a:t>
            </a:r>
            <a:r>
              <a:rPr spc="-10" dirty="0">
                <a:solidFill>
                  <a:schemeClr val="tx2">
                    <a:lumMod val="10000"/>
                  </a:schemeClr>
                </a:solidFill>
                <a:latin typeface="Microsoft Sans Serif"/>
                <a:cs typeface="Microsoft Sans Serif"/>
              </a:rPr>
              <a:t>edilmiş</a:t>
            </a:r>
            <a:r>
              <a:rPr spc="5" dirty="0">
                <a:solidFill>
                  <a:schemeClr val="tx2">
                    <a:lumMod val="10000"/>
                  </a:schemeClr>
                </a:solidFill>
                <a:latin typeface="Microsoft Sans Serif"/>
                <a:cs typeface="Microsoft Sans Serif"/>
              </a:rPr>
              <a:t> </a:t>
            </a:r>
            <a:r>
              <a:rPr spc="-10" dirty="0">
                <a:solidFill>
                  <a:schemeClr val="tx2">
                    <a:lumMod val="10000"/>
                  </a:schemeClr>
                </a:solidFill>
                <a:latin typeface="Microsoft Sans Serif"/>
                <a:cs typeface="Microsoft Sans Serif"/>
              </a:rPr>
              <a:t>endüstriyel</a:t>
            </a:r>
            <a:r>
              <a:rPr spc="40" dirty="0">
                <a:solidFill>
                  <a:schemeClr val="tx2">
                    <a:lumMod val="10000"/>
                  </a:schemeClr>
                </a:solidFill>
                <a:latin typeface="Microsoft Sans Serif"/>
                <a:cs typeface="Microsoft Sans Serif"/>
              </a:rPr>
              <a:t> </a:t>
            </a:r>
            <a:r>
              <a:rPr spc="-5" dirty="0">
                <a:solidFill>
                  <a:schemeClr val="tx2">
                    <a:lumMod val="10000"/>
                  </a:schemeClr>
                </a:solidFill>
                <a:latin typeface="Microsoft Sans Serif"/>
                <a:cs typeface="Microsoft Sans Serif"/>
              </a:rPr>
              <a:t>ekipmanların </a:t>
            </a:r>
            <a:r>
              <a:rPr dirty="0">
                <a:solidFill>
                  <a:schemeClr val="tx2">
                    <a:lumMod val="10000"/>
                  </a:schemeClr>
                </a:solidFill>
                <a:latin typeface="Microsoft Sans Serif"/>
                <a:cs typeface="Microsoft Sans Serif"/>
              </a:rPr>
              <a:t> </a:t>
            </a:r>
            <a:r>
              <a:rPr spc="5" dirty="0">
                <a:solidFill>
                  <a:schemeClr val="tx2">
                    <a:lumMod val="10000"/>
                  </a:schemeClr>
                </a:solidFill>
                <a:latin typeface="Microsoft Sans Serif"/>
                <a:cs typeface="Microsoft Sans Serif"/>
              </a:rPr>
              <a:t>bakım,</a:t>
            </a:r>
            <a:r>
              <a:rPr spc="55" dirty="0">
                <a:solidFill>
                  <a:schemeClr val="tx2">
                    <a:lumMod val="10000"/>
                  </a:schemeClr>
                </a:solidFill>
                <a:latin typeface="Microsoft Sans Serif"/>
                <a:cs typeface="Microsoft Sans Serif"/>
              </a:rPr>
              <a:t> </a:t>
            </a:r>
            <a:r>
              <a:rPr dirty="0">
                <a:solidFill>
                  <a:schemeClr val="tx2">
                    <a:lumMod val="10000"/>
                  </a:schemeClr>
                </a:solidFill>
                <a:latin typeface="Microsoft Sans Serif"/>
                <a:cs typeface="Microsoft Sans Serif"/>
              </a:rPr>
              <a:t>onarın,</a:t>
            </a:r>
            <a:r>
              <a:rPr spc="55" dirty="0">
                <a:solidFill>
                  <a:schemeClr val="tx2">
                    <a:lumMod val="10000"/>
                  </a:schemeClr>
                </a:solidFill>
                <a:latin typeface="Microsoft Sans Serif"/>
                <a:cs typeface="Microsoft Sans Serif"/>
              </a:rPr>
              <a:t> </a:t>
            </a:r>
            <a:r>
              <a:rPr spc="15" dirty="0">
                <a:solidFill>
                  <a:schemeClr val="tx2">
                    <a:lumMod val="10000"/>
                  </a:schemeClr>
                </a:solidFill>
                <a:latin typeface="Microsoft Sans Serif"/>
                <a:cs typeface="Microsoft Sans Serif"/>
              </a:rPr>
              <a:t>yıkım,</a:t>
            </a:r>
            <a:r>
              <a:rPr spc="85" dirty="0">
                <a:solidFill>
                  <a:schemeClr val="tx2">
                    <a:lumMod val="10000"/>
                  </a:schemeClr>
                </a:solidFill>
                <a:latin typeface="Microsoft Sans Serif"/>
                <a:cs typeface="Microsoft Sans Serif"/>
              </a:rPr>
              <a:t> </a:t>
            </a:r>
            <a:r>
              <a:rPr spc="-10" dirty="0">
                <a:solidFill>
                  <a:schemeClr val="tx2">
                    <a:lumMod val="10000"/>
                  </a:schemeClr>
                </a:solidFill>
                <a:latin typeface="Microsoft Sans Serif"/>
                <a:cs typeface="Microsoft Sans Serif"/>
              </a:rPr>
              <a:t>boya</a:t>
            </a:r>
            <a:r>
              <a:rPr spc="65" dirty="0">
                <a:solidFill>
                  <a:schemeClr val="tx2">
                    <a:lumMod val="10000"/>
                  </a:schemeClr>
                </a:solidFill>
                <a:latin typeface="Microsoft Sans Serif"/>
                <a:cs typeface="Microsoft Sans Serif"/>
              </a:rPr>
              <a:t> </a:t>
            </a:r>
            <a:r>
              <a:rPr spc="-45" dirty="0">
                <a:solidFill>
                  <a:schemeClr val="tx2">
                    <a:lumMod val="10000"/>
                  </a:schemeClr>
                </a:solidFill>
                <a:latin typeface="Microsoft Sans Serif"/>
                <a:cs typeface="Microsoft Sans Serif"/>
              </a:rPr>
              <a:t>v.b</a:t>
            </a:r>
            <a:r>
              <a:rPr spc="20" dirty="0">
                <a:solidFill>
                  <a:schemeClr val="tx2">
                    <a:lumMod val="10000"/>
                  </a:schemeClr>
                </a:solidFill>
                <a:latin typeface="Microsoft Sans Serif"/>
                <a:cs typeface="Microsoft Sans Serif"/>
              </a:rPr>
              <a:t> </a:t>
            </a:r>
            <a:r>
              <a:rPr spc="-10" dirty="0">
                <a:solidFill>
                  <a:schemeClr val="tx2">
                    <a:lumMod val="10000"/>
                  </a:schemeClr>
                </a:solidFill>
                <a:latin typeface="Microsoft Sans Serif"/>
                <a:cs typeface="Microsoft Sans Serif"/>
              </a:rPr>
              <a:t>İşleri</a:t>
            </a:r>
            <a:r>
              <a:rPr spc="15" dirty="0">
                <a:solidFill>
                  <a:schemeClr val="tx2">
                    <a:lumMod val="10000"/>
                  </a:schemeClr>
                </a:solidFill>
                <a:latin typeface="Microsoft Sans Serif"/>
                <a:cs typeface="Microsoft Sans Serif"/>
              </a:rPr>
              <a:t> </a:t>
            </a:r>
            <a:r>
              <a:rPr spc="-5" dirty="0">
                <a:solidFill>
                  <a:schemeClr val="tx2">
                    <a:lumMod val="10000"/>
                  </a:schemeClr>
                </a:solidFill>
                <a:latin typeface="Microsoft Sans Serif"/>
                <a:cs typeface="Microsoft Sans Serif"/>
              </a:rPr>
              <a:t>için</a:t>
            </a:r>
            <a:r>
              <a:rPr dirty="0">
                <a:solidFill>
                  <a:schemeClr val="tx2">
                    <a:lumMod val="10000"/>
                  </a:schemeClr>
                </a:solidFill>
                <a:latin typeface="Microsoft Sans Serif"/>
                <a:cs typeface="Microsoft Sans Serif"/>
              </a:rPr>
              <a:t> </a:t>
            </a:r>
            <a:r>
              <a:rPr spc="-10" dirty="0">
                <a:solidFill>
                  <a:schemeClr val="tx2">
                    <a:lumMod val="10000"/>
                  </a:schemeClr>
                </a:solidFill>
                <a:latin typeface="Microsoft Sans Serif"/>
                <a:cs typeface="Microsoft Sans Serif"/>
              </a:rPr>
              <a:t>işçilerin</a:t>
            </a:r>
            <a:r>
              <a:rPr spc="15" dirty="0">
                <a:solidFill>
                  <a:schemeClr val="tx2">
                    <a:lumMod val="10000"/>
                  </a:schemeClr>
                </a:solidFill>
                <a:latin typeface="Microsoft Sans Serif"/>
                <a:cs typeface="Microsoft Sans Serif"/>
              </a:rPr>
              <a:t> </a:t>
            </a:r>
            <a:r>
              <a:rPr u="sng" spc="-10" dirty="0">
                <a:solidFill>
                  <a:srgbClr val="CC006B"/>
                </a:solidFill>
                <a:uFill>
                  <a:solidFill>
                    <a:srgbClr val="CC006B"/>
                  </a:solidFill>
                </a:uFill>
                <a:latin typeface="Microsoft Sans Serif"/>
                <a:cs typeface="Microsoft Sans Serif"/>
              </a:rPr>
              <a:t>normal</a:t>
            </a:r>
            <a:r>
              <a:rPr u="sng" spc="20" dirty="0">
                <a:solidFill>
                  <a:srgbClr val="CC006B"/>
                </a:solidFill>
                <a:uFill>
                  <a:solidFill>
                    <a:srgbClr val="CC006B"/>
                  </a:solidFill>
                </a:uFill>
                <a:latin typeface="Microsoft Sans Serif"/>
                <a:cs typeface="Microsoft Sans Serif"/>
              </a:rPr>
              <a:t> </a:t>
            </a:r>
            <a:r>
              <a:rPr u="sng" spc="5" dirty="0">
                <a:solidFill>
                  <a:srgbClr val="CC006B"/>
                </a:solidFill>
                <a:uFill>
                  <a:solidFill>
                    <a:srgbClr val="CC006B"/>
                  </a:solidFill>
                </a:uFill>
                <a:latin typeface="Microsoft Sans Serif"/>
                <a:cs typeface="Microsoft Sans Serif"/>
              </a:rPr>
              <a:t>çalışma </a:t>
            </a:r>
            <a:r>
              <a:rPr spc="-409" dirty="0">
                <a:solidFill>
                  <a:srgbClr val="CC006B"/>
                </a:solidFill>
                <a:latin typeface="Microsoft Sans Serif"/>
                <a:cs typeface="Microsoft Sans Serif"/>
              </a:rPr>
              <a:t> </a:t>
            </a:r>
            <a:r>
              <a:rPr u="sng" spc="-10" dirty="0">
                <a:solidFill>
                  <a:srgbClr val="CC006B"/>
                </a:solidFill>
                <a:uFill>
                  <a:solidFill>
                    <a:srgbClr val="CC006B"/>
                  </a:solidFill>
                </a:uFill>
                <a:latin typeface="Microsoft Sans Serif"/>
                <a:cs typeface="Microsoft Sans Serif"/>
              </a:rPr>
              <a:t>yüksekliğini</a:t>
            </a:r>
            <a:r>
              <a:rPr u="sng" spc="5" dirty="0">
                <a:solidFill>
                  <a:srgbClr val="CC006B"/>
                </a:solidFill>
                <a:uFill>
                  <a:solidFill>
                    <a:srgbClr val="CC006B"/>
                  </a:solidFill>
                </a:uFill>
                <a:latin typeface="Microsoft Sans Serif"/>
                <a:cs typeface="Microsoft Sans Serif"/>
              </a:rPr>
              <a:t> </a:t>
            </a:r>
            <a:r>
              <a:rPr u="sng" spc="-5" dirty="0">
                <a:solidFill>
                  <a:srgbClr val="CC006B"/>
                </a:solidFill>
                <a:uFill>
                  <a:solidFill>
                    <a:srgbClr val="CC006B"/>
                  </a:solidFill>
                </a:uFill>
                <a:latin typeface="Microsoft Sans Serif"/>
                <a:cs typeface="Microsoft Sans Serif"/>
              </a:rPr>
              <a:t>aşan</a:t>
            </a:r>
            <a:r>
              <a:rPr u="sng" spc="20" dirty="0">
                <a:solidFill>
                  <a:srgbClr val="CC006B"/>
                </a:solidFill>
                <a:uFill>
                  <a:solidFill>
                    <a:srgbClr val="CC006B"/>
                  </a:solidFill>
                </a:uFill>
                <a:latin typeface="Microsoft Sans Serif"/>
                <a:cs typeface="Microsoft Sans Serif"/>
              </a:rPr>
              <a:t> </a:t>
            </a:r>
            <a:r>
              <a:rPr u="sng" spc="5" dirty="0">
                <a:solidFill>
                  <a:srgbClr val="CC006B"/>
                </a:solidFill>
                <a:uFill>
                  <a:solidFill>
                    <a:srgbClr val="CC006B"/>
                  </a:solidFill>
                </a:uFill>
                <a:latin typeface="Microsoft Sans Serif"/>
                <a:cs typeface="Microsoft Sans Serif"/>
              </a:rPr>
              <a:t>kısımlarda</a:t>
            </a:r>
            <a:r>
              <a:rPr u="sng" spc="55" dirty="0">
                <a:solidFill>
                  <a:srgbClr val="CC006B"/>
                </a:solidFill>
                <a:uFill>
                  <a:solidFill>
                    <a:srgbClr val="CC006B"/>
                  </a:solidFill>
                </a:uFill>
                <a:latin typeface="Microsoft Sans Serif"/>
                <a:cs typeface="Microsoft Sans Serif"/>
              </a:rPr>
              <a:t> </a:t>
            </a:r>
            <a:r>
              <a:rPr u="sng" spc="-10" dirty="0">
                <a:solidFill>
                  <a:srgbClr val="CC006B"/>
                </a:solidFill>
                <a:uFill>
                  <a:solidFill>
                    <a:srgbClr val="CC006B"/>
                  </a:solidFill>
                </a:uFill>
                <a:latin typeface="Microsoft Sans Serif"/>
                <a:cs typeface="Microsoft Sans Serif"/>
              </a:rPr>
              <a:t>güvenle</a:t>
            </a:r>
            <a:r>
              <a:rPr u="sng" spc="15" dirty="0">
                <a:solidFill>
                  <a:srgbClr val="CC006B"/>
                </a:solidFill>
                <a:uFill>
                  <a:solidFill>
                    <a:srgbClr val="CC006B"/>
                  </a:solidFill>
                </a:uFill>
                <a:latin typeface="Microsoft Sans Serif"/>
                <a:cs typeface="Microsoft Sans Serif"/>
              </a:rPr>
              <a:t> </a:t>
            </a:r>
            <a:r>
              <a:rPr u="sng" spc="10" dirty="0">
                <a:solidFill>
                  <a:srgbClr val="CC006B"/>
                </a:solidFill>
                <a:uFill>
                  <a:solidFill>
                    <a:srgbClr val="CC006B"/>
                  </a:solidFill>
                </a:uFill>
                <a:latin typeface="Microsoft Sans Serif"/>
                <a:cs typeface="Microsoft Sans Serif"/>
              </a:rPr>
              <a:t>çalışmalarını</a:t>
            </a:r>
            <a:r>
              <a:rPr u="sng" spc="55" dirty="0">
                <a:solidFill>
                  <a:srgbClr val="CC006B"/>
                </a:solidFill>
                <a:uFill>
                  <a:solidFill>
                    <a:srgbClr val="CC006B"/>
                  </a:solidFill>
                </a:uFill>
                <a:latin typeface="Microsoft Sans Serif"/>
                <a:cs typeface="Microsoft Sans Serif"/>
              </a:rPr>
              <a:t> </a:t>
            </a:r>
            <a:r>
              <a:rPr u="sng" spc="-10" dirty="0">
                <a:solidFill>
                  <a:srgbClr val="CC006B"/>
                </a:solidFill>
                <a:uFill>
                  <a:solidFill>
                    <a:srgbClr val="CC006B"/>
                  </a:solidFill>
                </a:uFill>
                <a:latin typeface="Microsoft Sans Serif"/>
                <a:cs typeface="Microsoft Sans Serif"/>
              </a:rPr>
              <a:t>sağlamak </a:t>
            </a:r>
            <a:r>
              <a:rPr spc="-5" dirty="0">
                <a:solidFill>
                  <a:srgbClr val="CC006B"/>
                </a:solidFill>
                <a:latin typeface="Microsoft Sans Serif"/>
                <a:cs typeface="Microsoft Sans Serif"/>
              </a:rPr>
              <a:t> </a:t>
            </a:r>
            <a:r>
              <a:rPr u="sng" dirty="0">
                <a:solidFill>
                  <a:srgbClr val="CC006B"/>
                </a:solidFill>
                <a:uFill>
                  <a:solidFill>
                    <a:srgbClr val="CC006B"/>
                  </a:solidFill>
                </a:uFill>
                <a:latin typeface="Microsoft Sans Serif"/>
                <a:cs typeface="Microsoft Sans Serif"/>
              </a:rPr>
              <a:t>amaçlı,</a:t>
            </a:r>
            <a:r>
              <a:rPr spc="45" dirty="0">
                <a:solidFill>
                  <a:srgbClr val="CC006B"/>
                </a:solidFill>
                <a:latin typeface="Microsoft Sans Serif"/>
                <a:cs typeface="Microsoft Sans Serif"/>
              </a:rPr>
              <a:t> </a:t>
            </a:r>
            <a:r>
              <a:rPr u="sng" spc="-10" dirty="0">
                <a:solidFill>
                  <a:srgbClr val="CC006B"/>
                </a:solidFill>
                <a:uFill>
                  <a:solidFill>
                    <a:srgbClr val="CC006B"/>
                  </a:solidFill>
                </a:uFill>
                <a:latin typeface="Microsoft Sans Serif"/>
                <a:cs typeface="Microsoft Sans Serif"/>
              </a:rPr>
              <a:t>geçici</a:t>
            </a:r>
            <a:r>
              <a:rPr u="sng" dirty="0">
                <a:solidFill>
                  <a:srgbClr val="CC006B"/>
                </a:solidFill>
                <a:uFill>
                  <a:solidFill>
                    <a:srgbClr val="CC006B"/>
                  </a:solidFill>
                </a:uFill>
                <a:latin typeface="Microsoft Sans Serif"/>
                <a:cs typeface="Microsoft Sans Serif"/>
              </a:rPr>
              <a:t> </a:t>
            </a:r>
            <a:r>
              <a:rPr u="sng" spc="-10" dirty="0">
                <a:solidFill>
                  <a:srgbClr val="CC006B"/>
                </a:solidFill>
                <a:uFill>
                  <a:solidFill>
                    <a:srgbClr val="CC006B"/>
                  </a:solidFill>
                </a:uFill>
                <a:latin typeface="Microsoft Sans Serif"/>
                <a:cs typeface="Microsoft Sans Serif"/>
              </a:rPr>
              <a:t>bir</a:t>
            </a:r>
            <a:r>
              <a:rPr u="sng" spc="15" dirty="0">
                <a:solidFill>
                  <a:srgbClr val="CC006B"/>
                </a:solidFill>
                <a:uFill>
                  <a:solidFill>
                    <a:srgbClr val="CC006B"/>
                  </a:solidFill>
                </a:uFill>
                <a:latin typeface="Microsoft Sans Serif"/>
                <a:cs typeface="Microsoft Sans Serif"/>
              </a:rPr>
              <a:t> </a:t>
            </a:r>
            <a:r>
              <a:rPr u="sng" spc="-5" dirty="0">
                <a:solidFill>
                  <a:srgbClr val="CC006B"/>
                </a:solidFill>
                <a:uFill>
                  <a:solidFill>
                    <a:srgbClr val="CC006B"/>
                  </a:solidFill>
                </a:uFill>
                <a:latin typeface="Microsoft Sans Serif"/>
                <a:cs typeface="Microsoft Sans Serif"/>
              </a:rPr>
              <a:t>süre</a:t>
            </a:r>
            <a:r>
              <a:rPr u="sng" spc="30" dirty="0">
                <a:solidFill>
                  <a:srgbClr val="CC006B"/>
                </a:solidFill>
                <a:uFill>
                  <a:solidFill>
                    <a:srgbClr val="CC006B"/>
                  </a:solidFill>
                </a:uFill>
                <a:latin typeface="Microsoft Sans Serif"/>
                <a:cs typeface="Microsoft Sans Serif"/>
              </a:rPr>
              <a:t> </a:t>
            </a:r>
            <a:r>
              <a:rPr u="sng" spc="-10" dirty="0">
                <a:solidFill>
                  <a:srgbClr val="CC006B"/>
                </a:solidFill>
                <a:uFill>
                  <a:solidFill>
                    <a:srgbClr val="CC006B"/>
                  </a:solidFill>
                </a:uFill>
                <a:latin typeface="Microsoft Sans Serif"/>
                <a:cs typeface="Microsoft Sans Serif"/>
              </a:rPr>
              <a:t>kullanmak</a:t>
            </a:r>
            <a:r>
              <a:rPr u="sng" spc="20" dirty="0">
                <a:solidFill>
                  <a:srgbClr val="CC006B"/>
                </a:solidFill>
                <a:uFill>
                  <a:solidFill>
                    <a:srgbClr val="CC006B"/>
                  </a:solidFill>
                </a:uFill>
                <a:latin typeface="Microsoft Sans Serif"/>
                <a:cs typeface="Microsoft Sans Serif"/>
              </a:rPr>
              <a:t> </a:t>
            </a:r>
            <a:r>
              <a:rPr u="sng" spc="-10" dirty="0">
                <a:solidFill>
                  <a:srgbClr val="CC006B"/>
                </a:solidFill>
                <a:uFill>
                  <a:solidFill>
                    <a:srgbClr val="CC006B"/>
                  </a:solidFill>
                </a:uFill>
                <a:latin typeface="Microsoft Sans Serif"/>
                <a:cs typeface="Microsoft Sans Serif"/>
              </a:rPr>
              <a:t>için</a:t>
            </a:r>
            <a:r>
              <a:rPr u="sng" dirty="0">
                <a:solidFill>
                  <a:srgbClr val="CC006B"/>
                </a:solidFill>
                <a:uFill>
                  <a:solidFill>
                    <a:srgbClr val="CC006B"/>
                  </a:solidFill>
                </a:uFill>
                <a:latin typeface="Microsoft Sans Serif"/>
                <a:cs typeface="Microsoft Sans Serif"/>
              </a:rPr>
              <a:t> </a:t>
            </a:r>
            <a:r>
              <a:rPr spc="-10" dirty="0">
                <a:solidFill>
                  <a:schemeClr val="tx2">
                    <a:lumMod val="10000"/>
                  </a:schemeClr>
                </a:solidFill>
                <a:latin typeface="Microsoft Sans Serif"/>
                <a:cs typeface="Microsoft Sans Serif"/>
              </a:rPr>
              <a:t>inşa</a:t>
            </a:r>
            <a:r>
              <a:rPr spc="10" dirty="0">
                <a:solidFill>
                  <a:schemeClr val="tx2">
                    <a:lumMod val="10000"/>
                  </a:schemeClr>
                </a:solidFill>
                <a:latin typeface="Microsoft Sans Serif"/>
                <a:cs typeface="Microsoft Sans Serif"/>
              </a:rPr>
              <a:t> </a:t>
            </a:r>
            <a:r>
              <a:rPr spc="-10" dirty="0">
                <a:solidFill>
                  <a:schemeClr val="tx2">
                    <a:lumMod val="10000"/>
                  </a:schemeClr>
                </a:solidFill>
                <a:latin typeface="Microsoft Sans Serif"/>
                <a:cs typeface="Microsoft Sans Serif"/>
              </a:rPr>
              <a:t>edilen</a:t>
            </a:r>
            <a:r>
              <a:rPr spc="5" dirty="0">
                <a:solidFill>
                  <a:schemeClr val="tx2">
                    <a:lumMod val="10000"/>
                  </a:schemeClr>
                </a:solidFill>
                <a:latin typeface="Microsoft Sans Serif"/>
                <a:cs typeface="Microsoft Sans Serif"/>
              </a:rPr>
              <a:t> çalışma </a:t>
            </a:r>
            <a:r>
              <a:rPr spc="10" dirty="0">
                <a:solidFill>
                  <a:schemeClr val="tx2">
                    <a:lumMod val="10000"/>
                  </a:schemeClr>
                </a:solidFill>
                <a:latin typeface="Microsoft Sans Serif"/>
                <a:cs typeface="Microsoft Sans Serif"/>
              </a:rPr>
              <a:t> </a:t>
            </a:r>
            <a:r>
              <a:rPr spc="-5" dirty="0">
                <a:solidFill>
                  <a:schemeClr val="tx2">
                    <a:lumMod val="10000"/>
                  </a:schemeClr>
                </a:solidFill>
                <a:latin typeface="Microsoft Sans Serif"/>
                <a:cs typeface="Microsoft Sans Serif"/>
              </a:rPr>
              <a:t>alanlarıdır.</a:t>
            </a:r>
            <a:endParaRPr dirty="0">
              <a:solidFill>
                <a:schemeClr val="tx2">
                  <a:lumMod val="10000"/>
                </a:schemeClr>
              </a:solidFill>
              <a:latin typeface="Microsoft Sans Serif"/>
              <a:cs typeface="Microsoft Sans Serif"/>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23</a:t>
            </a:fld>
            <a:endParaRPr lang="tr-TR"/>
          </a:p>
        </p:txBody>
      </p:sp>
      <p:sp>
        <p:nvSpPr>
          <p:cNvPr id="8" name="object 38"/>
          <p:cNvSpPr/>
          <p:nvPr/>
        </p:nvSpPr>
        <p:spPr>
          <a:xfrm>
            <a:off x="266360" y="234604"/>
            <a:ext cx="11427599"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solidFill>
            <a:schemeClr val="accent4">
              <a:lumMod val="20000"/>
              <a:lumOff val="80000"/>
            </a:schemeClr>
          </a:solidFill>
          <a:ln w="10795">
            <a:solidFill>
              <a:srgbClr val="56585B"/>
            </a:solidFill>
          </a:ln>
        </p:spPr>
        <p:txBody>
          <a:bodyPr wrap="square" lIns="0" tIns="0" rIns="0" bIns="0" rtlCol="0"/>
          <a:lstStyle/>
          <a:p>
            <a:endParaRPr/>
          </a:p>
        </p:txBody>
      </p:sp>
      <p:sp>
        <p:nvSpPr>
          <p:cNvPr id="9" name="Unvan 2"/>
          <p:cNvSpPr>
            <a:spLocks noGrp="1"/>
          </p:cNvSpPr>
          <p:nvPr>
            <p:ph type="title"/>
          </p:nvPr>
        </p:nvSpPr>
        <p:spPr>
          <a:xfrm>
            <a:off x="899396" y="136950"/>
            <a:ext cx="9613861" cy="1080938"/>
          </a:xfrm>
        </p:spPr>
        <p:txBody>
          <a:bodyPr/>
          <a:lstStyle/>
          <a:p>
            <a:r>
              <a:rPr lang="tr-TR" dirty="0">
                <a:solidFill>
                  <a:schemeClr val="tx2">
                    <a:lumMod val="10000"/>
                  </a:schemeClr>
                </a:solidFill>
              </a:rPr>
              <a:t>                          İSKELE NEDİR? </a:t>
            </a:r>
          </a:p>
        </p:txBody>
      </p:sp>
      <p:pic>
        <p:nvPicPr>
          <p:cNvPr id="3074" name="Picture 2" descr="İskelelerin Güvenliği | Dönüşen Adam">
            <a:extLst>
              <a:ext uri="{FF2B5EF4-FFF2-40B4-BE49-F238E27FC236}">
                <a16:creationId xmlns:a16="http://schemas.microsoft.com/office/drawing/2014/main" id="{1D5EAF1A-698F-46A4-BAFA-D7BDC7D235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0759" y="2259757"/>
            <a:ext cx="4195601" cy="4020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40021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6AC2703B-2D00-4BC0-B53A-4E99713FF1F2}"/>
              </a:ext>
            </a:extLst>
          </p:cNvPr>
          <p:cNvSpPr>
            <a:spLocks noGrp="1"/>
          </p:cNvSpPr>
          <p:nvPr>
            <p:ph type="title"/>
          </p:nvPr>
        </p:nvSpPr>
        <p:spPr>
          <a:xfrm>
            <a:off x="838200" y="365126"/>
            <a:ext cx="11106150" cy="558800"/>
          </a:xfrm>
          <a:solidFill>
            <a:schemeClr val="accent6">
              <a:lumMod val="20000"/>
              <a:lumOff val="80000"/>
            </a:schemeClr>
          </a:solidFill>
        </p:spPr>
        <p:txBody>
          <a:bodyPr>
            <a:normAutofit fontScale="90000"/>
          </a:bodyPr>
          <a:lstStyle/>
          <a:p>
            <a:pPr algn="ctr"/>
            <a:r>
              <a:rPr lang="tr-TR" dirty="0"/>
              <a:t>İskele Türleri</a:t>
            </a:r>
          </a:p>
        </p:txBody>
      </p:sp>
      <p:sp>
        <p:nvSpPr>
          <p:cNvPr id="3" name="Dikdörtgen 2">
            <a:extLst>
              <a:ext uri="{FF2B5EF4-FFF2-40B4-BE49-F238E27FC236}">
                <a16:creationId xmlns:a16="http://schemas.microsoft.com/office/drawing/2014/main" id="{6A2BE5B7-0025-44C8-A938-CE15627B0370}"/>
              </a:ext>
            </a:extLst>
          </p:cNvPr>
          <p:cNvSpPr/>
          <p:nvPr/>
        </p:nvSpPr>
        <p:spPr>
          <a:xfrm>
            <a:off x="771525" y="1504950"/>
            <a:ext cx="7915275" cy="3139321"/>
          </a:xfrm>
          <a:prstGeom prst="rect">
            <a:avLst/>
          </a:prstGeom>
        </p:spPr>
        <p:txBody>
          <a:bodyPr wrap="square">
            <a:spAutoFit/>
          </a:bodyPr>
          <a:lstStyle/>
          <a:p>
            <a:r>
              <a:rPr lang="tr-TR" dirty="0"/>
              <a:t>İskeleler üretildiği materyalin türüne göre üç sınıfa ayrılır: </a:t>
            </a:r>
          </a:p>
          <a:p>
            <a:pPr marL="342900" indent="-342900">
              <a:buAutoNum type="arabicPeriod"/>
            </a:pPr>
            <a:r>
              <a:rPr lang="tr-TR" dirty="0"/>
              <a:t>Çelik İskeleler </a:t>
            </a:r>
          </a:p>
          <a:p>
            <a:pPr marL="342900" indent="-342900">
              <a:buAutoNum type="arabicPeriod"/>
            </a:pPr>
            <a:r>
              <a:rPr lang="tr-TR" dirty="0"/>
              <a:t>Ahşap İskeleler </a:t>
            </a:r>
          </a:p>
          <a:p>
            <a:pPr marL="342900" indent="-342900">
              <a:buAutoNum type="arabicPeriod"/>
            </a:pPr>
            <a:r>
              <a:rPr lang="tr-TR" dirty="0"/>
              <a:t>Alüminyum Alaşımlı İskeleler </a:t>
            </a:r>
          </a:p>
          <a:p>
            <a:pPr marL="342900" indent="-342900">
              <a:buAutoNum type="arabicPeriod"/>
            </a:pPr>
            <a:endParaRPr lang="tr-TR" dirty="0"/>
          </a:p>
          <a:p>
            <a:r>
              <a:rPr lang="tr-TR" dirty="0"/>
              <a:t>İskeleler sistem özellikleri bakımından beş sınıfa ayrılır: </a:t>
            </a:r>
          </a:p>
          <a:p>
            <a:pPr marL="342900" indent="-342900">
              <a:buAutoNum type="arabicPeriod"/>
            </a:pPr>
            <a:r>
              <a:rPr lang="tr-TR" dirty="0"/>
              <a:t>Cephe İskeleleri ( Yapı işlerinde en çok karşılaşılan iskele tipidir)</a:t>
            </a:r>
          </a:p>
          <a:p>
            <a:pPr marL="342900" indent="-342900">
              <a:buAutoNum type="arabicPeriod"/>
            </a:pPr>
            <a:r>
              <a:rPr lang="tr-TR" dirty="0"/>
              <a:t>Asma İskeleler  </a:t>
            </a:r>
          </a:p>
          <a:p>
            <a:pPr marL="342900" indent="-342900">
              <a:buAutoNum type="arabicPeriod"/>
            </a:pPr>
            <a:r>
              <a:rPr lang="tr-TR" dirty="0"/>
              <a:t>Tekerlekli İskeleler  </a:t>
            </a:r>
          </a:p>
          <a:p>
            <a:pPr marL="342900" indent="-342900">
              <a:buAutoNum type="arabicPeriod"/>
            </a:pPr>
            <a:r>
              <a:rPr lang="tr-TR" dirty="0"/>
              <a:t>Hareketli İskeleler  </a:t>
            </a:r>
          </a:p>
          <a:p>
            <a:pPr marL="342900" indent="-342900">
              <a:buAutoNum type="arabicPeriod"/>
            </a:pPr>
            <a:r>
              <a:rPr lang="tr-TR" dirty="0"/>
              <a:t>Sepetli İskeleler  (Cephe iskeleleri, yapı iş)</a:t>
            </a:r>
          </a:p>
        </p:txBody>
      </p:sp>
      <p:pic>
        <p:nvPicPr>
          <p:cNvPr id="8194" name="Picture 2" descr="Asansörlü İskele - Alanya, Antalya, Manavgat Aydınoğulları İskele">
            <a:extLst>
              <a:ext uri="{FF2B5EF4-FFF2-40B4-BE49-F238E27FC236}">
                <a16:creationId xmlns:a16="http://schemas.microsoft.com/office/drawing/2014/main" id="{411FA0C9-DF3C-4659-A128-D0A26EF060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3143" y="1619250"/>
            <a:ext cx="4831207" cy="4152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44417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1235A24-7EE8-4EDA-B6FA-81721056B309}"/>
              </a:ext>
            </a:extLst>
          </p:cNvPr>
          <p:cNvSpPr>
            <a:spLocks noGrp="1"/>
          </p:cNvSpPr>
          <p:nvPr>
            <p:ph type="title"/>
          </p:nvPr>
        </p:nvSpPr>
        <p:spPr>
          <a:xfrm>
            <a:off x="838200" y="365125"/>
            <a:ext cx="10515600" cy="1086170"/>
          </a:xfrm>
        </p:spPr>
        <p:txBody>
          <a:bodyPr>
            <a:normAutofit fontScale="90000"/>
          </a:bodyPr>
          <a:lstStyle/>
          <a:p>
            <a:r>
              <a:rPr lang="tr-TR" sz="3600" b="1" dirty="0">
                <a:solidFill>
                  <a:schemeClr val="accent5">
                    <a:lumMod val="75000"/>
                  </a:schemeClr>
                </a:solidFill>
              </a:rPr>
              <a:t>İskele Çeşitleri</a:t>
            </a:r>
            <a:br>
              <a:rPr lang="tr-TR" dirty="0"/>
            </a:br>
            <a:endParaRPr lang="tr-TR" dirty="0"/>
          </a:p>
        </p:txBody>
      </p:sp>
      <p:sp>
        <p:nvSpPr>
          <p:cNvPr id="3" name="Dikdörtgen 2">
            <a:extLst>
              <a:ext uri="{FF2B5EF4-FFF2-40B4-BE49-F238E27FC236}">
                <a16:creationId xmlns:a16="http://schemas.microsoft.com/office/drawing/2014/main" id="{4E0630EC-ADAF-410E-95E4-66522316A389}"/>
              </a:ext>
            </a:extLst>
          </p:cNvPr>
          <p:cNvSpPr/>
          <p:nvPr/>
        </p:nvSpPr>
        <p:spPr>
          <a:xfrm>
            <a:off x="615193" y="1004149"/>
            <a:ext cx="5480808" cy="2031325"/>
          </a:xfrm>
          <a:prstGeom prst="rect">
            <a:avLst/>
          </a:prstGeom>
        </p:spPr>
        <p:txBody>
          <a:bodyPr wrap="square">
            <a:spAutoFit/>
          </a:bodyPr>
          <a:lstStyle/>
          <a:p>
            <a:pPr fontAlgn="base"/>
            <a:r>
              <a:rPr lang="tr-TR" b="0" i="0" dirty="0">
                <a:solidFill>
                  <a:srgbClr val="3E443D"/>
                </a:solidFill>
                <a:effectLst/>
                <a:latin typeface="Inter"/>
              </a:rPr>
              <a:t>En bilinen iskele çeşitlerini şu şekilde sınıflandırabiliriz:</a:t>
            </a:r>
          </a:p>
          <a:p>
            <a:pPr fontAlgn="base"/>
            <a:endParaRPr lang="tr-TR" b="1" i="0" dirty="0">
              <a:solidFill>
                <a:srgbClr val="3E443D"/>
              </a:solidFill>
              <a:effectLst/>
              <a:latin typeface="inherit"/>
            </a:endParaRPr>
          </a:p>
          <a:p>
            <a:pPr fontAlgn="base"/>
            <a:r>
              <a:rPr lang="tr-TR" b="1" i="0" dirty="0">
                <a:solidFill>
                  <a:srgbClr val="3E443D"/>
                </a:solidFill>
                <a:effectLst/>
                <a:latin typeface="inherit"/>
              </a:rPr>
              <a:t>1.Cephe İskeleleri:</a:t>
            </a:r>
            <a:r>
              <a:rPr lang="tr-TR" b="0" i="0" dirty="0">
                <a:solidFill>
                  <a:srgbClr val="3E443D"/>
                </a:solidFill>
                <a:effectLst/>
                <a:latin typeface="Inter"/>
              </a:rPr>
              <a:t> En yaygın iskele çeşididir. Yüksekte güvenli çalışma alanı ve ulaşım amacıyla kurulur. Duvar yapımı, boyama ve izolasyon işleri, iç ve dış sıva işleri, cephe giydirme, malzeme indirme kaldırma gibi birçok farklı alanda kullanılabilir.</a:t>
            </a:r>
          </a:p>
        </p:txBody>
      </p:sp>
      <p:pic>
        <p:nvPicPr>
          <p:cNvPr id="4102" name="Picture 6" descr="h tipi iskele">
            <a:extLst>
              <a:ext uri="{FF2B5EF4-FFF2-40B4-BE49-F238E27FC236}">
                <a16:creationId xmlns:a16="http://schemas.microsoft.com/office/drawing/2014/main" id="{FD46C172-37BD-472E-8679-D28C06BA8A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8726" y="261749"/>
            <a:ext cx="6190577" cy="5501488"/>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a:extLst>
              <a:ext uri="{FF2B5EF4-FFF2-40B4-BE49-F238E27FC236}">
                <a16:creationId xmlns:a16="http://schemas.microsoft.com/office/drawing/2014/main" id="{AC6A4226-E710-417E-B3DD-72E59B4CBD51}"/>
              </a:ext>
            </a:extLst>
          </p:cNvPr>
          <p:cNvSpPr/>
          <p:nvPr/>
        </p:nvSpPr>
        <p:spPr>
          <a:xfrm>
            <a:off x="8890053" y="6212974"/>
            <a:ext cx="1290866" cy="369332"/>
          </a:xfrm>
          <a:prstGeom prst="rect">
            <a:avLst/>
          </a:prstGeom>
        </p:spPr>
        <p:txBody>
          <a:bodyPr wrap="none">
            <a:spAutoFit/>
          </a:bodyPr>
          <a:lstStyle/>
          <a:p>
            <a:pPr fontAlgn="base"/>
            <a:r>
              <a:rPr lang="tr-TR" b="1" dirty="0">
                <a:solidFill>
                  <a:srgbClr val="3E443D"/>
                </a:solidFill>
                <a:latin typeface="Inter"/>
              </a:rPr>
              <a:t>H tipi iskele</a:t>
            </a:r>
            <a:endParaRPr lang="tr-TR" b="1" i="0" dirty="0">
              <a:solidFill>
                <a:srgbClr val="3E443D"/>
              </a:solidFill>
              <a:effectLst/>
              <a:latin typeface="Inter"/>
            </a:endParaRPr>
          </a:p>
        </p:txBody>
      </p:sp>
      <p:pic>
        <p:nvPicPr>
          <p:cNvPr id="6" name="Resim 5">
            <a:extLst>
              <a:ext uri="{FF2B5EF4-FFF2-40B4-BE49-F238E27FC236}">
                <a16:creationId xmlns:a16="http://schemas.microsoft.com/office/drawing/2014/main" id="{2A5A20B7-74FC-4D05-906D-3527FF479350}"/>
              </a:ext>
            </a:extLst>
          </p:cNvPr>
          <p:cNvPicPr>
            <a:picLocks noChangeAspect="1"/>
          </p:cNvPicPr>
          <p:nvPr/>
        </p:nvPicPr>
        <p:blipFill>
          <a:blip r:embed="rId3"/>
          <a:stretch>
            <a:fillRect/>
          </a:stretch>
        </p:blipFill>
        <p:spPr>
          <a:xfrm>
            <a:off x="476250" y="3167806"/>
            <a:ext cx="4591050" cy="3406787"/>
          </a:xfrm>
          <a:prstGeom prst="rect">
            <a:avLst/>
          </a:prstGeom>
        </p:spPr>
      </p:pic>
    </p:spTree>
    <p:extLst>
      <p:ext uri="{BB962C8B-B14F-4D97-AF65-F5344CB8AC3E}">
        <p14:creationId xmlns:p14="http://schemas.microsoft.com/office/powerpoint/2010/main" val="16236263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Asma İskele Kiralama – SUNGURLAR ASMA İSKELE SAN. TİC. AŞ – DIŞ CEPHE  ERİŞİM SİSTEMLERİ">
            <a:extLst>
              <a:ext uri="{FF2B5EF4-FFF2-40B4-BE49-F238E27FC236}">
                <a16:creationId xmlns:a16="http://schemas.microsoft.com/office/drawing/2014/main" id="{3CE4F904-A199-41BE-B03D-DC60FA3F31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6502" y="200024"/>
            <a:ext cx="9258300" cy="6172200"/>
          </a:xfrm>
          <a:prstGeom prst="rect">
            <a:avLst/>
          </a:prstGeom>
          <a:noFill/>
          <a:extLst>
            <a:ext uri="{909E8E84-426E-40DD-AFC4-6F175D3DCCD1}">
              <a14:hiddenFill xmlns:a14="http://schemas.microsoft.com/office/drawing/2010/main">
                <a:solidFill>
                  <a:srgbClr val="FFFFFF"/>
                </a:solidFill>
              </a14:hiddenFill>
            </a:ext>
          </a:extLst>
        </p:spPr>
      </p:pic>
      <p:pic>
        <p:nvPicPr>
          <p:cNvPr id="3" name="Resim 2">
            <a:extLst>
              <a:ext uri="{FF2B5EF4-FFF2-40B4-BE49-F238E27FC236}">
                <a16:creationId xmlns:a16="http://schemas.microsoft.com/office/drawing/2014/main" id="{4EAAE9E8-D206-496F-BD18-B77D89BDF327}"/>
              </a:ext>
            </a:extLst>
          </p:cNvPr>
          <p:cNvPicPr>
            <a:picLocks noChangeAspect="1"/>
          </p:cNvPicPr>
          <p:nvPr/>
        </p:nvPicPr>
        <p:blipFill>
          <a:blip r:embed="rId3"/>
          <a:stretch>
            <a:fillRect/>
          </a:stretch>
        </p:blipFill>
        <p:spPr>
          <a:xfrm>
            <a:off x="133350" y="5133976"/>
            <a:ext cx="5467350" cy="1647825"/>
          </a:xfrm>
          <a:prstGeom prst="rect">
            <a:avLst/>
          </a:prstGeom>
        </p:spPr>
      </p:pic>
      <p:sp>
        <p:nvSpPr>
          <p:cNvPr id="2" name="Unvan 1">
            <a:extLst>
              <a:ext uri="{FF2B5EF4-FFF2-40B4-BE49-F238E27FC236}">
                <a16:creationId xmlns:a16="http://schemas.microsoft.com/office/drawing/2014/main" id="{A188B99B-82AE-4BBB-8B3B-4F25149E0A4D}"/>
              </a:ext>
            </a:extLst>
          </p:cNvPr>
          <p:cNvSpPr>
            <a:spLocks noGrp="1"/>
          </p:cNvSpPr>
          <p:nvPr>
            <p:ph type="title"/>
          </p:nvPr>
        </p:nvSpPr>
        <p:spPr>
          <a:xfrm>
            <a:off x="838200" y="365126"/>
            <a:ext cx="10515600" cy="749300"/>
          </a:xfrm>
        </p:spPr>
        <p:txBody>
          <a:bodyPr/>
          <a:lstStyle/>
          <a:p>
            <a:r>
              <a:rPr lang="tr-TR" dirty="0"/>
              <a:t>Asma iskele</a:t>
            </a:r>
          </a:p>
        </p:txBody>
      </p:sp>
    </p:spTree>
    <p:extLst>
      <p:ext uri="{BB962C8B-B14F-4D97-AF65-F5344CB8AC3E}">
        <p14:creationId xmlns:p14="http://schemas.microsoft.com/office/powerpoint/2010/main" val="8908913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Lift İstanbul | Ürünler | Instant Upright | Alüminyum İskele, Satılık  Alüminyum İskele, Kiralık Alüminyum iskele, Hareketli İskele, Mobil İskele,  İş Güvenliği Sertifikalı İskele, Teleskopik İskele, Merdiven, Akrobat  Merdiven, Tekerlekli İskele">
            <a:extLst>
              <a:ext uri="{FF2B5EF4-FFF2-40B4-BE49-F238E27FC236}">
                <a16:creationId xmlns:a16="http://schemas.microsoft.com/office/drawing/2014/main" id="{B957A68D-F014-4408-95FB-61DBF0BE89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7199" y="136525"/>
            <a:ext cx="6473825" cy="6473825"/>
          </a:xfrm>
          <a:prstGeom prst="rect">
            <a:avLst/>
          </a:prstGeom>
          <a:noFill/>
          <a:extLst>
            <a:ext uri="{909E8E84-426E-40DD-AFC4-6F175D3DCCD1}">
              <a14:hiddenFill xmlns:a14="http://schemas.microsoft.com/office/drawing/2010/main">
                <a:solidFill>
                  <a:srgbClr val="FFFFFF"/>
                </a:solidFill>
              </a14:hiddenFill>
            </a:ext>
          </a:extLst>
        </p:spPr>
      </p:pic>
      <p:sp>
        <p:nvSpPr>
          <p:cNvPr id="2" name="Unvan 1">
            <a:extLst>
              <a:ext uri="{FF2B5EF4-FFF2-40B4-BE49-F238E27FC236}">
                <a16:creationId xmlns:a16="http://schemas.microsoft.com/office/drawing/2014/main" id="{D66F647E-451E-4097-91ED-C8CA8A450FBE}"/>
              </a:ext>
            </a:extLst>
          </p:cNvPr>
          <p:cNvSpPr>
            <a:spLocks noGrp="1"/>
          </p:cNvSpPr>
          <p:nvPr>
            <p:ph type="title"/>
          </p:nvPr>
        </p:nvSpPr>
        <p:spPr>
          <a:xfrm>
            <a:off x="485775" y="136525"/>
            <a:ext cx="10515600" cy="1325563"/>
          </a:xfrm>
        </p:spPr>
        <p:txBody>
          <a:bodyPr/>
          <a:lstStyle/>
          <a:p>
            <a:r>
              <a:rPr lang="tr-TR" dirty="0"/>
              <a:t>Tekerlekli İskeleler</a:t>
            </a:r>
          </a:p>
        </p:txBody>
      </p:sp>
      <p:pic>
        <p:nvPicPr>
          <p:cNvPr id="3" name="Resim 2">
            <a:extLst>
              <a:ext uri="{FF2B5EF4-FFF2-40B4-BE49-F238E27FC236}">
                <a16:creationId xmlns:a16="http://schemas.microsoft.com/office/drawing/2014/main" id="{96EAA6E2-5134-4805-A0C1-16BA32606A95}"/>
              </a:ext>
            </a:extLst>
          </p:cNvPr>
          <p:cNvPicPr>
            <a:picLocks noChangeAspect="1"/>
          </p:cNvPicPr>
          <p:nvPr/>
        </p:nvPicPr>
        <p:blipFill>
          <a:blip r:embed="rId3"/>
          <a:stretch>
            <a:fillRect/>
          </a:stretch>
        </p:blipFill>
        <p:spPr>
          <a:xfrm>
            <a:off x="571500" y="1833562"/>
            <a:ext cx="5219700" cy="3362325"/>
          </a:xfrm>
          <a:prstGeom prst="rect">
            <a:avLst/>
          </a:prstGeom>
        </p:spPr>
      </p:pic>
    </p:spTree>
    <p:extLst>
      <p:ext uri="{BB962C8B-B14F-4D97-AF65-F5344CB8AC3E}">
        <p14:creationId xmlns:p14="http://schemas.microsoft.com/office/powerpoint/2010/main" val="35736877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C1B5805D-E7A5-4A1A-9665-9A2453AE4367}"/>
              </a:ext>
            </a:extLst>
          </p:cNvPr>
          <p:cNvPicPr>
            <a:picLocks noChangeAspect="1"/>
          </p:cNvPicPr>
          <p:nvPr/>
        </p:nvPicPr>
        <p:blipFill>
          <a:blip r:embed="rId2"/>
          <a:stretch>
            <a:fillRect/>
          </a:stretch>
        </p:blipFill>
        <p:spPr>
          <a:xfrm>
            <a:off x="4507176" y="0"/>
            <a:ext cx="8492597" cy="6858000"/>
          </a:xfrm>
          <a:prstGeom prst="rect">
            <a:avLst/>
          </a:prstGeom>
        </p:spPr>
      </p:pic>
      <p:sp>
        <p:nvSpPr>
          <p:cNvPr id="2" name="Unvan 1">
            <a:extLst>
              <a:ext uri="{FF2B5EF4-FFF2-40B4-BE49-F238E27FC236}">
                <a16:creationId xmlns:a16="http://schemas.microsoft.com/office/drawing/2014/main" id="{BAFA509B-2C37-4DAE-BC84-70BEB0AC8311}"/>
              </a:ext>
            </a:extLst>
          </p:cNvPr>
          <p:cNvSpPr>
            <a:spLocks noGrp="1"/>
          </p:cNvSpPr>
          <p:nvPr>
            <p:ph type="title"/>
          </p:nvPr>
        </p:nvSpPr>
        <p:spPr>
          <a:xfrm>
            <a:off x="171450" y="279401"/>
            <a:ext cx="10515600" cy="920750"/>
          </a:xfrm>
        </p:spPr>
        <p:txBody>
          <a:bodyPr/>
          <a:lstStyle/>
          <a:p>
            <a:r>
              <a:rPr lang="tr-TR" dirty="0">
                <a:solidFill>
                  <a:schemeClr val="accent6">
                    <a:lumMod val="60000"/>
                    <a:lumOff val="40000"/>
                  </a:schemeClr>
                </a:solidFill>
              </a:rPr>
              <a:t>Hareketli iskeleler</a:t>
            </a:r>
          </a:p>
        </p:txBody>
      </p:sp>
      <p:sp>
        <p:nvSpPr>
          <p:cNvPr id="6" name="Metin kutusu 5">
            <a:extLst>
              <a:ext uri="{FF2B5EF4-FFF2-40B4-BE49-F238E27FC236}">
                <a16:creationId xmlns:a16="http://schemas.microsoft.com/office/drawing/2014/main" id="{A5FDAAA2-7C86-44F7-906B-CE87FCFDC4CA}"/>
              </a:ext>
            </a:extLst>
          </p:cNvPr>
          <p:cNvSpPr txBox="1"/>
          <p:nvPr/>
        </p:nvSpPr>
        <p:spPr>
          <a:xfrm>
            <a:off x="457201" y="1438275"/>
            <a:ext cx="3886200" cy="5262979"/>
          </a:xfrm>
          <a:prstGeom prst="rect">
            <a:avLst/>
          </a:prstGeom>
          <a:noFill/>
        </p:spPr>
        <p:txBody>
          <a:bodyPr wrap="square" rtlCol="0">
            <a:spAutoFit/>
          </a:bodyPr>
          <a:lstStyle/>
          <a:p>
            <a:r>
              <a:rPr lang="tr-TR" sz="2400" dirty="0"/>
              <a:t>İskele yapımının çok zaman alacağı ve yer kaplayacağı düşünülen yerlerde pratik bir çözüm yolu olarak hareketli iskelelerden yararlanılmaktadır. </a:t>
            </a:r>
          </a:p>
          <a:p>
            <a:r>
              <a:rPr lang="tr-TR" sz="2400" dirty="0"/>
              <a:t>Hareketli iskele, çalışma platformunun yükseklik ayarlanabilirliği ve taşınabilirliği olan bir iskele türüdür. İnşaat ve bakım projelerinde kullanılan bu tür iskeleler, işçilere güvenli bir çalışma platformu sunar. </a:t>
            </a:r>
          </a:p>
        </p:txBody>
      </p:sp>
    </p:spTree>
    <p:extLst>
      <p:ext uri="{BB962C8B-B14F-4D97-AF65-F5344CB8AC3E}">
        <p14:creationId xmlns:p14="http://schemas.microsoft.com/office/powerpoint/2010/main" val="31399079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B3F7B5C-7CCD-4DB5-968D-E0A2E9D0C4C6}"/>
              </a:ext>
            </a:extLst>
          </p:cNvPr>
          <p:cNvSpPr>
            <a:spLocks noGrp="1"/>
          </p:cNvSpPr>
          <p:nvPr>
            <p:ph type="title"/>
          </p:nvPr>
        </p:nvSpPr>
        <p:spPr/>
        <p:txBody>
          <a:bodyPr/>
          <a:lstStyle/>
          <a:p>
            <a:r>
              <a:rPr lang="tr-TR" dirty="0">
                <a:solidFill>
                  <a:srgbClr val="0070C0"/>
                </a:solidFill>
              </a:rPr>
              <a:t>Sepetli iskele</a:t>
            </a:r>
          </a:p>
        </p:txBody>
      </p:sp>
      <p:pic>
        <p:nvPicPr>
          <p:cNvPr id="12290" name="Picture 2" descr="Sungurlar Teras Üniteleri – SUNGURLAR ASMA İSKELE SAN. TİC. AŞ – DIŞ CEPHE  ERİŞİM SİSTEMLERİ">
            <a:extLst>
              <a:ext uri="{FF2B5EF4-FFF2-40B4-BE49-F238E27FC236}">
                <a16:creationId xmlns:a16="http://schemas.microsoft.com/office/drawing/2014/main" id="{342AF6FF-EEA4-44A9-9C69-404F7E71FC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8500" y="0"/>
            <a:ext cx="51435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Resim 2">
            <a:extLst>
              <a:ext uri="{FF2B5EF4-FFF2-40B4-BE49-F238E27FC236}">
                <a16:creationId xmlns:a16="http://schemas.microsoft.com/office/drawing/2014/main" id="{9A2FA109-5AF0-4FC1-A458-3DA69B3C1190}"/>
              </a:ext>
            </a:extLst>
          </p:cNvPr>
          <p:cNvPicPr>
            <a:picLocks noChangeAspect="1"/>
          </p:cNvPicPr>
          <p:nvPr/>
        </p:nvPicPr>
        <p:blipFill>
          <a:blip r:embed="rId3"/>
          <a:stretch>
            <a:fillRect/>
          </a:stretch>
        </p:blipFill>
        <p:spPr>
          <a:xfrm>
            <a:off x="109537" y="2552700"/>
            <a:ext cx="6862763" cy="3263238"/>
          </a:xfrm>
          <a:prstGeom prst="rect">
            <a:avLst/>
          </a:prstGeom>
        </p:spPr>
      </p:pic>
    </p:spTree>
    <p:extLst>
      <p:ext uri="{BB962C8B-B14F-4D97-AF65-F5344CB8AC3E}">
        <p14:creationId xmlns:p14="http://schemas.microsoft.com/office/powerpoint/2010/main" val="17753044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FCDFAFE-0C85-471F-9B0F-C849EEDBB5EC}"/>
              </a:ext>
            </a:extLst>
          </p:cNvPr>
          <p:cNvSpPr>
            <a:spLocks noGrp="1"/>
          </p:cNvSpPr>
          <p:nvPr>
            <p:ph type="title"/>
          </p:nvPr>
        </p:nvSpPr>
        <p:spPr/>
        <p:txBody>
          <a:bodyPr>
            <a:normAutofit/>
          </a:bodyPr>
          <a:lstStyle/>
          <a:p>
            <a:r>
              <a:rPr lang="tr-TR" sz="3200" i="1" dirty="0">
                <a:solidFill>
                  <a:srgbClr val="00B050"/>
                </a:solidFill>
              </a:rPr>
              <a:t>İskeleleri kuracak kişilere farklı, iskeleleri denetleyecek kişilere ise farklı eğitimler verilmesi gereklidir!</a:t>
            </a:r>
          </a:p>
        </p:txBody>
      </p:sp>
      <p:sp>
        <p:nvSpPr>
          <p:cNvPr id="3" name="İçerik Yer Tutucusu 2">
            <a:extLst>
              <a:ext uri="{FF2B5EF4-FFF2-40B4-BE49-F238E27FC236}">
                <a16:creationId xmlns:a16="http://schemas.microsoft.com/office/drawing/2014/main" id="{9E1D3E85-DF2D-4318-AB99-5CD678FA28EE}"/>
              </a:ext>
            </a:extLst>
          </p:cNvPr>
          <p:cNvSpPr>
            <a:spLocks noGrp="1"/>
          </p:cNvSpPr>
          <p:nvPr>
            <p:ph idx="1"/>
          </p:nvPr>
        </p:nvSpPr>
        <p:spPr>
          <a:xfrm>
            <a:off x="710013" y="1614948"/>
            <a:ext cx="10515600" cy="2678009"/>
          </a:xfrm>
        </p:spPr>
        <p:txBody>
          <a:bodyPr/>
          <a:lstStyle/>
          <a:p>
            <a:r>
              <a:rPr lang="tr-TR" dirty="0"/>
              <a:t>İskele süpervizörü, işçilerin düşme, yaralanma veya ölüm riski ile karşı karşıya kalabileceği durumları önlemek için gerekli güvenlik ekipmanlarını sağlamalı ve işçilerin bu ekipmanları doğru şekilde kullanmalarını sağlamalıdır. Ayrıca, işçilerin çalışma saatlerini ve çalışma koşullarını takip etmeli ve işçilerin yorgun veya dikkatsiz oldukları durumlarda işlerine ara vermelerini sağlamalıdır.</a:t>
            </a:r>
          </a:p>
          <a:p>
            <a:endParaRPr lang="tr-TR" dirty="0"/>
          </a:p>
        </p:txBody>
      </p:sp>
      <p:pic>
        <p:nvPicPr>
          <p:cNvPr id="4" name="Resim 3">
            <a:extLst>
              <a:ext uri="{FF2B5EF4-FFF2-40B4-BE49-F238E27FC236}">
                <a16:creationId xmlns:a16="http://schemas.microsoft.com/office/drawing/2014/main" id="{F54EEC23-2849-4EE5-AE6E-01902835D607}"/>
              </a:ext>
            </a:extLst>
          </p:cNvPr>
          <p:cNvPicPr>
            <a:picLocks noChangeAspect="1"/>
          </p:cNvPicPr>
          <p:nvPr/>
        </p:nvPicPr>
        <p:blipFill>
          <a:blip r:embed="rId2"/>
          <a:stretch>
            <a:fillRect/>
          </a:stretch>
        </p:blipFill>
        <p:spPr>
          <a:xfrm>
            <a:off x="1921558" y="4183033"/>
            <a:ext cx="6896100" cy="2371725"/>
          </a:xfrm>
          <a:prstGeom prst="rect">
            <a:avLst/>
          </a:prstGeom>
        </p:spPr>
      </p:pic>
    </p:spTree>
    <p:extLst>
      <p:ext uri="{BB962C8B-B14F-4D97-AF65-F5344CB8AC3E}">
        <p14:creationId xmlns:p14="http://schemas.microsoft.com/office/powerpoint/2010/main" val="15283182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descr="İnşaat İskele Filesi • Yüksek Kaliteli Fileler">
            <a:extLst>
              <a:ext uri="{FF2B5EF4-FFF2-40B4-BE49-F238E27FC236}">
                <a16:creationId xmlns:a16="http://schemas.microsoft.com/office/drawing/2014/main" id="{261F2FDB-F659-48FE-A27B-B826704EFA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0700" y="970907"/>
            <a:ext cx="6591300" cy="5763268"/>
          </a:xfrm>
          <a:prstGeom prst="rect">
            <a:avLst/>
          </a:prstGeom>
          <a:noFill/>
          <a:extLst>
            <a:ext uri="{909E8E84-426E-40DD-AFC4-6F175D3DCCD1}">
              <a14:hiddenFill xmlns:a14="http://schemas.microsoft.com/office/drawing/2010/main">
                <a:solidFill>
                  <a:srgbClr val="FFFFFF"/>
                </a:solidFill>
              </a14:hiddenFill>
            </a:ext>
          </a:extLst>
        </p:spPr>
      </p:pic>
      <p:sp>
        <p:nvSpPr>
          <p:cNvPr id="8" name="Metin kutusu 7">
            <a:extLst>
              <a:ext uri="{FF2B5EF4-FFF2-40B4-BE49-F238E27FC236}">
                <a16:creationId xmlns:a16="http://schemas.microsoft.com/office/drawing/2014/main" id="{FDF9B9F6-3E02-467D-9D35-FCADF732B70F}"/>
              </a:ext>
            </a:extLst>
          </p:cNvPr>
          <p:cNvSpPr txBox="1"/>
          <p:nvPr/>
        </p:nvSpPr>
        <p:spPr>
          <a:xfrm>
            <a:off x="1122235" y="1733550"/>
            <a:ext cx="3812197" cy="523220"/>
          </a:xfrm>
          <a:prstGeom prst="rect">
            <a:avLst/>
          </a:prstGeom>
          <a:noFill/>
        </p:spPr>
        <p:txBody>
          <a:bodyPr wrap="none" rtlCol="0">
            <a:spAutoFit/>
          </a:bodyPr>
          <a:lstStyle/>
          <a:p>
            <a:r>
              <a:rPr lang="tr-TR" sz="2800" dirty="0">
                <a:solidFill>
                  <a:srgbClr val="0070C0"/>
                </a:solidFill>
              </a:rPr>
              <a:t>İSKELE FİLESİ – AĞ ÖRTÜ </a:t>
            </a:r>
          </a:p>
        </p:txBody>
      </p:sp>
      <p:sp>
        <p:nvSpPr>
          <p:cNvPr id="9" name="Dikdörtgen 8">
            <a:extLst>
              <a:ext uri="{FF2B5EF4-FFF2-40B4-BE49-F238E27FC236}">
                <a16:creationId xmlns:a16="http://schemas.microsoft.com/office/drawing/2014/main" id="{9F706A63-EC5D-46FF-8D02-9434393B7979}"/>
              </a:ext>
            </a:extLst>
          </p:cNvPr>
          <p:cNvSpPr/>
          <p:nvPr/>
        </p:nvSpPr>
        <p:spPr>
          <a:xfrm>
            <a:off x="1864810" y="47577"/>
            <a:ext cx="6500242" cy="923330"/>
          </a:xfrm>
          <a:prstGeom prst="rect">
            <a:avLst/>
          </a:prstGeom>
          <a:noFill/>
        </p:spPr>
        <p:txBody>
          <a:bodyPr wrap="none" lIns="91440" tIns="45720" rIns="91440" bIns="45720">
            <a:spAutoFit/>
          </a:bodyPr>
          <a:lstStyle/>
          <a:p>
            <a:pPr algn="ctr"/>
            <a:r>
              <a:rPr lang="tr-TR" sz="5400" b="0" cap="none" spc="0" dirty="0">
                <a:ln w="0"/>
                <a:solidFill>
                  <a:schemeClr val="accent1"/>
                </a:solidFill>
                <a:effectLst>
                  <a:outerShdw blurRad="38100" dist="25400" dir="5400000" algn="ctr" rotWithShape="0">
                    <a:srgbClr val="6E747A">
                      <a:alpha val="43000"/>
                    </a:srgbClr>
                  </a:outerShdw>
                </a:effectLst>
              </a:rPr>
              <a:t>İSKELE TERMİNOLOJİSİ</a:t>
            </a:r>
          </a:p>
        </p:txBody>
      </p:sp>
      <p:sp>
        <p:nvSpPr>
          <p:cNvPr id="10" name="Dikdörtgen 9">
            <a:extLst>
              <a:ext uri="{FF2B5EF4-FFF2-40B4-BE49-F238E27FC236}">
                <a16:creationId xmlns:a16="http://schemas.microsoft.com/office/drawing/2014/main" id="{9805DC55-1244-4A04-B797-2108AC92DAB6}"/>
              </a:ext>
            </a:extLst>
          </p:cNvPr>
          <p:cNvSpPr/>
          <p:nvPr/>
        </p:nvSpPr>
        <p:spPr>
          <a:xfrm>
            <a:off x="828675" y="2618137"/>
            <a:ext cx="4772025" cy="2308324"/>
          </a:xfrm>
          <a:prstGeom prst="rect">
            <a:avLst/>
          </a:prstGeom>
        </p:spPr>
        <p:txBody>
          <a:bodyPr wrap="square">
            <a:spAutoFit/>
          </a:bodyPr>
          <a:lstStyle/>
          <a:p>
            <a:r>
              <a:rPr lang="tr-TR" sz="2400" b="0" i="0" dirty="0">
                <a:solidFill>
                  <a:srgbClr val="040C28"/>
                </a:solidFill>
                <a:effectLst/>
                <a:latin typeface="Google Sans"/>
              </a:rPr>
              <a:t>İnşaat sektöründe kullanılması zorunlu kılınan ve yapıların dış yüzeyini saracak şekilde konulan örme ip sistemlerine iskele filesi denilmektedir</a:t>
            </a:r>
            <a:r>
              <a:rPr lang="tr-TR" sz="2400" b="0" i="0" dirty="0">
                <a:solidFill>
                  <a:srgbClr val="1F1F1F"/>
                </a:solidFill>
                <a:effectLst/>
                <a:latin typeface="Google Sans"/>
              </a:rPr>
              <a:t>. Yüksek yoğunluklu polietilenden (HDPE) üretilir.</a:t>
            </a:r>
            <a:endParaRPr lang="tr-TR" sz="2400" dirty="0"/>
          </a:p>
        </p:txBody>
      </p:sp>
    </p:spTree>
    <p:extLst>
      <p:ext uri="{BB962C8B-B14F-4D97-AF65-F5344CB8AC3E}">
        <p14:creationId xmlns:p14="http://schemas.microsoft.com/office/powerpoint/2010/main" val="27685483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7B51FC0C-0DA9-45CD-BF3C-3F588F7C8F5E}"/>
              </a:ext>
            </a:extLst>
          </p:cNvPr>
          <p:cNvSpPr>
            <a:spLocks noGrp="1"/>
          </p:cNvSpPr>
          <p:nvPr>
            <p:ph type="title"/>
          </p:nvPr>
        </p:nvSpPr>
        <p:spPr/>
        <p:txBody>
          <a:bodyPr/>
          <a:lstStyle/>
          <a:p>
            <a:r>
              <a:rPr lang="tr-TR" dirty="0">
                <a:solidFill>
                  <a:srgbClr val="0070C0"/>
                </a:solidFill>
              </a:rPr>
              <a:t>Kaplama</a:t>
            </a:r>
          </a:p>
        </p:txBody>
      </p:sp>
      <p:pic>
        <p:nvPicPr>
          <p:cNvPr id="3" name="Resim 2">
            <a:extLst>
              <a:ext uri="{FF2B5EF4-FFF2-40B4-BE49-F238E27FC236}">
                <a16:creationId xmlns:a16="http://schemas.microsoft.com/office/drawing/2014/main" id="{0C43CB40-7E3D-44F0-9AC5-9D06B3784329}"/>
              </a:ext>
            </a:extLst>
          </p:cNvPr>
          <p:cNvPicPr>
            <a:picLocks noChangeAspect="1"/>
          </p:cNvPicPr>
          <p:nvPr/>
        </p:nvPicPr>
        <p:blipFill>
          <a:blip r:embed="rId2"/>
          <a:stretch>
            <a:fillRect/>
          </a:stretch>
        </p:blipFill>
        <p:spPr>
          <a:xfrm>
            <a:off x="214312" y="1423987"/>
            <a:ext cx="11491913" cy="3778802"/>
          </a:xfrm>
          <a:prstGeom prst="rect">
            <a:avLst/>
          </a:prstGeom>
        </p:spPr>
      </p:pic>
      <p:pic>
        <p:nvPicPr>
          <p:cNvPr id="4" name="Resim 3">
            <a:extLst>
              <a:ext uri="{FF2B5EF4-FFF2-40B4-BE49-F238E27FC236}">
                <a16:creationId xmlns:a16="http://schemas.microsoft.com/office/drawing/2014/main" id="{9BE2F166-096B-4D8B-AE75-9A7CBFA4BF37}"/>
              </a:ext>
            </a:extLst>
          </p:cNvPr>
          <p:cNvPicPr>
            <a:picLocks noChangeAspect="1"/>
          </p:cNvPicPr>
          <p:nvPr/>
        </p:nvPicPr>
        <p:blipFill>
          <a:blip r:embed="rId3"/>
          <a:stretch>
            <a:fillRect/>
          </a:stretch>
        </p:blipFill>
        <p:spPr>
          <a:xfrm>
            <a:off x="838200" y="5586412"/>
            <a:ext cx="10868025" cy="577172"/>
          </a:xfrm>
          <a:prstGeom prst="rect">
            <a:avLst/>
          </a:prstGeom>
        </p:spPr>
      </p:pic>
    </p:spTree>
    <p:extLst>
      <p:ext uri="{BB962C8B-B14F-4D97-AF65-F5344CB8AC3E}">
        <p14:creationId xmlns:p14="http://schemas.microsoft.com/office/powerpoint/2010/main" val="38730142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3"/>
          <p:cNvSpPr>
            <a:spLocks noGrp="1"/>
          </p:cNvSpPr>
          <p:nvPr>
            <p:ph idx="1"/>
          </p:nvPr>
        </p:nvSpPr>
        <p:spPr>
          <a:xfrm>
            <a:off x="1367519" y="487553"/>
            <a:ext cx="9613861" cy="523220"/>
          </a:xfrm>
          <a:prstGeom prst="rect">
            <a:avLst/>
          </a:prstGeom>
        </p:spPr>
        <p:txBody>
          <a:bodyPr wrap="square">
            <a:spAutoFit/>
          </a:bodyPr>
          <a:lstStyle/>
          <a:p>
            <a:pPr marL="2263775" marR="1316990" indent="0">
              <a:lnSpc>
                <a:spcPct val="100000"/>
              </a:lnSpc>
              <a:buNone/>
            </a:pPr>
            <a:r>
              <a:rPr lang="tr-TR" sz="2800" b="1" i="1" spc="-5" dirty="0">
                <a:solidFill>
                  <a:srgbClr val="FF0000"/>
                </a:solidFill>
                <a:latin typeface="Calibri"/>
                <a:cs typeface="Calibri"/>
              </a:rPr>
              <a:t>PLATFORMLAR </a:t>
            </a:r>
            <a:endParaRPr lang="tr-TR" sz="2800" b="1" dirty="0">
              <a:solidFill>
                <a:srgbClr val="FF0000"/>
              </a:solidFill>
              <a:latin typeface="Calibri"/>
              <a:cs typeface="Calibri"/>
            </a:endParaRPr>
          </a:p>
        </p:txBody>
      </p:sp>
      <p:pic>
        <p:nvPicPr>
          <p:cNvPr id="5" name="object 8"/>
          <p:cNvPicPr/>
          <p:nvPr/>
        </p:nvPicPr>
        <p:blipFill>
          <a:blip r:embed="rId2" cstate="print"/>
          <a:stretch>
            <a:fillRect/>
          </a:stretch>
        </p:blipFill>
        <p:spPr>
          <a:xfrm>
            <a:off x="171450" y="1010773"/>
            <a:ext cx="4369097" cy="4163092"/>
          </a:xfrm>
          <a:prstGeom prst="rect">
            <a:avLst/>
          </a:prstGeom>
        </p:spPr>
      </p:pic>
      <p:sp>
        <p:nvSpPr>
          <p:cNvPr id="7" name="object 6"/>
          <p:cNvSpPr txBox="1"/>
          <p:nvPr/>
        </p:nvSpPr>
        <p:spPr>
          <a:xfrm>
            <a:off x="5000625" y="1472370"/>
            <a:ext cx="6619875" cy="566822"/>
          </a:xfrm>
          <a:prstGeom prst="rect">
            <a:avLst/>
          </a:prstGeom>
        </p:spPr>
        <p:txBody>
          <a:bodyPr vert="horz" wrap="square" lIns="0" tIns="12700" rIns="0" bIns="0" rtlCol="0">
            <a:spAutoFit/>
          </a:bodyPr>
          <a:lstStyle/>
          <a:p>
            <a:pPr marL="299085" marR="13335" indent="-287020">
              <a:lnSpc>
                <a:spcPct val="100000"/>
              </a:lnSpc>
              <a:spcBef>
                <a:spcPts val="100"/>
              </a:spcBef>
              <a:buFont typeface="Microsoft Sans Serif"/>
              <a:buChar char="•"/>
              <a:tabLst>
                <a:tab pos="299085" algn="l"/>
                <a:tab pos="299720" algn="l"/>
              </a:tabLst>
            </a:pPr>
            <a:r>
              <a:rPr sz="1800" spc="-10" dirty="0">
                <a:solidFill>
                  <a:schemeClr val="tx2">
                    <a:lumMod val="10000"/>
                  </a:schemeClr>
                </a:solidFill>
                <a:latin typeface="Calibri"/>
                <a:cs typeface="Calibri"/>
              </a:rPr>
              <a:t>Platform</a:t>
            </a:r>
            <a:r>
              <a:rPr sz="1800" spc="-20" dirty="0">
                <a:solidFill>
                  <a:schemeClr val="tx2">
                    <a:lumMod val="10000"/>
                  </a:schemeClr>
                </a:solidFill>
                <a:latin typeface="Calibri"/>
                <a:cs typeface="Calibri"/>
              </a:rPr>
              <a:t> </a:t>
            </a:r>
            <a:r>
              <a:rPr sz="1800" spc="-10" dirty="0">
                <a:solidFill>
                  <a:schemeClr val="tx2">
                    <a:lumMod val="10000"/>
                  </a:schemeClr>
                </a:solidFill>
                <a:latin typeface="Calibri"/>
                <a:cs typeface="Calibri"/>
              </a:rPr>
              <a:t>kalınlıkları</a:t>
            </a:r>
            <a:r>
              <a:rPr sz="1800" spc="10" dirty="0">
                <a:solidFill>
                  <a:schemeClr val="tx2">
                    <a:lumMod val="10000"/>
                  </a:schemeClr>
                </a:solidFill>
                <a:latin typeface="Calibri"/>
                <a:cs typeface="Calibri"/>
              </a:rPr>
              <a:t> </a:t>
            </a:r>
            <a:r>
              <a:rPr sz="1800" dirty="0">
                <a:solidFill>
                  <a:schemeClr val="tx2">
                    <a:lumMod val="10000"/>
                  </a:schemeClr>
                </a:solidFill>
                <a:latin typeface="Calibri"/>
                <a:cs typeface="Calibri"/>
              </a:rPr>
              <a:t>en</a:t>
            </a:r>
            <a:r>
              <a:rPr sz="1800" spc="-5" dirty="0">
                <a:solidFill>
                  <a:schemeClr val="tx2">
                    <a:lumMod val="10000"/>
                  </a:schemeClr>
                </a:solidFill>
                <a:latin typeface="Calibri"/>
                <a:cs typeface="Calibri"/>
              </a:rPr>
              <a:t> </a:t>
            </a:r>
            <a:r>
              <a:rPr sz="1800" dirty="0">
                <a:solidFill>
                  <a:schemeClr val="tx2">
                    <a:lumMod val="10000"/>
                  </a:schemeClr>
                </a:solidFill>
                <a:latin typeface="Calibri"/>
                <a:cs typeface="Calibri"/>
              </a:rPr>
              <a:t>az</a:t>
            </a:r>
            <a:r>
              <a:rPr sz="1800" spc="-5" dirty="0">
                <a:solidFill>
                  <a:schemeClr val="tx2">
                    <a:lumMod val="10000"/>
                  </a:schemeClr>
                </a:solidFill>
                <a:latin typeface="Calibri"/>
                <a:cs typeface="Calibri"/>
              </a:rPr>
              <a:t> 2,5</a:t>
            </a:r>
            <a:r>
              <a:rPr sz="1800" dirty="0">
                <a:solidFill>
                  <a:schemeClr val="tx2">
                    <a:lumMod val="10000"/>
                  </a:schemeClr>
                </a:solidFill>
                <a:latin typeface="Calibri"/>
                <a:cs typeface="Calibri"/>
              </a:rPr>
              <a:t> mm </a:t>
            </a:r>
            <a:r>
              <a:rPr sz="1800" spc="-390" dirty="0">
                <a:solidFill>
                  <a:schemeClr val="tx2">
                    <a:lumMod val="10000"/>
                  </a:schemeClr>
                </a:solidFill>
                <a:latin typeface="Calibri"/>
                <a:cs typeface="Calibri"/>
              </a:rPr>
              <a:t> </a:t>
            </a:r>
            <a:r>
              <a:rPr sz="1800" spc="-25" dirty="0">
                <a:solidFill>
                  <a:schemeClr val="tx2">
                    <a:lumMod val="10000"/>
                  </a:schemeClr>
                </a:solidFill>
                <a:latin typeface="Calibri"/>
                <a:cs typeface="Calibri"/>
              </a:rPr>
              <a:t>olmalıdır.</a:t>
            </a:r>
            <a:r>
              <a:rPr sz="1800" spc="5" dirty="0">
                <a:solidFill>
                  <a:schemeClr val="tx2">
                    <a:lumMod val="10000"/>
                  </a:schemeClr>
                </a:solidFill>
                <a:latin typeface="Calibri"/>
                <a:cs typeface="Calibri"/>
              </a:rPr>
              <a:t> </a:t>
            </a:r>
            <a:r>
              <a:rPr sz="1800" spc="-5" dirty="0" err="1">
                <a:solidFill>
                  <a:schemeClr val="tx2">
                    <a:lumMod val="10000"/>
                  </a:schemeClr>
                </a:solidFill>
                <a:latin typeface="Calibri"/>
                <a:cs typeface="Calibri"/>
              </a:rPr>
              <a:t>Ancak</a:t>
            </a:r>
            <a:r>
              <a:rPr lang="tr-TR" spc="-10" dirty="0">
                <a:solidFill>
                  <a:schemeClr val="tx2">
                    <a:lumMod val="10000"/>
                  </a:schemeClr>
                </a:solidFill>
                <a:latin typeface="Calibri"/>
                <a:cs typeface="Calibri"/>
              </a:rPr>
              <a:t> </a:t>
            </a:r>
            <a:r>
              <a:rPr sz="1800" spc="-5" dirty="0" err="1">
                <a:solidFill>
                  <a:schemeClr val="tx2">
                    <a:lumMod val="10000"/>
                  </a:schemeClr>
                </a:solidFill>
                <a:latin typeface="Calibri"/>
                <a:cs typeface="Calibri"/>
              </a:rPr>
              <a:t>bu</a:t>
            </a:r>
            <a:r>
              <a:rPr sz="1800" spc="5" dirty="0">
                <a:solidFill>
                  <a:schemeClr val="tx2">
                    <a:lumMod val="10000"/>
                  </a:schemeClr>
                </a:solidFill>
                <a:latin typeface="Calibri"/>
                <a:cs typeface="Calibri"/>
              </a:rPr>
              <a:t> </a:t>
            </a:r>
            <a:r>
              <a:rPr sz="1800" spc="-10" dirty="0" err="1">
                <a:solidFill>
                  <a:schemeClr val="tx2">
                    <a:lumMod val="10000"/>
                  </a:schemeClr>
                </a:solidFill>
                <a:latin typeface="Calibri"/>
                <a:cs typeface="Calibri"/>
              </a:rPr>
              <a:t>kalınlık</a:t>
            </a:r>
            <a:r>
              <a:rPr lang="tr-TR" dirty="0">
                <a:solidFill>
                  <a:schemeClr val="tx2">
                    <a:lumMod val="10000"/>
                  </a:schemeClr>
                </a:solidFill>
                <a:latin typeface="Calibri"/>
                <a:cs typeface="Calibri"/>
              </a:rPr>
              <a:t> </a:t>
            </a:r>
            <a:r>
              <a:rPr sz="1800" spc="-10" dirty="0" err="1">
                <a:solidFill>
                  <a:schemeClr val="tx2">
                    <a:lumMod val="10000"/>
                  </a:schemeClr>
                </a:solidFill>
                <a:latin typeface="Calibri"/>
                <a:cs typeface="Calibri"/>
              </a:rPr>
              <a:t>mukavemeti</a:t>
            </a:r>
            <a:r>
              <a:rPr sz="1800" spc="-25" dirty="0">
                <a:solidFill>
                  <a:schemeClr val="tx2">
                    <a:lumMod val="10000"/>
                  </a:schemeClr>
                </a:solidFill>
                <a:latin typeface="Calibri"/>
                <a:cs typeface="Calibri"/>
              </a:rPr>
              <a:t> </a:t>
            </a:r>
            <a:r>
              <a:rPr sz="1800" spc="-10" dirty="0">
                <a:solidFill>
                  <a:schemeClr val="tx2">
                    <a:lumMod val="10000"/>
                  </a:schemeClr>
                </a:solidFill>
                <a:latin typeface="Calibri"/>
                <a:cs typeface="Calibri"/>
              </a:rPr>
              <a:t>arttırılmış</a:t>
            </a:r>
            <a:r>
              <a:rPr sz="1800" spc="5" dirty="0">
                <a:solidFill>
                  <a:schemeClr val="tx2">
                    <a:lumMod val="10000"/>
                  </a:schemeClr>
                </a:solidFill>
                <a:latin typeface="Calibri"/>
                <a:cs typeface="Calibri"/>
              </a:rPr>
              <a:t> </a:t>
            </a:r>
            <a:r>
              <a:rPr sz="1800" spc="-10" dirty="0">
                <a:solidFill>
                  <a:schemeClr val="tx2">
                    <a:lumMod val="10000"/>
                  </a:schemeClr>
                </a:solidFill>
                <a:latin typeface="Calibri"/>
                <a:cs typeface="Calibri"/>
              </a:rPr>
              <a:t>kesitler</a:t>
            </a:r>
            <a:r>
              <a:rPr sz="1800" spc="5" dirty="0">
                <a:solidFill>
                  <a:schemeClr val="tx2">
                    <a:lumMod val="10000"/>
                  </a:schemeClr>
                </a:solidFill>
                <a:latin typeface="Calibri"/>
                <a:cs typeface="Calibri"/>
              </a:rPr>
              <a:t> </a:t>
            </a:r>
            <a:r>
              <a:rPr sz="1800" spc="-5" dirty="0">
                <a:solidFill>
                  <a:schemeClr val="tx2">
                    <a:lumMod val="10000"/>
                  </a:schemeClr>
                </a:solidFill>
                <a:latin typeface="Calibri"/>
                <a:cs typeface="Calibri"/>
              </a:rPr>
              <a:t>ile </a:t>
            </a:r>
            <a:r>
              <a:rPr sz="1800" spc="-395" dirty="0">
                <a:solidFill>
                  <a:schemeClr val="tx2">
                    <a:lumMod val="10000"/>
                  </a:schemeClr>
                </a:solidFill>
                <a:latin typeface="Calibri"/>
                <a:cs typeface="Calibri"/>
              </a:rPr>
              <a:t> </a:t>
            </a:r>
            <a:r>
              <a:rPr sz="1800" spc="-15" dirty="0">
                <a:solidFill>
                  <a:schemeClr val="tx2">
                    <a:lumMod val="10000"/>
                  </a:schemeClr>
                </a:solidFill>
                <a:latin typeface="Calibri"/>
                <a:cs typeface="Calibri"/>
              </a:rPr>
              <a:t>düşürülebilir.</a:t>
            </a:r>
            <a:endParaRPr sz="1800" dirty="0">
              <a:solidFill>
                <a:schemeClr val="tx2">
                  <a:lumMod val="10000"/>
                </a:schemeClr>
              </a:solidFill>
              <a:latin typeface="Calibri"/>
              <a:cs typeface="Calibri"/>
            </a:endParaRPr>
          </a:p>
        </p:txBody>
      </p:sp>
      <p:sp>
        <p:nvSpPr>
          <p:cNvPr id="8" name="object 7"/>
          <p:cNvSpPr txBox="1"/>
          <p:nvPr/>
        </p:nvSpPr>
        <p:spPr>
          <a:xfrm>
            <a:off x="5279424" y="2435526"/>
            <a:ext cx="6741126" cy="1113125"/>
          </a:xfrm>
          <a:prstGeom prst="rect">
            <a:avLst/>
          </a:prstGeom>
        </p:spPr>
        <p:txBody>
          <a:bodyPr vert="horz" wrap="square" lIns="0" tIns="12700" rIns="0" bIns="0" rtlCol="0">
            <a:spAutoFit/>
          </a:bodyPr>
          <a:lstStyle/>
          <a:p>
            <a:pPr marL="299085" marR="5080" indent="-287020">
              <a:lnSpc>
                <a:spcPct val="100000"/>
              </a:lnSpc>
              <a:spcBef>
                <a:spcPts val="100"/>
              </a:spcBef>
              <a:buFont typeface="Microsoft Sans Serif"/>
              <a:buChar char="•"/>
              <a:tabLst>
                <a:tab pos="299085" algn="l"/>
                <a:tab pos="299720" algn="l"/>
              </a:tabLst>
            </a:pPr>
            <a:r>
              <a:rPr sz="1800" spc="-10" dirty="0">
                <a:solidFill>
                  <a:schemeClr val="tx2">
                    <a:lumMod val="10000"/>
                  </a:schemeClr>
                </a:solidFill>
                <a:latin typeface="Calibri"/>
                <a:cs typeface="Calibri"/>
              </a:rPr>
              <a:t>Platformların</a:t>
            </a:r>
            <a:r>
              <a:rPr sz="1800" spc="-5" dirty="0">
                <a:solidFill>
                  <a:schemeClr val="tx2">
                    <a:lumMod val="10000"/>
                  </a:schemeClr>
                </a:solidFill>
                <a:latin typeface="Calibri"/>
                <a:cs typeface="Calibri"/>
              </a:rPr>
              <a:t> </a:t>
            </a:r>
            <a:r>
              <a:rPr sz="1800" spc="-10" dirty="0">
                <a:solidFill>
                  <a:schemeClr val="tx2">
                    <a:lumMod val="10000"/>
                  </a:schemeClr>
                </a:solidFill>
                <a:latin typeface="Calibri"/>
                <a:cs typeface="Calibri"/>
              </a:rPr>
              <a:t>istemsiz</a:t>
            </a:r>
            <a:r>
              <a:rPr sz="1800" spc="-5" dirty="0">
                <a:solidFill>
                  <a:schemeClr val="tx2">
                    <a:lumMod val="10000"/>
                  </a:schemeClr>
                </a:solidFill>
                <a:latin typeface="Calibri"/>
                <a:cs typeface="Calibri"/>
              </a:rPr>
              <a:t> şekilde</a:t>
            </a:r>
            <a:r>
              <a:rPr sz="1800" spc="-10" dirty="0">
                <a:solidFill>
                  <a:schemeClr val="tx2">
                    <a:lumMod val="10000"/>
                  </a:schemeClr>
                </a:solidFill>
                <a:latin typeface="Calibri"/>
                <a:cs typeface="Calibri"/>
              </a:rPr>
              <a:t> </a:t>
            </a:r>
            <a:r>
              <a:rPr sz="1800" spc="-5" dirty="0">
                <a:solidFill>
                  <a:schemeClr val="tx2">
                    <a:lumMod val="10000"/>
                  </a:schemeClr>
                </a:solidFill>
                <a:latin typeface="Calibri"/>
                <a:cs typeface="Calibri"/>
              </a:rPr>
              <a:t>yerinden </a:t>
            </a:r>
            <a:r>
              <a:rPr sz="1800" spc="-390" dirty="0">
                <a:solidFill>
                  <a:schemeClr val="tx2">
                    <a:lumMod val="10000"/>
                  </a:schemeClr>
                </a:solidFill>
                <a:latin typeface="Calibri"/>
                <a:cs typeface="Calibri"/>
              </a:rPr>
              <a:t> </a:t>
            </a:r>
            <a:r>
              <a:rPr sz="1800" spc="-5" dirty="0">
                <a:solidFill>
                  <a:schemeClr val="tx2">
                    <a:lumMod val="10000"/>
                  </a:schemeClr>
                </a:solidFill>
                <a:latin typeface="Calibri"/>
                <a:cs typeface="Calibri"/>
              </a:rPr>
              <a:t>çıkması </a:t>
            </a:r>
            <a:r>
              <a:rPr sz="1800" spc="-15" dirty="0">
                <a:solidFill>
                  <a:schemeClr val="tx2">
                    <a:lumMod val="10000"/>
                  </a:schemeClr>
                </a:solidFill>
                <a:latin typeface="Calibri"/>
                <a:cs typeface="Calibri"/>
              </a:rPr>
              <a:t>ya </a:t>
            </a:r>
            <a:r>
              <a:rPr sz="1800" dirty="0">
                <a:solidFill>
                  <a:schemeClr val="tx2">
                    <a:lumMod val="10000"/>
                  </a:schemeClr>
                </a:solidFill>
                <a:latin typeface="Calibri"/>
                <a:cs typeface="Calibri"/>
              </a:rPr>
              <a:t>da düşmesi </a:t>
            </a:r>
            <a:r>
              <a:rPr sz="1800" spc="-5" dirty="0">
                <a:solidFill>
                  <a:schemeClr val="tx2">
                    <a:lumMod val="10000"/>
                  </a:schemeClr>
                </a:solidFill>
                <a:latin typeface="Calibri"/>
                <a:cs typeface="Calibri"/>
              </a:rPr>
              <a:t>engellenebilir </a:t>
            </a:r>
            <a:r>
              <a:rPr sz="1800" dirty="0">
                <a:solidFill>
                  <a:schemeClr val="tx2">
                    <a:lumMod val="10000"/>
                  </a:schemeClr>
                </a:solidFill>
                <a:latin typeface="Calibri"/>
                <a:cs typeface="Calibri"/>
              </a:rPr>
              <a:t> </a:t>
            </a:r>
            <a:r>
              <a:rPr sz="1800" spc="-25" dirty="0">
                <a:solidFill>
                  <a:schemeClr val="tx2">
                    <a:lumMod val="10000"/>
                  </a:schemeClr>
                </a:solidFill>
                <a:latin typeface="Calibri"/>
                <a:cs typeface="Calibri"/>
              </a:rPr>
              <a:t>olmalıdır.</a:t>
            </a:r>
            <a:endParaRPr sz="1800" dirty="0">
              <a:solidFill>
                <a:schemeClr val="tx2">
                  <a:lumMod val="10000"/>
                </a:schemeClr>
              </a:solidFill>
              <a:latin typeface="Calibri"/>
              <a:cs typeface="Calibri"/>
            </a:endParaRPr>
          </a:p>
          <a:p>
            <a:pPr>
              <a:lnSpc>
                <a:spcPct val="100000"/>
              </a:lnSpc>
              <a:spcBef>
                <a:spcPts val="25"/>
              </a:spcBef>
              <a:buFont typeface="Microsoft Sans Serif"/>
              <a:buChar char="•"/>
            </a:pPr>
            <a:endParaRPr sz="1750" dirty="0">
              <a:solidFill>
                <a:schemeClr val="tx2">
                  <a:lumMod val="10000"/>
                </a:schemeClr>
              </a:solidFill>
              <a:latin typeface="Calibri"/>
              <a:cs typeface="Calibri"/>
            </a:endParaRPr>
          </a:p>
          <a:p>
            <a:pPr marL="299085" indent="-287020">
              <a:lnSpc>
                <a:spcPct val="100000"/>
              </a:lnSpc>
              <a:buFont typeface="Microsoft Sans Serif"/>
              <a:buChar char="•"/>
              <a:tabLst>
                <a:tab pos="299085" algn="l"/>
                <a:tab pos="299720" algn="l"/>
              </a:tabLst>
            </a:pPr>
            <a:r>
              <a:rPr sz="1800" spc="-10" dirty="0">
                <a:solidFill>
                  <a:schemeClr val="tx2">
                    <a:lumMod val="10000"/>
                  </a:schemeClr>
                </a:solidFill>
                <a:latin typeface="Calibri"/>
                <a:cs typeface="Calibri"/>
              </a:rPr>
              <a:t>Platformlar arası</a:t>
            </a:r>
            <a:r>
              <a:rPr sz="1800" spc="-5" dirty="0">
                <a:solidFill>
                  <a:schemeClr val="tx2">
                    <a:lumMod val="10000"/>
                  </a:schemeClr>
                </a:solidFill>
                <a:latin typeface="Calibri"/>
                <a:cs typeface="Calibri"/>
              </a:rPr>
              <a:t> boşluk</a:t>
            </a:r>
            <a:r>
              <a:rPr sz="1800" dirty="0">
                <a:solidFill>
                  <a:schemeClr val="tx2">
                    <a:lumMod val="10000"/>
                  </a:schemeClr>
                </a:solidFill>
                <a:latin typeface="Calibri"/>
                <a:cs typeface="Calibri"/>
              </a:rPr>
              <a:t> </a:t>
            </a:r>
            <a:r>
              <a:rPr sz="1800" spc="-5" dirty="0">
                <a:solidFill>
                  <a:schemeClr val="tx2">
                    <a:lumMod val="10000"/>
                  </a:schemeClr>
                </a:solidFill>
                <a:latin typeface="Calibri"/>
                <a:cs typeface="Calibri"/>
              </a:rPr>
              <a:t>max.</a:t>
            </a:r>
            <a:r>
              <a:rPr sz="1800" spc="-30" dirty="0">
                <a:solidFill>
                  <a:schemeClr val="tx2">
                    <a:lumMod val="10000"/>
                  </a:schemeClr>
                </a:solidFill>
                <a:latin typeface="Calibri"/>
                <a:cs typeface="Calibri"/>
              </a:rPr>
              <a:t> </a:t>
            </a:r>
            <a:r>
              <a:rPr sz="1800" dirty="0">
                <a:solidFill>
                  <a:schemeClr val="tx2">
                    <a:lumMod val="10000"/>
                  </a:schemeClr>
                </a:solidFill>
                <a:latin typeface="Calibri"/>
                <a:cs typeface="Calibri"/>
              </a:rPr>
              <a:t>25</a:t>
            </a:r>
            <a:r>
              <a:rPr sz="1800" spc="-5" dirty="0">
                <a:solidFill>
                  <a:schemeClr val="tx2">
                    <a:lumMod val="10000"/>
                  </a:schemeClr>
                </a:solidFill>
                <a:latin typeface="Calibri"/>
                <a:cs typeface="Calibri"/>
              </a:rPr>
              <a:t> </a:t>
            </a:r>
            <a:r>
              <a:rPr sz="1800" dirty="0">
                <a:solidFill>
                  <a:schemeClr val="tx2">
                    <a:lumMod val="10000"/>
                  </a:schemeClr>
                </a:solidFill>
                <a:latin typeface="Calibri"/>
                <a:cs typeface="Calibri"/>
              </a:rPr>
              <a:t>mm</a:t>
            </a:r>
            <a:r>
              <a:rPr lang="tr-TR" sz="1800" dirty="0">
                <a:solidFill>
                  <a:schemeClr val="tx2">
                    <a:lumMod val="10000"/>
                  </a:schemeClr>
                </a:solidFill>
                <a:latin typeface="Calibri"/>
                <a:cs typeface="Calibri"/>
              </a:rPr>
              <a:t> </a:t>
            </a:r>
            <a:r>
              <a:rPr sz="1800" spc="-25" dirty="0" err="1">
                <a:solidFill>
                  <a:schemeClr val="tx2">
                    <a:lumMod val="10000"/>
                  </a:schemeClr>
                </a:solidFill>
                <a:latin typeface="Calibri"/>
                <a:cs typeface="Calibri"/>
              </a:rPr>
              <a:t>olmalıdır</a:t>
            </a:r>
            <a:r>
              <a:rPr sz="1800" spc="-25" dirty="0">
                <a:solidFill>
                  <a:schemeClr val="tx2">
                    <a:lumMod val="10000"/>
                  </a:schemeClr>
                </a:solidFill>
                <a:latin typeface="Calibri"/>
                <a:cs typeface="Calibri"/>
              </a:rPr>
              <a:t>.</a:t>
            </a:r>
            <a:endParaRPr sz="1800" dirty="0">
              <a:solidFill>
                <a:schemeClr val="tx2">
                  <a:lumMod val="10000"/>
                </a:schemeClr>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32</a:t>
            </a:fld>
            <a:endParaRPr lang="tr-TR"/>
          </a:p>
        </p:txBody>
      </p:sp>
    </p:spTree>
    <p:extLst>
      <p:ext uri="{BB962C8B-B14F-4D97-AF65-F5344CB8AC3E}">
        <p14:creationId xmlns:p14="http://schemas.microsoft.com/office/powerpoint/2010/main" val="26277288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9"/>
          <p:cNvPicPr>
            <a:picLocks noGrp="1"/>
          </p:cNvPicPr>
          <p:nvPr>
            <p:ph idx="1"/>
          </p:nvPr>
        </p:nvPicPr>
        <p:blipFill>
          <a:blip r:embed="rId2" cstate="print"/>
          <a:stretch>
            <a:fillRect/>
          </a:stretch>
        </p:blipFill>
        <p:spPr>
          <a:xfrm>
            <a:off x="957305" y="1585013"/>
            <a:ext cx="1003719" cy="3598863"/>
          </a:xfrm>
          <a:prstGeom prst="rect">
            <a:avLst/>
          </a:prstGeom>
        </p:spPr>
      </p:pic>
      <p:sp>
        <p:nvSpPr>
          <p:cNvPr id="5" name="object 10"/>
          <p:cNvSpPr txBox="1"/>
          <p:nvPr/>
        </p:nvSpPr>
        <p:spPr>
          <a:xfrm>
            <a:off x="2667851" y="2406805"/>
            <a:ext cx="3046095" cy="579646"/>
          </a:xfrm>
          <a:prstGeom prst="rect">
            <a:avLst/>
          </a:prstGeom>
        </p:spPr>
        <p:txBody>
          <a:bodyPr vert="horz" wrap="square" lIns="0" tIns="12700" rIns="0" bIns="0" rtlCol="0">
            <a:spAutoFit/>
          </a:bodyPr>
          <a:lstStyle/>
          <a:p>
            <a:pPr marL="299085" indent="-287020">
              <a:lnSpc>
                <a:spcPct val="100000"/>
              </a:lnSpc>
              <a:spcBef>
                <a:spcPts val="100"/>
              </a:spcBef>
              <a:buFont typeface="Microsoft Sans Serif"/>
              <a:buChar char="•"/>
              <a:tabLst>
                <a:tab pos="299085" algn="l"/>
                <a:tab pos="299720" algn="l"/>
              </a:tabLst>
            </a:pPr>
            <a:endParaRPr lang="tr-TR" sz="1800" spc="-10" dirty="0">
              <a:solidFill>
                <a:schemeClr val="tx2">
                  <a:lumMod val="10000"/>
                </a:schemeClr>
              </a:solidFill>
              <a:latin typeface="Calibri"/>
              <a:cs typeface="Calibri"/>
            </a:endParaRPr>
          </a:p>
          <a:p>
            <a:pPr marL="299085" indent="-287020">
              <a:lnSpc>
                <a:spcPct val="100000"/>
              </a:lnSpc>
              <a:spcBef>
                <a:spcPts val="100"/>
              </a:spcBef>
              <a:buFont typeface="Microsoft Sans Serif"/>
              <a:buChar char="•"/>
              <a:tabLst>
                <a:tab pos="299085" algn="l"/>
                <a:tab pos="299720" algn="l"/>
              </a:tabLst>
            </a:pPr>
            <a:r>
              <a:rPr sz="1800" spc="-10" dirty="0">
                <a:solidFill>
                  <a:schemeClr val="tx2">
                    <a:lumMod val="10000"/>
                  </a:schemeClr>
                </a:solidFill>
                <a:latin typeface="Calibri"/>
                <a:cs typeface="Calibri"/>
              </a:rPr>
              <a:t>TS</a:t>
            </a:r>
            <a:r>
              <a:rPr sz="1800" spc="-15" dirty="0">
                <a:solidFill>
                  <a:schemeClr val="tx2">
                    <a:lumMod val="10000"/>
                  </a:schemeClr>
                </a:solidFill>
                <a:latin typeface="Calibri"/>
                <a:cs typeface="Calibri"/>
              </a:rPr>
              <a:t> </a:t>
            </a:r>
            <a:r>
              <a:rPr sz="1800" spc="-5" dirty="0">
                <a:solidFill>
                  <a:schemeClr val="tx2">
                    <a:lumMod val="10000"/>
                  </a:schemeClr>
                </a:solidFill>
                <a:latin typeface="Calibri"/>
                <a:cs typeface="Calibri"/>
              </a:rPr>
              <a:t>EN 74-3</a:t>
            </a:r>
            <a:r>
              <a:rPr sz="1800" spc="5" dirty="0">
                <a:solidFill>
                  <a:schemeClr val="tx2">
                    <a:lumMod val="10000"/>
                  </a:schemeClr>
                </a:solidFill>
                <a:latin typeface="Calibri"/>
                <a:cs typeface="Calibri"/>
              </a:rPr>
              <a:t> </a:t>
            </a:r>
            <a:r>
              <a:rPr sz="1800" spc="-70" dirty="0">
                <a:solidFill>
                  <a:schemeClr val="tx2">
                    <a:lumMod val="10000"/>
                  </a:schemeClr>
                </a:solidFill>
                <a:latin typeface="Calibri"/>
                <a:cs typeface="Calibri"/>
              </a:rPr>
              <a:t>’e</a:t>
            </a:r>
            <a:r>
              <a:rPr sz="1800" spc="5" dirty="0">
                <a:solidFill>
                  <a:schemeClr val="tx2">
                    <a:lumMod val="10000"/>
                  </a:schemeClr>
                </a:solidFill>
                <a:latin typeface="Calibri"/>
                <a:cs typeface="Calibri"/>
              </a:rPr>
              <a:t> </a:t>
            </a:r>
            <a:r>
              <a:rPr sz="1800" spc="-5" dirty="0">
                <a:solidFill>
                  <a:schemeClr val="tx2">
                    <a:lumMod val="10000"/>
                  </a:schemeClr>
                </a:solidFill>
                <a:latin typeface="Calibri"/>
                <a:cs typeface="Calibri"/>
              </a:rPr>
              <a:t>uygun</a:t>
            </a:r>
            <a:r>
              <a:rPr sz="1800" dirty="0">
                <a:solidFill>
                  <a:schemeClr val="tx2">
                    <a:lumMod val="10000"/>
                  </a:schemeClr>
                </a:solidFill>
                <a:latin typeface="Calibri"/>
                <a:cs typeface="Calibri"/>
              </a:rPr>
              <a:t> </a:t>
            </a:r>
            <a:r>
              <a:rPr sz="1800" spc="-25" dirty="0">
                <a:solidFill>
                  <a:schemeClr val="tx2">
                    <a:lumMod val="10000"/>
                  </a:schemeClr>
                </a:solidFill>
                <a:latin typeface="Calibri"/>
                <a:cs typeface="Calibri"/>
              </a:rPr>
              <a:t>olmalıdır.</a:t>
            </a:r>
            <a:endParaRPr sz="1800" dirty="0">
              <a:solidFill>
                <a:schemeClr val="tx2">
                  <a:lumMod val="10000"/>
                </a:schemeClr>
              </a:solidFill>
              <a:latin typeface="Calibri"/>
              <a:cs typeface="Calibri"/>
            </a:endParaRPr>
          </a:p>
        </p:txBody>
      </p:sp>
      <p:sp>
        <p:nvSpPr>
          <p:cNvPr id="6" name="object 11"/>
          <p:cNvSpPr txBox="1"/>
          <p:nvPr/>
        </p:nvSpPr>
        <p:spPr>
          <a:xfrm>
            <a:off x="2667851" y="3111437"/>
            <a:ext cx="7504849" cy="856645"/>
          </a:xfrm>
          <a:prstGeom prst="rect">
            <a:avLst/>
          </a:prstGeom>
        </p:spPr>
        <p:txBody>
          <a:bodyPr vert="horz" wrap="square" lIns="0" tIns="12700" rIns="0" bIns="0" rtlCol="0">
            <a:spAutoFit/>
          </a:bodyPr>
          <a:lstStyle/>
          <a:p>
            <a:pPr marL="299085" indent="-287020">
              <a:lnSpc>
                <a:spcPct val="100000"/>
              </a:lnSpc>
              <a:spcBef>
                <a:spcPts val="100"/>
              </a:spcBef>
              <a:buFont typeface="Microsoft Sans Serif"/>
              <a:buChar char="•"/>
              <a:tabLst>
                <a:tab pos="299085" algn="l"/>
                <a:tab pos="299720" algn="l"/>
              </a:tabLst>
            </a:pPr>
            <a:endParaRPr lang="tr-TR" sz="1800" spc="-30" dirty="0">
              <a:solidFill>
                <a:schemeClr val="tx2">
                  <a:lumMod val="10000"/>
                </a:schemeClr>
              </a:solidFill>
              <a:latin typeface="Calibri"/>
              <a:cs typeface="Calibri"/>
            </a:endParaRPr>
          </a:p>
          <a:p>
            <a:pPr marL="299085" indent="-287020">
              <a:lnSpc>
                <a:spcPct val="100000"/>
              </a:lnSpc>
              <a:spcBef>
                <a:spcPts val="100"/>
              </a:spcBef>
              <a:buFont typeface="Microsoft Sans Serif"/>
              <a:buChar char="•"/>
              <a:tabLst>
                <a:tab pos="299085" algn="l"/>
                <a:tab pos="299720" algn="l"/>
              </a:tabLst>
            </a:pPr>
            <a:r>
              <a:rPr sz="1800" spc="-30" dirty="0" err="1">
                <a:solidFill>
                  <a:schemeClr val="tx2">
                    <a:lumMod val="10000"/>
                  </a:schemeClr>
                </a:solidFill>
                <a:latin typeface="Calibri"/>
                <a:cs typeface="Calibri"/>
              </a:rPr>
              <a:t>Taban</a:t>
            </a:r>
            <a:r>
              <a:rPr sz="1800" spc="5" dirty="0">
                <a:solidFill>
                  <a:schemeClr val="tx2">
                    <a:lumMod val="10000"/>
                  </a:schemeClr>
                </a:solidFill>
                <a:latin typeface="Calibri"/>
                <a:cs typeface="Calibri"/>
              </a:rPr>
              <a:t> </a:t>
            </a:r>
            <a:r>
              <a:rPr sz="1800" spc="-10" dirty="0">
                <a:solidFill>
                  <a:schemeClr val="tx2">
                    <a:lumMod val="10000"/>
                  </a:schemeClr>
                </a:solidFill>
                <a:latin typeface="Calibri"/>
                <a:cs typeface="Calibri"/>
              </a:rPr>
              <a:t>plakasının</a:t>
            </a:r>
            <a:r>
              <a:rPr sz="1800" dirty="0">
                <a:solidFill>
                  <a:schemeClr val="tx2">
                    <a:lumMod val="10000"/>
                  </a:schemeClr>
                </a:solidFill>
                <a:latin typeface="Calibri"/>
                <a:cs typeface="Calibri"/>
              </a:rPr>
              <a:t> alanı en az</a:t>
            </a:r>
            <a:r>
              <a:rPr sz="1800" spc="5" dirty="0">
                <a:solidFill>
                  <a:schemeClr val="tx2">
                    <a:lumMod val="10000"/>
                  </a:schemeClr>
                </a:solidFill>
                <a:latin typeface="Calibri"/>
                <a:cs typeface="Calibri"/>
              </a:rPr>
              <a:t> </a:t>
            </a:r>
            <a:r>
              <a:rPr sz="1800" dirty="0">
                <a:solidFill>
                  <a:schemeClr val="tx2">
                    <a:lumMod val="10000"/>
                  </a:schemeClr>
                </a:solidFill>
                <a:latin typeface="Calibri"/>
                <a:cs typeface="Calibri"/>
              </a:rPr>
              <a:t>150 </a:t>
            </a:r>
            <a:r>
              <a:rPr sz="1800" spc="-5" dirty="0">
                <a:solidFill>
                  <a:schemeClr val="tx2">
                    <a:lumMod val="10000"/>
                  </a:schemeClr>
                </a:solidFill>
                <a:latin typeface="Calibri"/>
                <a:cs typeface="Calibri"/>
              </a:rPr>
              <a:t>cm² </a:t>
            </a:r>
            <a:r>
              <a:rPr sz="1800" spc="-25" dirty="0" err="1">
                <a:solidFill>
                  <a:schemeClr val="tx2">
                    <a:lumMod val="10000"/>
                  </a:schemeClr>
                </a:solidFill>
                <a:latin typeface="Calibri"/>
                <a:cs typeface="Calibri"/>
              </a:rPr>
              <a:t>olmalıdır</a:t>
            </a:r>
            <a:r>
              <a:rPr sz="1800" spc="-25" dirty="0">
                <a:solidFill>
                  <a:schemeClr val="tx2">
                    <a:lumMod val="10000"/>
                  </a:schemeClr>
                </a:solidFill>
                <a:latin typeface="Calibri"/>
                <a:cs typeface="Calibri"/>
              </a:rPr>
              <a:t>.</a:t>
            </a:r>
            <a:r>
              <a:rPr lang="tr-TR" dirty="0">
                <a:solidFill>
                  <a:schemeClr val="tx2">
                    <a:lumMod val="10000"/>
                  </a:schemeClr>
                </a:solidFill>
                <a:latin typeface="Calibri"/>
                <a:cs typeface="Calibri"/>
              </a:rPr>
              <a:t> </a:t>
            </a:r>
            <a:r>
              <a:rPr sz="1800" spc="-5" dirty="0" err="1">
                <a:solidFill>
                  <a:schemeClr val="tx2">
                    <a:lumMod val="10000"/>
                  </a:schemeClr>
                </a:solidFill>
                <a:latin typeface="Calibri"/>
                <a:cs typeface="Calibri"/>
              </a:rPr>
              <a:t>En</a:t>
            </a:r>
            <a:r>
              <a:rPr sz="1800" spc="-10" dirty="0">
                <a:solidFill>
                  <a:schemeClr val="tx2">
                    <a:lumMod val="10000"/>
                  </a:schemeClr>
                </a:solidFill>
                <a:latin typeface="Calibri"/>
                <a:cs typeface="Calibri"/>
              </a:rPr>
              <a:t> </a:t>
            </a:r>
            <a:r>
              <a:rPr sz="1800" spc="-5" dirty="0">
                <a:solidFill>
                  <a:schemeClr val="tx2">
                    <a:lumMod val="10000"/>
                  </a:schemeClr>
                </a:solidFill>
                <a:latin typeface="Calibri"/>
                <a:cs typeface="Calibri"/>
              </a:rPr>
              <a:t>küçük</a:t>
            </a:r>
            <a:r>
              <a:rPr sz="1800" spc="5" dirty="0">
                <a:solidFill>
                  <a:schemeClr val="tx2">
                    <a:lumMod val="10000"/>
                  </a:schemeClr>
                </a:solidFill>
                <a:latin typeface="Calibri"/>
                <a:cs typeface="Calibri"/>
              </a:rPr>
              <a:t> </a:t>
            </a:r>
            <a:r>
              <a:rPr sz="1800" spc="-5" dirty="0">
                <a:solidFill>
                  <a:schemeClr val="tx2">
                    <a:lumMod val="10000"/>
                  </a:schemeClr>
                </a:solidFill>
                <a:latin typeface="Calibri"/>
                <a:cs typeface="Calibri"/>
              </a:rPr>
              <a:t>genişlik 120</a:t>
            </a:r>
            <a:r>
              <a:rPr sz="1800" spc="10" dirty="0">
                <a:solidFill>
                  <a:schemeClr val="tx2">
                    <a:lumMod val="10000"/>
                  </a:schemeClr>
                </a:solidFill>
                <a:latin typeface="Calibri"/>
                <a:cs typeface="Calibri"/>
              </a:rPr>
              <a:t> </a:t>
            </a:r>
            <a:r>
              <a:rPr sz="1800" dirty="0">
                <a:solidFill>
                  <a:schemeClr val="tx2">
                    <a:lumMod val="10000"/>
                  </a:schemeClr>
                </a:solidFill>
                <a:latin typeface="Calibri"/>
                <a:cs typeface="Calibri"/>
              </a:rPr>
              <a:t>mm </a:t>
            </a:r>
            <a:r>
              <a:rPr sz="1800" spc="-25" dirty="0">
                <a:solidFill>
                  <a:schemeClr val="tx2">
                    <a:lumMod val="10000"/>
                  </a:schemeClr>
                </a:solidFill>
                <a:latin typeface="Calibri"/>
                <a:cs typeface="Calibri"/>
              </a:rPr>
              <a:t>olmalıdır.</a:t>
            </a:r>
            <a:endParaRPr sz="1800" dirty="0">
              <a:solidFill>
                <a:schemeClr val="tx2">
                  <a:lumMod val="10000"/>
                </a:schemeClr>
              </a:solidFill>
              <a:latin typeface="Calibri"/>
              <a:cs typeface="Calibri"/>
            </a:endParaRPr>
          </a:p>
        </p:txBody>
      </p:sp>
      <p:sp>
        <p:nvSpPr>
          <p:cNvPr id="7" name="object 12"/>
          <p:cNvSpPr txBox="1"/>
          <p:nvPr/>
        </p:nvSpPr>
        <p:spPr>
          <a:xfrm>
            <a:off x="2544025" y="4183743"/>
            <a:ext cx="8304949" cy="1402948"/>
          </a:xfrm>
          <a:prstGeom prst="rect">
            <a:avLst/>
          </a:prstGeom>
        </p:spPr>
        <p:txBody>
          <a:bodyPr vert="horz" wrap="square" lIns="0" tIns="12700" rIns="0" bIns="0" rtlCol="0">
            <a:spAutoFit/>
          </a:bodyPr>
          <a:lstStyle/>
          <a:p>
            <a:pPr marL="299085" marR="309245" indent="-287020">
              <a:lnSpc>
                <a:spcPct val="100000"/>
              </a:lnSpc>
              <a:spcBef>
                <a:spcPts val="100"/>
              </a:spcBef>
              <a:buFont typeface="Microsoft Sans Serif"/>
              <a:buChar char="•"/>
              <a:tabLst>
                <a:tab pos="299085" algn="l"/>
                <a:tab pos="299720" algn="l"/>
              </a:tabLst>
            </a:pPr>
            <a:endParaRPr lang="tr-TR" sz="1800" spc="-15" dirty="0">
              <a:solidFill>
                <a:schemeClr val="tx2">
                  <a:lumMod val="10000"/>
                </a:schemeClr>
              </a:solidFill>
              <a:latin typeface="Calibri"/>
              <a:cs typeface="Calibri"/>
            </a:endParaRPr>
          </a:p>
          <a:p>
            <a:pPr marL="299085" marR="309245" indent="-287020">
              <a:lnSpc>
                <a:spcPct val="100000"/>
              </a:lnSpc>
              <a:spcBef>
                <a:spcPts val="100"/>
              </a:spcBef>
              <a:buFont typeface="Microsoft Sans Serif"/>
              <a:buChar char="•"/>
              <a:tabLst>
                <a:tab pos="299085" algn="l"/>
                <a:tab pos="299720" algn="l"/>
              </a:tabLst>
            </a:pPr>
            <a:r>
              <a:rPr sz="1800" spc="-15" dirty="0" err="1">
                <a:solidFill>
                  <a:schemeClr val="tx2">
                    <a:lumMod val="10000"/>
                  </a:schemeClr>
                </a:solidFill>
                <a:latin typeface="Calibri"/>
                <a:cs typeface="Calibri"/>
              </a:rPr>
              <a:t>Ayar</a:t>
            </a:r>
            <a:r>
              <a:rPr sz="1800" spc="-25" dirty="0">
                <a:solidFill>
                  <a:schemeClr val="tx2">
                    <a:lumMod val="10000"/>
                  </a:schemeClr>
                </a:solidFill>
                <a:latin typeface="Calibri"/>
                <a:cs typeface="Calibri"/>
              </a:rPr>
              <a:t> </a:t>
            </a:r>
            <a:r>
              <a:rPr sz="1800" spc="-5" dirty="0">
                <a:solidFill>
                  <a:schemeClr val="tx2">
                    <a:lumMod val="10000"/>
                  </a:schemeClr>
                </a:solidFill>
                <a:latin typeface="Calibri"/>
                <a:cs typeface="Calibri"/>
              </a:rPr>
              <a:t>milinin</a:t>
            </a:r>
            <a:r>
              <a:rPr sz="1800" spc="5" dirty="0">
                <a:solidFill>
                  <a:schemeClr val="tx2">
                    <a:lumMod val="10000"/>
                  </a:schemeClr>
                </a:solidFill>
                <a:latin typeface="Calibri"/>
                <a:cs typeface="Calibri"/>
              </a:rPr>
              <a:t> </a:t>
            </a:r>
            <a:r>
              <a:rPr sz="1800" spc="-10" dirty="0">
                <a:solidFill>
                  <a:schemeClr val="tx2">
                    <a:lumMod val="10000"/>
                  </a:schemeClr>
                </a:solidFill>
                <a:latin typeface="Calibri"/>
                <a:cs typeface="Calibri"/>
              </a:rPr>
              <a:t>gövde </a:t>
            </a:r>
            <a:r>
              <a:rPr sz="1800" spc="-5" dirty="0">
                <a:solidFill>
                  <a:schemeClr val="tx2">
                    <a:lumMod val="10000"/>
                  </a:schemeClr>
                </a:solidFill>
                <a:latin typeface="Calibri"/>
                <a:cs typeface="Calibri"/>
              </a:rPr>
              <a:t>(dikme)</a:t>
            </a:r>
            <a:r>
              <a:rPr sz="1800" spc="10" dirty="0">
                <a:solidFill>
                  <a:schemeClr val="tx2">
                    <a:lumMod val="10000"/>
                  </a:schemeClr>
                </a:solidFill>
                <a:latin typeface="Calibri"/>
                <a:cs typeface="Calibri"/>
              </a:rPr>
              <a:t> </a:t>
            </a:r>
            <a:r>
              <a:rPr sz="1800" spc="-5" dirty="0">
                <a:solidFill>
                  <a:schemeClr val="tx2">
                    <a:lumMod val="10000"/>
                  </a:schemeClr>
                </a:solidFill>
                <a:latin typeface="Calibri"/>
                <a:cs typeface="Calibri"/>
              </a:rPr>
              <a:t>içerisinde</a:t>
            </a:r>
            <a:r>
              <a:rPr sz="1800" spc="15" dirty="0">
                <a:solidFill>
                  <a:schemeClr val="tx2">
                    <a:lumMod val="10000"/>
                  </a:schemeClr>
                </a:solidFill>
                <a:latin typeface="Calibri"/>
                <a:cs typeface="Calibri"/>
              </a:rPr>
              <a:t> </a:t>
            </a:r>
            <a:r>
              <a:rPr sz="1800" spc="-10" dirty="0">
                <a:solidFill>
                  <a:schemeClr val="tx2">
                    <a:lumMod val="10000"/>
                  </a:schemeClr>
                </a:solidFill>
                <a:latin typeface="Calibri"/>
                <a:cs typeface="Calibri"/>
              </a:rPr>
              <a:t>kalan </a:t>
            </a:r>
            <a:r>
              <a:rPr sz="1800" spc="-390" dirty="0">
                <a:solidFill>
                  <a:schemeClr val="tx2">
                    <a:lumMod val="10000"/>
                  </a:schemeClr>
                </a:solidFill>
                <a:latin typeface="Calibri"/>
                <a:cs typeface="Calibri"/>
              </a:rPr>
              <a:t> </a:t>
            </a:r>
            <a:r>
              <a:rPr sz="1800" spc="-5" dirty="0">
                <a:solidFill>
                  <a:schemeClr val="tx2">
                    <a:lumMod val="10000"/>
                  </a:schemeClr>
                </a:solidFill>
                <a:latin typeface="Calibri"/>
                <a:cs typeface="Calibri"/>
              </a:rPr>
              <a:t>kısmı,</a:t>
            </a:r>
            <a:r>
              <a:rPr sz="1800" spc="-15" dirty="0">
                <a:solidFill>
                  <a:schemeClr val="tx2">
                    <a:lumMod val="10000"/>
                  </a:schemeClr>
                </a:solidFill>
                <a:latin typeface="Calibri"/>
                <a:cs typeface="Calibri"/>
              </a:rPr>
              <a:t> </a:t>
            </a:r>
            <a:r>
              <a:rPr sz="1800" spc="-5" dirty="0">
                <a:solidFill>
                  <a:schemeClr val="tx2">
                    <a:lumMod val="10000"/>
                  </a:schemeClr>
                </a:solidFill>
                <a:latin typeface="Calibri"/>
                <a:cs typeface="Calibri"/>
              </a:rPr>
              <a:t>milin</a:t>
            </a:r>
            <a:r>
              <a:rPr sz="1800" spc="15" dirty="0">
                <a:solidFill>
                  <a:schemeClr val="tx2">
                    <a:lumMod val="10000"/>
                  </a:schemeClr>
                </a:solidFill>
                <a:latin typeface="Calibri"/>
                <a:cs typeface="Calibri"/>
              </a:rPr>
              <a:t> </a:t>
            </a:r>
            <a:r>
              <a:rPr sz="1800" spc="-10" dirty="0">
                <a:solidFill>
                  <a:schemeClr val="tx2">
                    <a:lumMod val="10000"/>
                  </a:schemeClr>
                </a:solidFill>
                <a:latin typeface="Calibri"/>
                <a:cs typeface="Calibri"/>
              </a:rPr>
              <a:t>toplam </a:t>
            </a:r>
            <a:r>
              <a:rPr sz="1800" spc="-5" dirty="0">
                <a:solidFill>
                  <a:schemeClr val="tx2">
                    <a:lumMod val="10000"/>
                  </a:schemeClr>
                </a:solidFill>
                <a:latin typeface="Calibri"/>
                <a:cs typeface="Calibri"/>
              </a:rPr>
              <a:t>uzunluğunun</a:t>
            </a:r>
            <a:r>
              <a:rPr sz="1800" spc="25" dirty="0">
                <a:solidFill>
                  <a:schemeClr val="tx2">
                    <a:lumMod val="10000"/>
                  </a:schemeClr>
                </a:solidFill>
                <a:latin typeface="Calibri"/>
                <a:cs typeface="Calibri"/>
              </a:rPr>
              <a:t> </a:t>
            </a:r>
            <a:r>
              <a:rPr sz="1800" dirty="0">
                <a:solidFill>
                  <a:schemeClr val="tx2">
                    <a:lumMod val="10000"/>
                  </a:schemeClr>
                </a:solidFill>
                <a:latin typeface="Calibri"/>
                <a:cs typeface="Calibri"/>
              </a:rPr>
              <a:t>%25’i,</a:t>
            </a:r>
            <a:r>
              <a:rPr sz="1800" spc="-5" dirty="0">
                <a:solidFill>
                  <a:schemeClr val="tx2">
                    <a:lumMod val="10000"/>
                  </a:schemeClr>
                </a:solidFill>
                <a:latin typeface="Calibri"/>
                <a:cs typeface="Calibri"/>
              </a:rPr>
              <a:t> </a:t>
            </a:r>
            <a:r>
              <a:rPr sz="1800" spc="-5" dirty="0" err="1">
                <a:solidFill>
                  <a:schemeClr val="tx2">
                    <a:lumMod val="10000"/>
                  </a:schemeClr>
                </a:solidFill>
                <a:latin typeface="Calibri"/>
                <a:cs typeface="Calibri"/>
              </a:rPr>
              <a:t>bu</a:t>
            </a:r>
            <a:r>
              <a:rPr lang="tr-TR" dirty="0">
                <a:solidFill>
                  <a:schemeClr val="tx2">
                    <a:lumMod val="10000"/>
                  </a:schemeClr>
                </a:solidFill>
                <a:latin typeface="Calibri"/>
                <a:cs typeface="Calibri"/>
              </a:rPr>
              <a:t> </a:t>
            </a:r>
            <a:r>
              <a:rPr sz="1800" spc="-5" dirty="0" err="1">
                <a:solidFill>
                  <a:schemeClr val="tx2">
                    <a:lumMod val="10000"/>
                  </a:schemeClr>
                </a:solidFill>
                <a:latin typeface="Calibri"/>
                <a:cs typeface="Calibri"/>
              </a:rPr>
              <a:t>değer</a:t>
            </a:r>
            <a:r>
              <a:rPr sz="1800" spc="-5" dirty="0">
                <a:solidFill>
                  <a:schemeClr val="tx2">
                    <a:lumMod val="10000"/>
                  </a:schemeClr>
                </a:solidFill>
                <a:latin typeface="Calibri"/>
                <a:cs typeface="Calibri"/>
              </a:rPr>
              <a:t> </a:t>
            </a:r>
            <a:r>
              <a:rPr sz="1800" dirty="0">
                <a:solidFill>
                  <a:schemeClr val="tx2">
                    <a:lumMod val="10000"/>
                  </a:schemeClr>
                </a:solidFill>
                <a:latin typeface="Calibri"/>
                <a:cs typeface="Calibri"/>
              </a:rPr>
              <a:t>150</a:t>
            </a:r>
            <a:r>
              <a:rPr sz="1800" spc="5" dirty="0">
                <a:solidFill>
                  <a:schemeClr val="tx2">
                    <a:lumMod val="10000"/>
                  </a:schemeClr>
                </a:solidFill>
                <a:latin typeface="Calibri"/>
                <a:cs typeface="Calibri"/>
              </a:rPr>
              <a:t> </a:t>
            </a:r>
            <a:r>
              <a:rPr sz="1800" spc="-25" dirty="0">
                <a:solidFill>
                  <a:schemeClr val="tx2">
                    <a:lumMod val="10000"/>
                  </a:schemeClr>
                </a:solidFill>
                <a:latin typeface="Calibri"/>
                <a:cs typeface="Calibri"/>
              </a:rPr>
              <a:t>mm’den</a:t>
            </a:r>
            <a:r>
              <a:rPr sz="1800" spc="5" dirty="0">
                <a:solidFill>
                  <a:schemeClr val="tx2">
                    <a:lumMod val="10000"/>
                  </a:schemeClr>
                </a:solidFill>
                <a:latin typeface="Calibri"/>
                <a:cs typeface="Calibri"/>
              </a:rPr>
              <a:t> </a:t>
            </a:r>
            <a:r>
              <a:rPr sz="1800" spc="-5" dirty="0">
                <a:solidFill>
                  <a:schemeClr val="tx2">
                    <a:lumMod val="10000"/>
                  </a:schemeClr>
                </a:solidFill>
                <a:latin typeface="Calibri"/>
                <a:cs typeface="Calibri"/>
              </a:rPr>
              <a:t>küçük</a:t>
            </a:r>
            <a:r>
              <a:rPr sz="1800" dirty="0">
                <a:solidFill>
                  <a:schemeClr val="tx2">
                    <a:lumMod val="10000"/>
                  </a:schemeClr>
                </a:solidFill>
                <a:latin typeface="Calibri"/>
                <a:cs typeface="Calibri"/>
              </a:rPr>
              <a:t> </a:t>
            </a:r>
            <a:r>
              <a:rPr sz="1800" spc="-5" dirty="0">
                <a:solidFill>
                  <a:schemeClr val="tx2">
                    <a:lumMod val="10000"/>
                  </a:schemeClr>
                </a:solidFill>
                <a:latin typeface="Calibri"/>
                <a:cs typeface="Calibri"/>
              </a:rPr>
              <a:t>ise</a:t>
            </a:r>
            <a:r>
              <a:rPr sz="1800" dirty="0">
                <a:solidFill>
                  <a:schemeClr val="tx2">
                    <a:lumMod val="10000"/>
                  </a:schemeClr>
                </a:solidFill>
                <a:latin typeface="Calibri"/>
                <a:cs typeface="Calibri"/>
              </a:rPr>
              <a:t> 150</a:t>
            </a:r>
            <a:r>
              <a:rPr sz="1800" spc="-5" dirty="0">
                <a:solidFill>
                  <a:schemeClr val="tx2">
                    <a:lumMod val="10000"/>
                  </a:schemeClr>
                </a:solidFill>
                <a:latin typeface="Calibri"/>
                <a:cs typeface="Calibri"/>
              </a:rPr>
              <a:t> </a:t>
            </a:r>
            <a:r>
              <a:rPr sz="1800" dirty="0">
                <a:solidFill>
                  <a:schemeClr val="tx2">
                    <a:lumMod val="10000"/>
                  </a:schemeClr>
                </a:solidFill>
                <a:latin typeface="Calibri"/>
                <a:cs typeface="Calibri"/>
              </a:rPr>
              <a:t>mm</a:t>
            </a:r>
            <a:r>
              <a:rPr sz="1800" spc="-5" dirty="0">
                <a:solidFill>
                  <a:schemeClr val="tx2">
                    <a:lumMod val="10000"/>
                  </a:schemeClr>
                </a:solidFill>
                <a:latin typeface="Calibri"/>
                <a:cs typeface="Calibri"/>
              </a:rPr>
              <a:t> </a:t>
            </a:r>
            <a:r>
              <a:rPr sz="1800" spc="-10" dirty="0" err="1">
                <a:solidFill>
                  <a:schemeClr val="tx2">
                    <a:lumMod val="10000"/>
                  </a:schemeClr>
                </a:solidFill>
                <a:latin typeface="Calibri"/>
                <a:cs typeface="Calibri"/>
              </a:rPr>
              <a:t>mutlaka</a:t>
            </a:r>
            <a:r>
              <a:rPr lang="tr-TR" dirty="0">
                <a:solidFill>
                  <a:schemeClr val="tx2">
                    <a:lumMod val="10000"/>
                  </a:schemeClr>
                </a:solidFill>
                <a:latin typeface="Calibri"/>
                <a:cs typeface="Calibri"/>
              </a:rPr>
              <a:t> </a:t>
            </a:r>
            <a:r>
              <a:rPr sz="1800" spc="-5" dirty="0" err="1">
                <a:solidFill>
                  <a:schemeClr val="tx2">
                    <a:lumMod val="10000"/>
                  </a:schemeClr>
                </a:solidFill>
                <a:latin typeface="Calibri"/>
                <a:cs typeface="Calibri"/>
              </a:rPr>
              <a:t>dikme</a:t>
            </a:r>
            <a:r>
              <a:rPr sz="1800" spc="-15" dirty="0">
                <a:solidFill>
                  <a:schemeClr val="tx2">
                    <a:lumMod val="10000"/>
                  </a:schemeClr>
                </a:solidFill>
                <a:latin typeface="Calibri"/>
                <a:cs typeface="Calibri"/>
              </a:rPr>
              <a:t> </a:t>
            </a:r>
            <a:r>
              <a:rPr sz="1800" spc="-5" dirty="0">
                <a:solidFill>
                  <a:schemeClr val="tx2">
                    <a:lumMod val="10000"/>
                  </a:schemeClr>
                </a:solidFill>
                <a:latin typeface="Calibri"/>
                <a:cs typeface="Calibri"/>
              </a:rPr>
              <a:t>içerisinde</a:t>
            </a:r>
            <a:r>
              <a:rPr sz="1800" spc="10" dirty="0">
                <a:solidFill>
                  <a:schemeClr val="tx2">
                    <a:lumMod val="10000"/>
                  </a:schemeClr>
                </a:solidFill>
                <a:latin typeface="Calibri"/>
                <a:cs typeface="Calibri"/>
              </a:rPr>
              <a:t> </a:t>
            </a:r>
            <a:r>
              <a:rPr sz="1800" spc="-25" dirty="0">
                <a:solidFill>
                  <a:schemeClr val="tx2">
                    <a:lumMod val="10000"/>
                  </a:schemeClr>
                </a:solidFill>
                <a:latin typeface="Calibri"/>
                <a:cs typeface="Calibri"/>
              </a:rPr>
              <a:t>kalmalıdır.</a:t>
            </a:r>
            <a:endParaRPr sz="1800" dirty="0">
              <a:solidFill>
                <a:schemeClr val="tx2">
                  <a:lumMod val="10000"/>
                </a:schemeClr>
              </a:solidFill>
              <a:latin typeface="Calibri"/>
              <a:cs typeface="Calibri"/>
            </a:endParaRPr>
          </a:p>
          <a:p>
            <a:pPr>
              <a:lnSpc>
                <a:spcPct val="100000"/>
              </a:lnSpc>
              <a:spcBef>
                <a:spcPts val="25"/>
              </a:spcBef>
            </a:pPr>
            <a:endParaRPr sz="1750" dirty="0">
              <a:solidFill>
                <a:schemeClr val="tx2">
                  <a:lumMod val="10000"/>
                </a:schemeClr>
              </a:solidFill>
              <a:latin typeface="Calibri"/>
              <a:cs typeface="Calibri"/>
            </a:endParaRPr>
          </a:p>
          <a:p>
            <a:pPr marL="299085" marR="160020" indent="-287020">
              <a:lnSpc>
                <a:spcPct val="100000"/>
              </a:lnSpc>
              <a:buFont typeface="Microsoft Sans Serif"/>
              <a:buChar char="•"/>
              <a:tabLst>
                <a:tab pos="299085" algn="l"/>
                <a:tab pos="299720" algn="l"/>
              </a:tabLst>
            </a:pPr>
            <a:r>
              <a:rPr sz="1800" spc="-20" dirty="0">
                <a:solidFill>
                  <a:schemeClr val="tx2">
                    <a:lumMod val="10000"/>
                  </a:schemeClr>
                </a:solidFill>
                <a:latin typeface="Calibri"/>
                <a:cs typeface="Calibri"/>
              </a:rPr>
              <a:t>Korozyona</a:t>
            </a:r>
            <a:r>
              <a:rPr sz="1800" spc="10" dirty="0">
                <a:solidFill>
                  <a:schemeClr val="tx2">
                    <a:lumMod val="10000"/>
                  </a:schemeClr>
                </a:solidFill>
                <a:latin typeface="Calibri"/>
                <a:cs typeface="Calibri"/>
              </a:rPr>
              <a:t> </a:t>
            </a:r>
            <a:r>
              <a:rPr sz="1800" spc="-20" dirty="0">
                <a:solidFill>
                  <a:schemeClr val="tx2">
                    <a:lumMod val="10000"/>
                  </a:schemeClr>
                </a:solidFill>
                <a:latin typeface="Calibri"/>
                <a:cs typeface="Calibri"/>
              </a:rPr>
              <a:t>karşı</a:t>
            </a:r>
            <a:r>
              <a:rPr sz="1800" spc="5" dirty="0">
                <a:solidFill>
                  <a:schemeClr val="tx2">
                    <a:lumMod val="10000"/>
                  </a:schemeClr>
                </a:solidFill>
                <a:latin typeface="Calibri"/>
                <a:cs typeface="Calibri"/>
              </a:rPr>
              <a:t> </a:t>
            </a:r>
            <a:r>
              <a:rPr sz="1800" spc="-10" dirty="0">
                <a:solidFill>
                  <a:schemeClr val="tx2">
                    <a:lumMod val="10000"/>
                  </a:schemeClr>
                </a:solidFill>
                <a:latin typeface="Calibri"/>
                <a:cs typeface="Calibri"/>
              </a:rPr>
              <a:t>galvaniz</a:t>
            </a:r>
            <a:r>
              <a:rPr sz="1800" spc="5" dirty="0">
                <a:solidFill>
                  <a:schemeClr val="tx2">
                    <a:lumMod val="10000"/>
                  </a:schemeClr>
                </a:solidFill>
                <a:latin typeface="Calibri"/>
                <a:cs typeface="Calibri"/>
              </a:rPr>
              <a:t> </a:t>
            </a:r>
            <a:r>
              <a:rPr sz="1800" spc="-5" dirty="0">
                <a:solidFill>
                  <a:schemeClr val="tx2">
                    <a:lumMod val="10000"/>
                  </a:schemeClr>
                </a:solidFill>
                <a:latin typeface="Calibri"/>
                <a:cs typeface="Calibri"/>
              </a:rPr>
              <a:t>işleminden</a:t>
            </a:r>
            <a:r>
              <a:rPr sz="1800" spc="10" dirty="0">
                <a:solidFill>
                  <a:schemeClr val="tx2">
                    <a:lumMod val="10000"/>
                  </a:schemeClr>
                </a:solidFill>
                <a:latin typeface="Calibri"/>
                <a:cs typeface="Calibri"/>
              </a:rPr>
              <a:t> </a:t>
            </a:r>
            <a:r>
              <a:rPr sz="1800" spc="-5" dirty="0">
                <a:solidFill>
                  <a:schemeClr val="tx2">
                    <a:lumMod val="10000"/>
                  </a:schemeClr>
                </a:solidFill>
                <a:latin typeface="Calibri"/>
                <a:cs typeface="Calibri"/>
              </a:rPr>
              <a:t>geçmesi </a:t>
            </a:r>
            <a:r>
              <a:rPr sz="1800" spc="-395" dirty="0">
                <a:solidFill>
                  <a:schemeClr val="tx2">
                    <a:lumMod val="10000"/>
                  </a:schemeClr>
                </a:solidFill>
                <a:latin typeface="Calibri"/>
                <a:cs typeface="Calibri"/>
              </a:rPr>
              <a:t> </a:t>
            </a:r>
            <a:r>
              <a:rPr sz="1800" spc="-20" dirty="0">
                <a:solidFill>
                  <a:schemeClr val="tx2">
                    <a:lumMod val="10000"/>
                  </a:schemeClr>
                </a:solidFill>
                <a:latin typeface="Calibri"/>
                <a:cs typeface="Calibri"/>
              </a:rPr>
              <a:t>gerekmektedir.</a:t>
            </a:r>
            <a:endParaRPr sz="1800" dirty="0">
              <a:solidFill>
                <a:schemeClr val="tx2">
                  <a:lumMod val="10000"/>
                </a:schemeClr>
              </a:solidFill>
              <a:latin typeface="Calibri"/>
              <a:cs typeface="Calibri"/>
            </a:endParaRPr>
          </a:p>
        </p:txBody>
      </p:sp>
      <p:sp>
        <p:nvSpPr>
          <p:cNvPr id="9" name="Dikdörtgen 8"/>
          <p:cNvSpPr/>
          <p:nvPr/>
        </p:nvSpPr>
        <p:spPr>
          <a:xfrm>
            <a:off x="1724025" y="473092"/>
            <a:ext cx="6809321" cy="523220"/>
          </a:xfrm>
          <a:prstGeom prst="rect">
            <a:avLst/>
          </a:prstGeom>
        </p:spPr>
        <p:txBody>
          <a:bodyPr wrap="square">
            <a:spAutoFit/>
          </a:bodyPr>
          <a:lstStyle/>
          <a:p>
            <a:pPr marL="2492375" marR="1316990">
              <a:lnSpc>
                <a:spcPct val="100000"/>
              </a:lnSpc>
            </a:pPr>
            <a:r>
              <a:rPr lang="tr-TR" sz="2800" b="1" i="1" spc="-5" dirty="0">
                <a:solidFill>
                  <a:srgbClr val="FF0000"/>
                </a:solidFill>
                <a:latin typeface="Calibri"/>
                <a:cs typeface="Calibri"/>
              </a:rPr>
              <a:t>AYAR MİLLERİ</a:t>
            </a:r>
            <a:endParaRPr lang="tr-TR" sz="2800" b="1" dirty="0">
              <a:solidFill>
                <a:srgbClr val="FF0000"/>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33</a:t>
            </a:fld>
            <a:endParaRPr lang="tr-TR"/>
          </a:p>
        </p:txBody>
      </p:sp>
      <p:sp>
        <p:nvSpPr>
          <p:cNvPr id="8" name="Dikdörtgen 7"/>
          <p:cNvSpPr/>
          <p:nvPr/>
        </p:nvSpPr>
        <p:spPr>
          <a:xfrm>
            <a:off x="2351120" y="1513129"/>
            <a:ext cx="8953150" cy="923330"/>
          </a:xfrm>
          <a:prstGeom prst="rect">
            <a:avLst/>
          </a:prstGeom>
        </p:spPr>
        <p:txBody>
          <a:bodyPr wrap="square">
            <a:spAutoFit/>
          </a:bodyPr>
          <a:lstStyle/>
          <a:p>
            <a:pPr marL="285750" indent="-285750">
              <a:buFont typeface="Arial" panose="020B0604020202020204" pitchFamily="34" charset="0"/>
              <a:buChar char="•"/>
            </a:pPr>
            <a:r>
              <a:rPr lang="tr-TR" dirty="0">
                <a:solidFill>
                  <a:schemeClr val="tx2">
                    <a:lumMod val="10000"/>
                  </a:schemeClr>
                </a:solidFill>
                <a:latin typeface="Open Sans"/>
              </a:rPr>
              <a:t>Ayar mili iskelenin ağırlığını tabana yaymak ve iskeleyi teraziye getirmek için kullanılır. İskelenin en altına konur çerçevelerin  aynı yükseklikte ayarlamak için kullanılır.</a:t>
            </a:r>
            <a:endParaRPr lang="tr-TR" dirty="0">
              <a:solidFill>
                <a:schemeClr val="tx2">
                  <a:lumMod val="10000"/>
                </a:schemeClr>
              </a:solidFill>
            </a:endParaRPr>
          </a:p>
        </p:txBody>
      </p:sp>
    </p:spTree>
    <p:extLst>
      <p:ext uri="{BB962C8B-B14F-4D97-AF65-F5344CB8AC3E}">
        <p14:creationId xmlns:p14="http://schemas.microsoft.com/office/powerpoint/2010/main" val="12513611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FD1F1480-6824-4E75-951C-C1FA4FFED2FD}"/>
              </a:ext>
            </a:extLst>
          </p:cNvPr>
          <p:cNvPicPr>
            <a:picLocks noChangeAspect="1"/>
          </p:cNvPicPr>
          <p:nvPr/>
        </p:nvPicPr>
        <p:blipFill>
          <a:blip r:embed="rId2"/>
          <a:stretch>
            <a:fillRect/>
          </a:stretch>
        </p:blipFill>
        <p:spPr>
          <a:xfrm>
            <a:off x="669131" y="900112"/>
            <a:ext cx="10853738" cy="4835592"/>
          </a:xfrm>
          <a:prstGeom prst="rect">
            <a:avLst/>
          </a:prstGeom>
        </p:spPr>
      </p:pic>
    </p:spTree>
    <p:extLst>
      <p:ext uri="{BB962C8B-B14F-4D97-AF65-F5344CB8AC3E}">
        <p14:creationId xmlns:p14="http://schemas.microsoft.com/office/powerpoint/2010/main" val="30334372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6"/>
          <p:cNvPicPr>
            <a:picLocks noGrp="1"/>
          </p:cNvPicPr>
          <p:nvPr>
            <p:ph idx="1"/>
          </p:nvPr>
        </p:nvPicPr>
        <p:blipFill>
          <a:blip r:embed="rId2" cstate="print"/>
          <a:stretch>
            <a:fillRect/>
          </a:stretch>
        </p:blipFill>
        <p:spPr>
          <a:xfrm>
            <a:off x="1034383" y="1713756"/>
            <a:ext cx="321327" cy="3598863"/>
          </a:xfrm>
          <a:prstGeom prst="rect">
            <a:avLst/>
          </a:prstGeom>
        </p:spPr>
      </p:pic>
      <p:pic>
        <p:nvPicPr>
          <p:cNvPr id="5" name="object 10"/>
          <p:cNvPicPr/>
          <p:nvPr/>
        </p:nvPicPr>
        <p:blipFill>
          <a:blip r:embed="rId3" cstate="print"/>
          <a:stretch>
            <a:fillRect/>
          </a:stretch>
        </p:blipFill>
        <p:spPr>
          <a:xfrm>
            <a:off x="1988294" y="1884929"/>
            <a:ext cx="1187513" cy="3556238"/>
          </a:xfrm>
          <a:prstGeom prst="rect">
            <a:avLst/>
          </a:prstGeom>
        </p:spPr>
      </p:pic>
      <p:sp>
        <p:nvSpPr>
          <p:cNvPr id="6" name="object 7"/>
          <p:cNvSpPr txBox="1"/>
          <p:nvPr/>
        </p:nvSpPr>
        <p:spPr>
          <a:xfrm>
            <a:off x="3587006" y="2636457"/>
            <a:ext cx="3444875" cy="299720"/>
          </a:xfrm>
          <a:prstGeom prst="rect">
            <a:avLst/>
          </a:prstGeom>
        </p:spPr>
        <p:txBody>
          <a:bodyPr vert="horz" wrap="square" lIns="0" tIns="12700" rIns="0" bIns="0" rtlCol="0">
            <a:spAutoFit/>
          </a:bodyPr>
          <a:lstStyle/>
          <a:p>
            <a:pPr marL="299085" indent="-287020">
              <a:lnSpc>
                <a:spcPct val="100000"/>
              </a:lnSpc>
              <a:spcBef>
                <a:spcPts val="100"/>
              </a:spcBef>
              <a:buFont typeface="Microsoft Sans Serif"/>
              <a:buChar char="•"/>
              <a:tabLst>
                <a:tab pos="299085" algn="l"/>
                <a:tab pos="299720" algn="l"/>
              </a:tabLst>
            </a:pPr>
            <a:r>
              <a:rPr sz="1800" dirty="0">
                <a:solidFill>
                  <a:schemeClr val="tx2">
                    <a:lumMod val="10000"/>
                  </a:schemeClr>
                </a:solidFill>
                <a:latin typeface="Calibri"/>
                <a:cs typeface="Calibri"/>
              </a:rPr>
              <a:t>Akma</a:t>
            </a:r>
            <a:r>
              <a:rPr sz="1800" spc="-25" dirty="0">
                <a:solidFill>
                  <a:schemeClr val="tx2">
                    <a:lumMod val="10000"/>
                  </a:schemeClr>
                </a:solidFill>
                <a:latin typeface="Calibri"/>
                <a:cs typeface="Calibri"/>
              </a:rPr>
              <a:t> </a:t>
            </a:r>
            <a:r>
              <a:rPr sz="1800" spc="-5" dirty="0">
                <a:solidFill>
                  <a:schemeClr val="tx2">
                    <a:lumMod val="10000"/>
                  </a:schemeClr>
                </a:solidFill>
                <a:latin typeface="Calibri"/>
                <a:cs typeface="Calibri"/>
              </a:rPr>
              <a:t>gerilmesi</a:t>
            </a:r>
            <a:r>
              <a:rPr sz="1800" spc="-15" dirty="0">
                <a:solidFill>
                  <a:schemeClr val="tx2">
                    <a:lumMod val="10000"/>
                  </a:schemeClr>
                </a:solidFill>
                <a:latin typeface="Calibri"/>
                <a:cs typeface="Calibri"/>
              </a:rPr>
              <a:t> </a:t>
            </a:r>
            <a:r>
              <a:rPr sz="1800" dirty="0">
                <a:solidFill>
                  <a:schemeClr val="tx2">
                    <a:lumMod val="10000"/>
                  </a:schemeClr>
                </a:solidFill>
                <a:latin typeface="Calibri"/>
                <a:cs typeface="Calibri"/>
              </a:rPr>
              <a:t>en az 235</a:t>
            </a:r>
            <a:r>
              <a:rPr sz="1800" spc="-15" dirty="0">
                <a:solidFill>
                  <a:schemeClr val="tx2">
                    <a:lumMod val="10000"/>
                  </a:schemeClr>
                </a:solidFill>
                <a:latin typeface="Calibri"/>
                <a:cs typeface="Calibri"/>
              </a:rPr>
              <a:t> </a:t>
            </a:r>
            <a:r>
              <a:rPr sz="1800" dirty="0">
                <a:solidFill>
                  <a:schemeClr val="tx2">
                    <a:lumMod val="10000"/>
                  </a:schemeClr>
                </a:solidFill>
                <a:latin typeface="Calibri"/>
                <a:cs typeface="Calibri"/>
              </a:rPr>
              <a:t>N/mm2</a:t>
            </a:r>
          </a:p>
        </p:txBody>
      </p:sp>
      <p:sp>
        <p:nvSpPr>
          <p:cNvPr id="7" name="object 8"/>
          <p:cNvSpPr txBox="1"/>
          <p:nvPr/>
        </p:nvSpPr>
        <p:spPr>
          <a:xfrm>
            <a:off x="3587006" y="3208088"/>
            <a:ext cx="7414369" cy="289823"/>
          </a:xfrm>
          <a:prstGeom prst="rect">
            <a:avLst/>
          </a:prstGeom>
        </p:spPr>
        <p:txBody>
          <a:bodyPr vert="horz" wrap="square" lIns="0" tIns="12700" rIns="0" bIns="0" rtlCol="0">
            <a:spAutoFit/>
          </a:bodyPr>
          <a:lstStyle/>
          <a:p>
            <a:pPr marL="299085" indent="-287020">
              <a:lnSpc>
                <a:spcPct val="100000"/>
              </a:lnSpc>
              <a:spcBef>
                <a:spcPts val="100"/>
              </a:spcBef>
              <a:buFont typeface="Microsoft Sans Serif"/>
              <a:buChar char="•"/>
              <a:tabLst>
                <a:tab pos="299085" algn="l"/>
                <a:tab pos="299720" algn="l"/>
              </a:tabLst>
            </a:pPr>
            <a:r>
              <a:rPr sz="1800" spc="-10" dirty="0">
                <a:solidFill>
                  <a:schemeClr val="tx2">
                    <a:lumMod val="10000"/>
                  </a:schemeClr>
                </a:solidFill>
                <a:latin typeface="Calibri"/>
                <a:cs typeface="Calibri"/>
              </a:rPr>
              <a:t>Dış</a:t>
            </a:r>
            <a:r>
              <a:rPr sz="1800" spc="15" dirty="0">
                <a:solidFill>
                  <a:schemeClr val="tx2">
                    <a:lumMod val="10000"/>
                  </a:schemeClr>
                </a:solidFill>
                <a:latin typeface="Calibri"/>
                <a:cs typeface="Calibri"/>
              </a:rPr>
              <a:t> </a:t>
            </a:r>
            <a:r>
              <a:rPr sz="1800" spc="-5" dirty="0">
                <a:solidFill>
                  <a:schemeClr val="tx2">
                    <a:lumMod val="10000"/>
                  </a:schemeClr>
                </a:solidFill>
                <a:latin typeface="Calibri"/>
                <a:cs typeface="Calibri"/>
              </a:rPr>
              <a:t>çapı</a:t>
            </a:r>
            <a:r>
              <a:rPr sz="1800" dirty="0">
                <a:solidFill>
                  <a:schemeClr val="tx2">
                    <a:lumMod val="10000"/>
                  </a:schemeClr>
                </a:solidFill>
                <a:latin typeface="Calibri"/>
                <a:cs typeface="Calibri"/>
              </a:rPr>
              <a:t> </a:t>
            </a:r>
            <a:r>
              <a:rPr sz="1800" spc="-5" dirty="0">
                <a:solidFill>
                  <a:schemeClr val="tx2">
                    <a:lumMod val="10000"/>
                  </a:schemeClr>
                </a:solidFill>
                <a:latin typeface="Calibri"/>
                <a:cs typeface="Calibri"/>
              </a:rPr>
              <a:t>Ø48,3</a:t>
            </a:r>
            <a:r>
              <a:rPr sz="1800" spc="5" dirty="0">
                <a:solidFill>
                  <a:schemeClr val="tx2">
                    <a:lumMod val="10000"/>
                  </a:schemeClr>
                </a:solidFill>
                <a:latin typeface="Calibri"/>
                <a:cs typeface="Calibri"/>
              </a:rPr>
              <a:t> </a:t>
            </a:r>
            <a:r>
              <a:rPr sz="1800" dirty="0">
                <a:solidFill>
                  <a:schemeClr val="tx2">
                    <a:lumMod val="10000"/>
                  </a:schemeClr>
                </a:solidFill>
                <a:latin typeface="Calibri"/>
                <a:cs typeface="Calibri"/>
              </a:rPr>
              <a:t>mm,</a:t>
            </a:r>
            <a:r>
              <a:rPr sz="1800" spc="-10" dirty="0">
                <a:solidFill>
                  <a:schemeClr val="tx2">
                    <a:lumMod val="10000"/>
                  </a:schemeClr>
                </a:solidFill>
                <a:latin typeface="Calibri"/>
                <a:cs typeface="Calibri"/>
              </a:rPr>
              <a:t> </a:t>
            </a:r>
            <a:r>
              <a:rPr sz="1800" spc="-5" dirty="0">
                <a:solidFill>
                  <a:schemeClr val="tx2">
                    <a:lumMod val="10000"/>
                  </a:schemeClr>
                </a:solidFill>
                <a:latin typeface="Calibri"/>
                <a:cs typeface="Calibri"/>
              </a:rPr>
              <a:t>et</a:t>
            </a:r>
            <a:r>
              <a:rPr sz="1800" dirty="0">
                <a:solidFill>
                  <a:schemeClr val="tx2">
                    <a:lumMod val="10000"/>
                  </a:schemeClr>
                </a:solidFill>
                <a:latin typeface="Calibri"/>
                <a:cs typeface="Calibri"/>
              </a:rPr>
              <a:t> </a:t>
            </a:r>
            <a:r>
              <a:rPr sz="1800" spc="-10" dirty="0">
                <a:solidFill>
                  <a:schemeClr val="tx2">
                    <a:lumMod val="10000"/>
                  </a:schemeClr>
                </a:solidFill>
                <a:latin typeface="Calibri"/>
                <a:cs typeface="Calibri"/>
              </a:rPr>
              <a:t>kalınlığı</a:t>
            </a:r>
            <a:r>
              <a:rPr sz="1800" spc="15" dirty="0">
                <a:solidFill>
                  <a:schemeClr val="tx2">
                    <a:lumMod val="10000"/>
                  </a:schemeClr>
                </a:solidFill>
                <a:latin typeface="Calibri"/>
                <a:cs typeface="Calibri"/>
              </a:rPr>
              <a:t> </a:t>
            </a:r>
            <a:r>
              <a:rPr sz="1800" dirty="0">
                <a:solidFill>
                  <a:schemeClr val="tx2">
                    <a:lumMod val="10000"/>
                  </a:schemeClr>
                </a:solidFill>
                <a:latin typeface="Calibri"/>
                <a:cs typeface="Calibri"/>
              </a:rPr>
              <a:t>en</a:t>
            </a:r>
            <a:r>
              <a:rPr sz="1800" spc="10" dirty="0">
                <a:solidFill>
                  <a:schemeClr val="tx2">
                    <a:lumMod val="10000"/>
                  </a:schemeClr>
                </a:solidFill>
                <a:latin typeface="Calibri"/>
                <a:cs typeface="Calibri"/>
              </a:rPr>
              <a:t> </a:t>
            </a:r>
            <a:r>
              <a:rPr sz="1800" dirty="0">
                <a:solidFill>
                  <a:schemeClr val="tx2">
                    <a:lumMod val="10000"/>
                  </a:schemeClr>
                </a:solidFill>
                <a:latin typeface="Calibri"/>
                <a:cs typeface="Calibri"/>
              </a:rPr>
              <a:t>az</a:t>
            </a:r>
            <a:r>
              <a:rPr sz="1800" spc="5" dirty="0">
                <a:solidFill>
                  <a:schemeClr val="tx2">
                    <a:lumMod val="10000"/>
                  </a:schemeClr>
                </a:solidFill>
                <a:latin typeface="Calibri"/>
                <a:cs typeface="Calibri"/>
              </a:rPr>
              <a:t> </a:t>
            </a:r>
            <a:r>
              <a:rPr sz="1800" dirty="0">
                <a:solidFill>
                  <a:schemeClr val="tx2">
                    <a:lumMod val="10000"/>
                  </a:schemeClr>
                </a:solidFill>
                <a:latin typeface="Calibri"/>
                <a:cs typeface="Calibri"/>
              </a:rPr>
              <a:t>3</a:t>
            </a:r>
            <a:r>
              <a:rPr sz="1800" spc="5" dirty="0">
                <a:solidFill>
                  <a:schemeClr val="tx2">
                    <a:lumMod val="10000"/>
                  </a:schemeClr>
                </a:solidFill>
                <a:latin typeface="Calibri"/>
                <a:cs typeface="Calibri"/>
              </a:rPr>
              <a:t> </a:t>
            </a:r>
            <a:r>
              <a:rPr sz="1800" dirty="0">
                <a:solidFill>
                  <a:schemeClr val="tx2">
                    <a:lumMod val="10000"/>
                  </a:schemeClr>
                </a:solidFill>
                <a:latin typeface="Calibri"/>
                <a:cs typeface="Calibri"/>
              </a:rPr>
              <a:t>mm</a:t>
            </a:r>
            <a:r>
              <a:rPr lang="tr-TR" sz="1800" dirty="0">
                <a:solidFill>
                  <a:schemeClr val="tx2">
                    <a:lumMod val="10000"/>
                  </a:schemeClr>
                </a:solidFill>
                <a:latin typeface="Calibri"/>
                <a:cs typeface="Calibri"/>
              </a:rPr>
              <a:t> </a:t>
            </a:r>
            <a:r>
              <a:rPr sz="1800" spc="-25" dirty="0" err="1">
                <a:solidFill>
                  <a:schemeClr val="tx2">
                    <a:lumMod val="10000"/>
                  </a:schemeClr>
                </a:solidFill>
                <a:latin typeface="Calibri"/>
                <a:cs typeface="Calibri"/>
              </a:rPr>
              <a:t>olmalıdır</a:t>
            </a:r>
            <a:r>
              <a:rPr sz="1800" spc="-25" dirty="0">
                <a:solidFill>
                  <a:schemeClr val="tx2">
                    <a:lumMod val="10000"/>
                  </a:schemeClr>
                </a:solidFill>
                <a:latin typeface="Calibri"/>
                <a:cs typeface="Calibri"/>
              </a:rPr>
              <a:t>.</a:t>
            </a:r>
            <a:endParaRPr sz="1800" dirty="0">
              <a:solidFill>
                <a:schemeClr val="tx2">
                  <a:lumMod val="10000"/>
                </a:schemeClr>
              </a:solidFill>
              <a:latin typeface="Calibri"/>
              <a:cs typeface="Calibri"/>
            </a:endParaRPr>
          </a:p>
        </p:txBody>
      </p:sp>
      <p:sp>
        <p:nvSpPr>
          <p:cNvPr id="8" name="object 9"/>
          <p:cNvSpPr txBox="1"/>
          <p:nvPr/>
        </p:nvSpPr>
        <p:spPr>
          <a:xfrm>
            <a:off x="3587005" y="3663048"/>
            <a:ext cx="7570611" cy="289823"/>
          </a:xfrm>
          <a:prstGeom prst="rect">
            <a:avLst/>
          </a:prstGeom>
        </p:spPr>
        <p:txBody>
          <a:bodyPr vert="horz" wrap="square" lIns="0" tIns="12700" rIns="0" bIns="0" rtlCol="0">
            <a:spAutoFit/>
          </a:bodyPr>
          <a:lstStyle/>
          <a:p>
            <a:pPr marL="299085" marR="5080" indent="-287020">
              <a:lnSpc>
                <a:spcPct val="100000"/>
              </a:lnSpc>
              <a:spcBef>
                <a:spcPts val="100"/>
              </a:spcBef>
              <a:buFont typeface="Microsoft Sans Serif"/>
              <a:buChar char="•"/>
              <a:tabLst>
                <a:tab pos="299085" algn="l"/>
                <a:tab pos="299720" algn="l"/>
              </a:tabLst>
            </a:pPr>
            <a:r>
              <a:rPr sz="1800" spc="-20" dirty="0">
                <a:solidFill>
                  <a:schemeClr val="tx2">
                    <a:lumMod val="10000"/>
                  </a:schemeClr>
                </a:solidFill>
                <a:latin typeface="Calibri"/>
                <a:cs typeface="Calibri"/>
              </a:rPr>
              <a:t>Korozyona</a:t>
            </a:r>
            <a:r>
              <a:rPr sz="1800" spc="10" dirty="0">
                <a:solidFill>
                  <a:schemeClr val="tx2">
                    <a:lumMod val="10000"/>
                  </a:schemeClr>
                </a:solidFill>
                <a:latin typeface="Calibri"/>
                <a:cs typeface="Calibri"/>
              </a:rPr>
              <a:t> </a:t>
            </a:r>
            <a:r>
              <a:rPr sz="1800" spc="-15" dirty="0">
                <a:solidFill>
                  <a:schemeClr val="tx2">
                    <a:lumMod val="10000"/>
                  </a:schemeClr>
                </a:solidFill>
                <a:latin typeface="Calibri"/>
                <a:cs typeface="Calibri"/>
              </a:rPr>
              <a:t>karşı,</a:t>
            </a:r>
            <a:r>
              <a:rPr sz="1800" spc="-10" dirty="0">
                <a:solidFill>
                  <a:schemeClr val="tx2">
                    <a:lumMod val="10000"/>
                  </a:schemeClr>
                </a:solidFill>
                <a:latin typeface="Calibri"/>
                <a:cs typeface="Calibri"/>
              </a:rPr>
              <a:t> sıcak </a:t>
            </a:r>
            <a:r>
              <a:rPr sz="1800" spc="-5" dirty="0">
                <a:solidFill>
                  <a:schemeClr val="tx2">
                    <a:lumMod val="10000"/>
                  </a:schemeClr>
                </a:solidFill>
                <a:latin typeface="Calibri"/>
                <a:cs typeface="Calibri"/>
              </a:rPr>
              <a:t>daldırma</a:t>
            </a:r>
            <a:r>
              <a:rPr sz="1800" dirty="0">
                <a:solidFill>
                  <a:schemeClr val="tx2">
                    <a:lumMod val="10000"/>
                  </a:schemeClr>
                </a:solidFill>
                <a:latin typeface="Calibri"/>
                <a:cs typeface="Calibri"/>
              </a:rPr>
              <a:t> </a:t>
            </a:r>
            <a:r>
              <a:rPr sz="1800" spc="-10" dirty="0">
                <a:solidFill>
                  <a:schemeClr val="tx2">
                    <a:lumMod val="10000"/>
                  </a:schemeClr>
                </a:solidFill>
                <a:latin typeface="Calibri"/>
                <a:cs typeface="Calibri"/>
              </a:rPr>
              <a:t>galvaniz </a:t>
            </a:r>
            <a:r>
              <a:rPr sz="1800" spc="-390" dirty="0">
                <a:solidFill>
                  <a:schemeClr val="tx2">
                    <a:lumMod val="10000"/>
                  </a:schemeClr>
                </a:solidFill>
                <a:latin typeface="Calibri"/>
                <a:cs typeface="Calibri"/>
              </a:rPr>
              <a:t> </a:t>
            </a:r>
            <a:r>
              <a:rPr sz="1800" spc="-5" dirty="0">
                <a:solidFill>
                  <a:schemeClr val="tx2">
                    <a:lumMod val="10000"/>
                  </a:schemeClr>
                </a:solidFill>
                <a:latin typeface="Calibri"/>
                <a:cs typeface="Calibri"/>
              </a:rPr>
              <a:t>işleminden</a:t>
            </a:r>
            <a:r>
              <a:rPr sz="1800" spc="5" dirty="0">
                <a:solidFill>
                  <a:schemeClr val="tx2">
                    <a:lumMod val="10000"/>
                  </a:schemeClr>
                </a:solidFill>
                <a:latin typeface="Calibri"/>
                <a:cs typeface="Calibri"/>
              </a:rPr>
              <a:t> </a:t>
            </a:r>
            <a:r>
              <a:rPr sz="1800" spc="-5" dirty="0">
                <a:solidFill>
                  <a:schemeClr val="tx2">
                    <a:lumMod val="10000"/>
                  </a:schemeClr>
                </a:solidFill>
                <a:latin typeface="Calibri"/>
                <a:cs typeface="Calibri"/>
              </a:rPr>
              <a:t>geçmesi</a:t>
            </a:r>
            <a:r>
              <a:rPr sz="1800" spc="-10" dirty="0">
                <a:solidFill>
                  <a:schemeClr val="tx2">
                    <a:lumMod val="10000"/>
                  </a:schemeClr>
                </a:solidFill>
                <a:latin typeface="Calibri"/>
                <a:cs typeface="Calibri"/>
              </a:rPr>
              <a:t> </a:t>
            </a:r>
            <a:r>
              <a:rPr sz="1800" spc="-20" dirty="0">
                <a:solidFill>
                  <a:schemeClr val="tx2">
                    <a:lumMod val="10000"/>
                  </a:schemeClr>
                </a:solidFill>
                <a:latin typeface="Calibri"/>
                <a:cs typeface="Calibri"/>
              </a:rPr>
              <a:t>gerekmektedir.</a:t>
            </a:r>
            <a:endParaRPr sz="1800" dirty="0">
              <a:solidFill>
                <a:schemeClr val="tx2">
                  <a:lumMod val="10000"/>
                </a:schemeClr>
              </a:solidFill>
              <a:latin typeface="Calibri"/>
              <a:cs typeface="Calibri"/>
            </a:endParaRPr>
          </a:p>
        </p:txBody>
      </p:sp>
      <p:sp>
        <p:nvSpPr>
          <p:cNvPr id="10" name="Dikdörtgen 9"/>
          <p:cNvSpPr/>
          <p:nvPr/>
        </p:nvSpPr>
        <p:spPr>
          <a:xfrm>
            <a:off x="1551203" y="417306"/>
            <a:ext cx="6118949" cy="523220"/>
          </a:xfrm>
          <a:prstGeom prst="rect">
            <a:avLst/>
          </a:prstGeom>
        </p:spPr>
        <p:txBody>
          <a:bodyPr wrap="square">
            <a:spAutoFit/>
          </a:bodyPr>
          <a:lstStyle/>
          <a:p>
            <a:pPr marL="2492375" marR="1316990">
              <a:lnSpc>
                <a:spcPct val="100000"/>
              </a:lnSpc>
            </a:pPr>
            <a:r>
              <a:rPr lang="tr-TR" sz="2800" b="1" i="1" spc="-5" dirty="0">
                <a:solidFill>
                  <a:srgbClr val="FF0000"/>
                </a:solidFill>
                <a:latin typeface="Calibri"/>
                <a:cs typeface="Calibri"/>
              </a:rPr>
              <a:t>DİKMELER</a:t>
            </a:r>
            <a:endParaRPr lang="tr-TR" sz="2800" b="1" dirty="0">
              <a:solidFill>
                <a:srgbClr val="FF0000"/>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35</a:t>
            </a:fld>
            <a:endParaRPr lang="tr-TR"/>
          </a:p>
        </p:txBody>
      </p:sp>
      <p:sp>
        <p:nvSpPr>
          <p:cNvPr id="9" name="Dikdörtgen 8"/>
          <p:cNvSpPr/>
          <p:nvPr/>
        </p:nvSpPr>
        <p:spPr>
          <a:xfrm>
            <a:off x="3468268" y="1685719"/>
            <a:ext cx="7885531" cy="646331"/>
          </a:xfrm>
          <a:prstGeom prst="rect">
            <a:avLst/>
          </a:prstGeom>
        </p:spPr>
        <p:txBody>
          <a:bodyPr wrap="square">
            <a:spAutoFit/>
          </a:bodyPr>
          <a:lstStyle/>
          <a:p>
            <a:pPr marL="285750" indent="-285750">
              <a:buFont typeface="Arial" panose="020B0604020202020204" pitchFamily="34" charset="0"/>
              <a:buChar char="•"/>
            </a:pPr>
            <a:r>
              <a:rPr lang="tr-TR" dirty="0">
                <a:solidFill>
                  <a:schemeClr val="tx2">
                    <a:lumMod val="10000"/>
                  </a:schemeClr>
                </a:solidFill>
                <a:latin typeface="Roboto"/>
              </a:rPr>
              <a:t>İnşaat işlerinde geniş kullanım alanı olan, taşıma kapasitesinin yüksek olması ve maliyetlerinin düşük olması sebebiyle tercih edilen bir üründür.</a:t>
            </a:r>
            <a:endParaRPr lang="tr-TR" dirty="0">
              <a:solidFill>
                <a:schemeClr val="tx2">
                  <a:lumMod val="10000"/>
                </a:schemeClr>
              </a:solidFill>
            </a:endParaRPr>
          </a:p>
        </p:txBody>
      </p:sp>
      <p:sp>
        <p:nvSpPr>
          <p:cNvPr id="15" name="Dikdörtgen 14"/>
          <p:cNvSpPr/>
          <p:nvPr/>
        </p:nvSpPr>
        <p:spPr>
          <a:xfrm>
            <a:off x="3533612" y="4224782"/>
            <a:ext cx="7820187" cy="1200329"/>
          </a:xfrm>
          <a:prstGeom prst="rect">
            <a:avLst/>
          </a:prstGeom>
        </p:spPr>
        <p:txBody>
          <a:bodyPr wrap="square">
            <a:spAutoFit/>
          </a:bodyPr>
          <a:lstStyle/>
          <a:p>
            <a:pPr marL="285750" indent="-285750">
              <a:buFont typeface="Arial" panose="020B0604020202020204" pitchFamily="34" charset="0"/>
              <a:buChar char="•"/>
            </a:pPr>
            <a:r>
              <a:rPr lang="tr-TR" dirty="0">
                <a:solidFill>
                  <a:schemeClr val="tx2">
                    <a:lumMod val="10000"/>
                  </a:schemeClr>
                </a:solidFill>
                <a:latin typeface="Roboto"/>
              </a:rPr>
              <a:t>Ayarlı direkleri istediğiniz her yükseklikte rahatça kullanabilirsiniz. Montaj ve geri sökme işlemlerinin hızlı ve basit bir biçimde yapılabildiği teleskobik direklerin ekonomik ve sağlam oluşu, seçilmesinde öne çıkan unsurlardandır.</a:t>
            </a:r>
            <a:endParaRPr lang="tr-TR" dirty="0">
              <a:solidFill>
                <a:schemeClr val="tx2">
                  <a:lumMod val="10000"/>
                </a:schemeClr>
              </a:solidFill>
            </a:endParaRPr>
          </a:p>
        </p:txBody>
      </p:sp>
    </p:spTree>
    <p:extLst>
      <p:ext uri="{BB962C8B-B14F-4D97-AF65-F5344CB8AC3E}">
        <p14:creationId xmlns:p14="http://schemas.microsoft.com/office/powerpoint/2010/main" val="5809133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6 Metin kutusu"/>
          <p:cNvSpPr txBox="1">
            <a:spLocks noChangeArrowheads="1"/>
          </p:cNvSpPr>
          <p:nvPr/>
        </p:nvSpPr>
        <p:spPr bwMode="auto">
          <a:xfrm>
            <a:off x="558477" y="1214627"/>
            <a:ext cx="4292057" cy="547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1pPr>
            <a:lvl2pPr marL="741363" indent="-285750" defTabSz="912813">
              <a:spcBef>
                <a:spcPct val="20000"/>
              </a:spcBef>
              <a:buFont typeface="Wingdings" panose="05000000000000000000" pitchFamily="2" charset="2"/>
              <a:buChar char="§"/>
              <a:defRPr sz="2000">
                <a:solidFill>
                  <a:schemeClr val="tx1"/>
                </a:solidFill>
                <a:latin typeface="Arial Narrow" panose="020B0606020202030204" pitchFamily="34" charset="0"/>
              </a:defRPr>
            </a:lvl2pPr>
            <a:lvl3pPr marL="1141413" indent="-228600"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3pPr>
            <a:lvl4pPr marL="1598613" indent="-228600" defTabSz="912813">
              <a:spcBef>
                <a:spcPct val="20000"/>
              </a:spcBef>
              <a:buFont typeface="Wingdings" panose="05000000000000000000" pitchFamily="2" charset="2"/>
              <a:buChar char="§"/>
              <a:defRPr sz="1600">
                <a:solidFill>
                  <a:schemeClr val="tx1"/>
                </a:solidFill>
                <a:latin typeface="Arial Narrow" panose="020B0606020202030204" pitchFamily="34" charset="0"/>
              </a:defRPr>
            </a:lvl4pPr>
            <a:lvl5pPr marL="2055813" indent="-228600" defTabSz="912813">
              <a:spcBef>
                <a:spcPct val="20000"/>
              </a:spcBef>
              <a:buFont typeface="Wingdings" panose="05000000000000000000" pitchFamily="2" charset="2"/>
              <a:buChar char="§"/>
              <a:defRPr sz="1400">
                <a:solidFill>
                  <a:schemeClr val="tx1"/>
                </a:solidFill>
                <a:latin typeface="Arial Narrow" panose="020B0606020202030204" pitchFamily="34" charset="0"/>
              </a:defRPr>
            </a:lvl5pPr>
            <a:lvl6pPr marL="25130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6pPr>
            <a:lvl7pPr marL="29702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7pPr>
            <a:lvl8pPr marL="34274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8pPr>
            <a:lvl9pPr marL="38846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9pPr>
          </a:lstStyle>
          <a:p>
            <a:pPr eaLnBrk="1" hangingPunct="1">
              <a:spcBef>
                <a:spcPct val="0"/>
              </a:spcBef>
              <a:buFontTx/>
              <a:buNone/>
            </a:pPr>
            <a:endParaRPr lang="tr-TR" altLang="tr-TR" sz="2500" dirty="0">
              <a:latin typeface="Arial" panose="020B0604020202020204" pitchFamily="34" charset="0"/>
            </a:endParaRPr>
          </a:p>
          <a:p>
            <a:pPr>
              <a:spcBef>
                <a:spcPct val="0"/>
              </a:spcBef>
              <a:buNone/>
            </a:pPr>
            <a:r>
              <a:rPr lang="tr-TR" altLang="tr-TR" sz="2500" dirty="0">
                <a:solidFill>
                  <a:schemeClr val="tx2">
                    <a:lumMod val="10000"/>
                  </a:schemeClr>
                </a:solidFill>
                <a:latin typeface="Arial" panose="020B0604020202020204" pitchFamily="34" charset="0"/>
              </a:rPr>
              <a:t>İskele yükünü temele aktaran dikey elemanlardır. Yük taşıyıcı ve yükleri dağıtan yatay elemanlar ile korkulukların bağlandığı, üzerinde </a:t>
            </a:r>
            <a:r>
              <a:rPr lang="tr-TR" altLang="tr-TR" sz="2500" dirty="0" err="1">
                <a:solidFill>
                  <a:schemeClr val="tx2">
                    <a:lumMod val="10000"/>
                  </a:schemeClr>
                </a:solidFill>
                <a:latin typeface="Arial" panose="020B0604020202020204" pitchFamily="34" charset="0"/>
              </a:rPr>
              <a:t>flanşların</a:t>
            </a:r>
            <a:r>
              <a:rPr lang="tr-TR" altLang="tr-TR" sz="2500" dirty="0">
                <a:solidFill>
                  <a:schemeClr val="tx2">
                    <a:lumMod val="10000"/>
                  </a:schemeClr>
                </a:solidFill>
                <a:latin typeface="Arial" panose="020B0604020202020204" pitchFamily="34" charset="0"/>
              </a:rPr>
              <a:t>, fincanların veya kamalı geçişi sağlayan bağlantı yerlerinin bulunduğu, tüm yükleri iskelenin üzerinde bulunduğu zemine aktaran düşey eleman. </a:t>
            </a:r>
          </a:p>
          <a:p>
            <a:pPr eaLnBrk="1" hangingPunct="1">
              <a:spcBef>
                <a:spcPct val="0"/>
              </a:spcBef>
              <a:buFontTx/>
              <a:buNone/>
            </a:pPr>
            <a:endParaRPr lang="tr-TR" altLang="tr-TR" sz="2500" dirty="0">
              <a:latin typeface="Arial" panose="020B0604020202020204" pitchFamily="34" charset="0"/>
            </a:endParaRPr>
          </a:p>
        </p:txBody>
      </p:sp>
      <p:grpSp>
        <p:nvGrpSpPr>
          <p:cNvPr id="4" name="11 Grup"/>
          <p:cNvGrpSpPr>
            <a:grpSpLocks/>
          </p:cNvGrpSpPr>
          <p:nvPr/>
        </p:nvGrpSpPr>
        <p:grpSpPr bwMode="auto">
          <a:xfrm>
            <a:off x="5371407" y="258138"/>
            <a:ext cx="5257800" cy="3695700"/>
            <a:chOff x="4357688" y="1500188"/>
            <a:chExt cx="4330700" cy="4572000"/>
          </a:xfrm>
        </p:grpSpPr>
        <p:pic>
          <p:nvPicPr>
            <p:cNvPr id="5" name="Picture 2" descr="Scaffol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7688" y="1500188"/>
              <a:ext cx="4330700"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15 Oval"/>
            <p:cNvSpPr/>
            <p:nvPr/>
          </p:nvSpPr>
          <p:spPr>
            <a:xfrm>
              <a:off x="4928879" y="2500557"/>
              <a:ext cx="215450" cy="3571631"/>
            </a:xfrm>
            <a:prstGeom prst="ellipse">
              <a:avLst/>
            </a:prstGeom>
            <a:noFill/>
            <a:ln w="3810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7" name="17 Oval"/>
            <p:cNvSpPr/>
            <p:nvPr/>
          </p:nvSpPr>
          <p:spPr>
            <a:xfrm>
              <a:off x="5857483" y="2214514"/>
              <a:ext cx="215450" cy="3571632"/>
            </a:xfrm>
            <a:prstGeom prst="ellipse">
              <a:avLst/>
            </a:prstGeom>
            <a:noFill/>
            <a:ln w="3810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8" name="18 Oval"/>
            <p:cNvSpPr/>
            <p:nvPr/>
          </p:nvSpPr>
          <p:spPr>
            <a:xfrm>
              <a:off x="7500911" y="1858132"/>
              <a:ext cx="213779" cy="3571632"/>
            </a:xfrm>
            <a:prstGeom prst="ellipse">
              <a:avLst/>
            </a:prstGeom>
            <a:noFill/>
            <a:ln w="3810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9" name="19 Oval"/>
            <p:cNvSpPr/>
            <p:nvPr/>
          </p:nvSpPr>
          <p:spPr>
            <a:xfrm>
              <a:off x="8357698" y="1786231"/>
              <a:ext cx="215449" cy="3571632"/>
            </a:xfrm>
            <a:prstGeom prst="ellipse">
              <a:avLst/>
            </a:prstGeom>
            <a:noFill/>
            <a:ln w="3810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grpSp>
      <p:sp>
        <p:nvSpPr>
          <p:cNvPr id="10" name="Slayt Numarası Yer Tutucusu 9"/>
          <p:cNvSpPr>
            <a:spLocks noGrp="1"/>
          </p:cNvSpPr>
          <p:nvPr>
            <p:ph type="sldNum" sz="quarter" idx="12"/>
          </p:nvPr>
        </p:nvSpPr>
        <p:spPr/>
        <p:txBody>
          <a:bodyPr/>
          <a:lstStyle/>
          <a:p>
            <a:fld id="{866914FB-3D64-4DE5-96CE-E198EC76AE77}" type="slidenum">
              <a:rPr lang="tr-TR" smtClean="0"/>
              <a:t>36</a:t>
            </a:fld>
            <a:endParaRPr lang="tr-TR"/>
          </a:p>
        </p:txBody>
      </p:sp>
      <p:sp>
        <p:nvSpPr>
          <p:cNvPr id="11" name="Dikdörtgen 10"/>
          <p:cNvSpPr/>
          <p:nvPr/>
        </p:nvSpPr>
        <p:spPr>
          <a:xfrm>
            <a:off x="2469749" y="509915"/>
            <a:ext cx="1721946" cy="523220"/>
          </a:xfrm>
          <a:prstGeom prst="rect">
            <a:avLst/>
          </a:prstGeom>
        </p:spPr>
        <p:txBody>
          <a:bodyPr wrap="none">
            <a:spAutoFit/>
          </a:bodyPr>
          <a:lstStyle/>
          <a:p>
            <a:pPr>
              <a:spcBef>
                <a:spcPct val="0"/>
              </a:spcBef>
            </a:pPr>
            <a:r>
              <a:rPr lang="tr-TR" altLang="tr-TR" sz="2800" b="1" dirty="0">
                <a:solidFill>
                  <a:srgbClr val="FF0000"/>
                </a:solidFill>
                <a:latin typeface="Calibri" panose="020F0502020204030204" pitchFamily="34" charset="0"/>
                <a:ea typeface="Calibri" panose="020F0502020204030204" pitchFamily="34" charset="0"/>
                <a:cs typeface="Calibri" panose="020F0502020204030204" pitchFamily="34" charset="0"/>
              </a:rPr>
              <a:t>DİKMELER</a:t>
            </a:r>
          </a:p>
        </p:txBody>
      </p:sp>
      <p:pic>
        <p:nvPicPr>
          <p:cNvPr id="2" name="Resim 1">
            <a:extLst>
              <a:ext uri="{FF2B5EF4-FFF2-40B4-BE49-F238E27FC236}">
                <a16:creationId xmlns:a16="http://schemas.microsoft.com/office/drawing/2014/main" id="{0DAFA5BB-A76B-4C80-BFDC-B74A573BD4F5}"/>
              </a:ext>
            </a:extLst>
          </p:cNvPr>
          <p:cNvPicPr>
            <a:picLocks noChangeAspect="1"/>
          </p:cNvPicPr>
          <p:nvPr/>
        </p:nvPicPr>
        <p:blipFill>
          <a:blip r:embed="rId3"/>
          <a:stretch>
            <a:fillRect/>
          </a:stretch>
        </p:blipFill>
        <p:spPr>
          <a:xfrm>
            <a:off x="6114357" y="3810971"/>
            <a:ext cx="4514850" cy="2638425"/>
          </a:xfrm>
          <a:prstGeom prst="rect">
            <a:avLst/>
          </a:prstGeom>
        </p:spPr>
      </p:pic>
    </p:spTree>
    <p:extLst>
      <p:ext uri="{BB962C8B-B14F-4D97-AF65-F5344CB8AC3E}">
        <p14:creationId xmlns:p14="http://schemas.microsoft.com/office/powerpoint/2010/main" val="157827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6 Metin kutusu"/>
          <p:cNvSpPr txBox="1">
            <a:spLocks noChangeArrowheads="1"/>
          </p:cNvSpPr>
          <p:nvPr/>
        </p:nvSpPr>
        <p:spPr bwMode="auto">
          <a:xfrm>
            <a:off x="354042" y="809053"/>
            <a:ext cx="4951383" cy="432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1pPr>
            <a:lvl2pPr marL="741363" indent="-285750" defTabSz="912813">
              <a:spcBef>
                <a:spcPct val="20000"/>
              </a:spcBef>
              <a:buFont typeface="Wingdings" panose="05000000000000000000" pitchFamily="2" charset="2"/>
              <a:buChar char="§"/>
              <a:defRPr sz="2000">
                <a:solidFill>
                  <a:schemeClr val="tx1"/>
                </a:solidFill>
                <a:latin typeface="Arial Narrow" panose="020B0606020202030204" pitchFamily="34" charset="0"/>
              </a:defRPr>
            </a:lvl2pPr>
            <a:lvl3pPr marL="1141413" indent="-228600"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3pPr>
            <a:lvl4pPr marL="1598613" indent="-228600" defTabSz="912813">
              <a:spcBef>
                <a:spcPct val="20000"/>
              </a:spcBef>
              <a:buFont typeface="Wingdings" panose="05000000000000000000" pitchFamily="2" charset="2"/>
              <a:buChar char="§"/>
              <a:defRPr sz="1600">
                <a:solidFill>
                  <a:schemeClr val="tx1"/>
                </a:solidFill>
                <a:latin typeface="Arial Narrow" panose="020B0606020202030204" pitchFamily="34" charset="0"/>
              </a:defRPr>
            </a:lvl4pPr>
            <a:lvl5pPr marL="2055813" indent="-228600" defTabSz="912813">
              <a:spcBef>
                <a:spcPct val="20000"/>
              </a:spcBef>
              <a:buFont typeface="Wingdings" panose="05000000000000000000" pitchFamily="2" charset="2"/>
              <a:buChar char="§"/>
              <a:defRPr sz="1400">
                <a:solidFill>
                  <a:schemeClr val="tx1"/>
                </a:solidFill>
                <a:latin typeface="Arial Narrow" panose="020B0606020202030204" pitchFamily="34" charset="0"/>
              </a:defRPr>
            </a:lvl5pPr>
            <a:lvl6pPr marL="25130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6pPr>
            <a:lvl7pPr marL="29702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7pPr>
            <a:lvl8pPr marL="34274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8pPr>
            <a:lvl9pPr marL="38846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9pPr>
          </a:lstStyle>
          <a:p>
            <a:pPr eaLnBrk="1" hangingPunct="1">
              <a:spcBef>
                <a:spcPct val="0"/>
              </a:spcBef>
              <a:buFontTx/>
              <a:buNone/>
            </a:pPr>
            <a:endParaRPr lang="tr-TR" altLang="tr-TR" sz="2500" dirty="0">
              <a:latin typeface="Arial" panose="020B0604020202020204" pitchFamily="34" charset="0"/>
            </a:endParaRPr>
          </a:p>
          <a:p>
            <a:pPr>
              <a:spcBef>
                <a:spcPct val="0"/>
              </a:spcBef>
              <a:buNone/>
            </a:pPr>
            <a:r>
              <a:rPr lang="tr-TR" altLang="tr-TR" sz="2500" dirty="0">
                <a:solidFill>
                  <a:schemeClr val="tx2">
                    <a:lumMod val="10000"/>
                  </a:schemeClr>
                </a:solidFill>
                <a:latin typeface="Arial" panose="020B0604020202020204" pitchFamily="34" charset="0"/>
              </a:rPr>
              <a:t>Kalas veya çelik elemanlarla döşenen, iskelede çalışanın bizzat üzerine iş yaptığı platformdur. Ön yapımlı veya bir başka şekilde imal edilen, üzerinde bulunan yükleri taşıyan ve bir veya daha fazla platform biriminden oluşan, çalışanlar tarafından çalışma ortamı olarak kullanılan alan, çalışma alanı. </a:t>
            </a:r>
          </a:p>
        </p:txBody>
      </p:sp>
      <p:pic>
        <p:nvPicPr>
          <p:cNvPr id="4" name="Picture 8" descr="White marb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2041" y="136525"/>
            <a:ext cx="4318234" cy="374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5" name="Slayt Numarası Yer Tutucusu 4"/>
          <p:cNvSpPr>
            <a:spLocks noGrp="1"/>
          </p:cNvSpPr>
          <p:nvPr>
            <p:ph type="sldNum" sz="quarter" idx="12"/>
          </p:nvPr>
        </p:nvSpPr>
        <p:spPr/>
        <p:txBody>
          <a:bodyPr/>
          <a:lstStyle/>
          <a:p>
            <a:fld id="{866914FB-3D64-4DE5-96CE-E198EC76AE77}" type="slidenum">
              <a:rPr lang="tr-TR" smtClean="0"/>
              <a:t>37</a:t>
            </a:fld>
            <a:endParaRPr lang="tr-TR"/>
          </a:p>
        </p:txBody>
      </p:sp>
      <p:sp>
        <p:nvSpPr>
          <p:cNvPr id="6" name="Dikdörtgen 5"/>
          <p:cNvSpPr/>
          <p:nvPr/>
        </p:nvSpPr>
        <p:spPr>
          <a:xfrm>
            <a:off x="2038146" y="285833"/>
            <a:ext cx="2915413" cy="523220"/>
          </a:xfrm>
          <a:prstGeom prst="rect">
            <a:avLst/>
          </a:prstGeom>
        </p:spPr>
        <p:txBody>
          <a:bodyPr wrap="none">
            <a:spAutoFit/>
          </a:bodyPr>
          <a:lstStyle/>
          <a:p>
            <a:pPr>
              <a:spcBef>
                <a:spcPct val="0"/>
              </a:spcBef>
            </a:pPr>
            <a:r>
              <a:rPr lang="tr-TR" altLang="tr-TR" sz="2800" b="1" dirty="0">
                <a:solidFill>
                  <a:srgbClr val="FF0000"/>
                </a:solidFill>
                <a:latin typeface="Calibri" panose="020F0502020204030204" pitchFamily="34" charset="0"/>
                <a:ea typeface="Calibri" panose="020F0502020204030204" pitchFamily="34" charset="0"/>
                <a:cs typeface="Calibri" panose="020F0502020204030204" pitchFamily="34" charset="0"/>
              </a:rPr>
              <a:t>Çalışma Platformu</a:t>
            </a:r>
          </a:p>
        </p:txBody>
      </p:sp>
      <p:pic>
        <p:nvPicPr>
          <p:cNvPr id="2" name="Resim 1">
            <a:extLst>
              <a:ext uri="{FF2B5EF4-FFF2-40B4-BE49-F238E27FC236}">
                <a16:creationId xmlns:a16="http://schemas.microsoft.com/office/drawing/2014/main" id="{1E3E7E16-8A8D-4C37-84F6-E000FC4A9B67}"/>
              </a:ext>
            </a:extLst>
          </p:cNvPr>
          <p:cNvPicPr>
            <a:picLocks noChangeAspect="1"/>
          </p:cNvPicPr>
          <p:nvPr/>
        </p:nvPicPr>
        <p:blipFill>
          <a:blip r:embed="rId3"/>
          <a:stretch>
            <a:fillRect/>
          </a:stretch>
        </p:blipFill>
        <p:spPr>
          <a:xfrm>
            <a:off x="5272087" y="3492500"/>
            <a:ext cx="6677025" cy="3228975"/>
          </a:xfrm>
          <a:prstGeom prst="rect">
            <a:avLst/>
          </a:prstGeom>
        </p:spPr>
      </p:pic>
    </p:spTree>
    <p:extLst>
      <p:ext uri="{BB962C8B-B14F-4D97-AF65-F5344CB8AC3E}">
        <p14:creationId xmlns:p14="http://schemas.microsoft.com/office/powerpoint/2010/main" val="30120732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9"/>
          <p:cNvPicPr>
            <a:picLocks noGrp="1"/>
          </p:cNvPicPr>
          <p:nvPr>
            <p:ph idx="1"/>
          </p:nvPr>
        </p:nvPicPr>
        <p:blipFill>
          <a:blip r:embed="rId2" cstate="print"/>
          <a:stretch>
            <a:fillRect/>
          </a:stretch>
        </p:blipFill>
        <p:spPr>
          <a:xfrm>
            <a:off x="1282351" y="1143403"/>
            <a:ext cx="4070699" cy="5076421"/>
          </a:xfrm>
          <a:prstGeom prst="rect">
            <a:avLst/>
          </a:prstGeom>
        </p:spPr>
      </p:pic>
      <p:sp>
        <p:nvSpPr>
          <p:cNvPr id="5" name="object 6"/>
          <p:cNvSpPr txBox="1"/>
          <p:nvPr/>
        </p:nvSpPr>
        <p:spPr>
          <a:xfrm>
            <a:off x="5670087" y="1480942"/>
            <a:ext cx="5683713" cy="289823"/>
          </a:xfrm>
          <a:prstGeom prst="rect">
            <a:avLst/>
          </a:prstGeom>
        </p:spPr>
        <p:txBody>
          <a:bodyPr vert="horz" wrap="square" lIns="0" tIns="12700" rIns="0" bIns="0" rtlCol="0">
            <a:spAutoFit/>
          </a:bodyPr>
          <a:lstStyle/>
          <a:p>
            <a:pPr marL="299085" marR="5080" indent="-287020">
              <a:lnSpc>
                <a:spcPct val="100000"/>
              </a:lnSpc>
              <a:spcBef>
                <a:spcPts val="100"/>
              </a:spcBef>
              <a:buFont typeface="Microsoft Sans Serif"/>
              <a:buChar char="•"/>
              <a:tabLst>
                <a:tab pos="299085" algn="l"/>
                <a:tab pos="299720" algn="l"/>
              </a:tabLst>
            </a:pPr>
            <a:r>
              <a:rPr sz="1800" spc="-5" dirty="0">
                <a:solidFill>
                  <a:schemeClr val="tx2">
                    <a:lumMod val="10000"/>
                  </a:schemeClr>
                </a:solidFill>
                <a:latin typeface="Calibri"/>
                <a:cs typeface="Calibri"/>
              </a:rPr>
              <a:t>Ulaşım açıklıkları </a:t>
            </a:r>
            <a:r>
              <a:rPr sz="1800" dirty="0">
                <a:solidFill>
                  <a:schemeClr val="tx2">
                    <a:lumMod val="10000"/>
                  </a:schemeClr>
                </a:solidFill>
                <a:latin typeface="Calibri"/>
                <a:cs typeface="Calibri"/>
              </a:rPr>
              <a:t>en az 45x60 </a:t>
            </a:r>
            <a:r>
              <a:rPr sz="1800" spc="-5" dirty="0">
                <a:solidFill>
                  <a:schemeClr val="tx2">
                    <a:lumMod val="10000"/>
                  </a:schemeClr>
                </a:solidFill>
                <a:latin typeface="Calibri"/>
                <a:cs typeface="Calibri"/>
              </a:rPr>
              <a:t>cm </a:t>
            </a:r>
            <a:r>
              <a:rPr sz="1800" spc="-395" dirty="0">
                <a:solidFill>
                  <a:schemeClr val="tx2">
                    <a:lumMod val="10000"/>
                  </a:schemeClr>
                </a:solidFill>
                <a:latin typeface="Calibri"/>
                <a:cs typeface="Calibri"/>
              </a:rPr>
              <a:t> </a:t>
            </a:r>
            <a:r>
              <a:rPr sz="1800" spc="-25" dirty="0">
                <a:solidFill>
                  <a:schemeClr val="tx2">
                    <a:lumMod val="10000"/>
                  </a:schemeClr>
                </a:solidFill>
                <a:latin typeface="Calibri"/>
                <a:cs typeface="Calibri"/>
              </a:rPr>
              <a:t>olmalıdır.</a:t>
            </a:r>
            <a:endParaRPr sz="1800" dirty="0">
              <a:solidFill>
                <a:schemeClr val="tx2">
                  <a:lumMod val="10000"/>
                </a:schemeClr>
              </a:solidFill>
              <a:latin typeface="Calibri"/>
              <a:cs typeface="Calibri"/>
            </a:endParaRPr>
          </a:p>
        </p:txBody>
      </p:sp>
      <p:sp>
        <p:nvSpPr>
          <p:cNvPr id="6" name="object 7"/>
          <p:cNvSpPr txBox="1"/>
          <p:nvPr/>
        </p:nvSpPr>
        <p:spPr>
          <a:xfrm>
            <a:off x="5670087" y="2238041"/>
            <a:ext cx="5683713" cy="566822"/>
          </a:xfrm>
          <a:prstGeom prst="rect">
            <a:avLst/>
          </a:prstGeom>
        </p:spPr>
        <p:txBody>
          <a:bodyPr vert="horz" wrap="square" lIns="0" tIns="12700" rIns="0" bIns="0" rtlCol="0">
            <a:spAutoFit/>
          </a:bodyPr>
          <a:lstStyle/>
          <a:p>
            <a:pPr marL="299085" marR="5080" indent="-287020">
              <a:lnSpc>
                <a:spcPct val="100000"/>
              </a:lnSpc>
              <a:spcBef>
                <a:spcPts val="100"/>
              </a:spcBef>
              <a:buFont typeface="Microsoft Sans Serif"/>
              <a:buChar char="•"/>
              <a:tabLst>
                <a:tab pos="299085" algn="l"/>
                <a:tab pos="299720" algn="l"/>
              </a:tabLst>
            </a:pPr>
            <a:r>
              <a:rPr sz="1800" spc="-10" dirty="0">
                <a:solidFill>
                  <a:schemeClr val="tx2">
                    <a:lumMod val="10000"/>
                  </a:schemeClr>
                </a:solidFill>
                <a:latin typeface="Calibri"/>
                <a:cs typeface="Calibri"/>
              </a:rPr>
              <a:t>Kapı kapalı</a:t>
            </a:r>
            <a:r>
              <a:rPr sz="1800" spc="10" dirty="0">
                <a:solidFill>
                  <a:schemeClr val="tx2">
                    <a:lumMod val="10000"/>
                  </a:schemeClr>
                </a:solidFill>
                <a:latin typeface="Calibri"/>
                <a:cs typeface="Calibri"/>
              </a:rPr>
              <a:t> </a:t>
            </a:r>
            <a:r>
              <a:rPr sz="1800" spc="-10" dirty="0">
                <a:solidFill>
                  <a:schemeClr val="tx2">
                    <a:lumMod val="10000"/>
                  </a:schemeClr>
                </a:solidFill>
                <a:latin typeface="Calibri"/>
                <a:cs typeface="Calibri"/>
              </a:rPr>
              <a:t>durumdayken</a:t>
            </a:r>
            <a:r>
              <a:rPr sz="1800" dirty="0">
                <a:solidFill>
                  <a:schemeClr val="tx2">
                    <a:lumMod val="10000"/>
                  </a:schemeClr>
                </a:solidFill>
                <a:latin typeface="Calibri"/>
                <a:cs typeface="Calibri"/>
              </a:rPr>
              <a:t> </a:t>
            </a:r>
            <a:r>
              <a:rPr sz="1800" spc="-20" dirty="0">
                <a:solidFill>
                  <a:schemeClr val="tx2">
                    <a:lumMod val="10000"/>
                  </a:schemeClr>
                </a:solidFill>
                <a:latin typeface="Calibri"/>
                <a:cs typeface="Calibri"/>
              </a:rPr>
              <a:t>kazara </a:t>
            </a:r>
            <a:r>
              <a:rPr sz="1800" spc="-15" dirty="0">
                <a:solidFill>
                  <a:schemeClr val="tx2">
                    <a:lumMod val="10000"/>
                  </a:schemeClr>
                </a:solidFill>
                <a:latin typeface="Calibri"/>
                <a:cs typeface="Calibri"/>
              </a:rPr>
              <a:t> </a:t>
            </a:r>
            <a:r>
              <a:rPr sz="1800" spc="-5" dirty="0">
                <a:solidFill>
                  <a:schemeClr val="tx2">
                    <a:lumMod val="10000"/>
                  </a:schemeClr>
                </a:solidFill>
                <a:latin typeface="Calibri"/>
                <a:cs typeface="Calibri"/>
              </a:rPr>
              <a:t>açılmasını</a:t>
            </a:r>
            <a:r>
              <a:rPr sz="1800" spc="-10" dirty="0">
                <a:solidFill>
                  <a:schemeClr val="tx2">
                    <a:lumMod val="10000"/>
                  </a:schemeClr>
                </a:solidFill>
                <a:latin typeface="Calibri"/>
                <a:cs typeface="Calibri"/>
              </a:rPr>
              <a:t> </a:t>
            </a:r>
            <a:r>
              <a:rPr sz="1800" spc="-5" dirty="0">
                <a:solidFill>
                  <a:schemeClr val="tx2">
                    <a:lumMod val="10000"/>
                  </a:schemeClr>
                </a:solidFill>
                <a:latin typeface="Calibri"/>
                <a:cs typeface="Calibri"/>
              </a:rPr>
              <a:t>önleyecek</a:t>
            </a:r>
            <a:r>
              <a:rPr sz="1800" spc="10" dirty="0">
                <a:solidFill>
                  <a:schemeClr val="tx2">
                    <a:lumMod val="10000"/>
                  </a:schemeClr>
                </a:solidFill>
                <a:latin typeface="Calibri"/>
                <a:cs typeface="Calibri"/>
              </a:rPr>
              <a:t> </a:t>
            </a:r>
            <a:r>
              <a:rPr sz="1800" spc="-5" dirty="0">
                <a:solidFill>
                  <a:schemeClr val="tx2">
                    <a:lumMod val="10000"/>
                  </a:schemeClr>
                </a:solidFill>
                <a:latin typeface="Calibri"/>
                <a:cs typeface="Calibri"/>
              </a:rPr>
              <a:t>kitleme </a:t>
            </a:r>
            <a:r>
              <a:rPr sz="1800" spc="-10" dirty="0">
                <a:solidFill>
                  <a:schemeClr val="tx2">
                    <a:lumMod val="10000"/>
                  </a:schemeClr>
                </a:solidFill>
                <a:latin typeface="Calibri"/>
                <a:cs typeface="Calibri"/>
              </a:rPr>
              <a:t>tertibatı </a:t>
            </a:r>
            <a:r>
              <a:rPr sz="1800" spc="-395" dirty="0">
                <a:solidFill>
                  <a:schemeClr val="tx2">
                    <a:lumMod val="10000"/>
                  </a:schemeClr>
                </a:solidFill>
                <a:latin typeface="Calibri"/>
                <a:cs typeface="Calibri"/>
              </a:rPr>
              <a:t> </a:t>
            </a:r>
            <a:r>
              <a:rPr sz="1800" spc="-20" dirty="0">
                <a:solidFill>
                  <a:schemeClr val="tx2">
                    <a:lumMod val="10000"/>
                  </a:schemeClr>
                </a:solidFill>
                <a:latin typeface="Calibri"/>
                <a:cs typeface="Calibri"/>
              </a:rPr>
              <a:t>bulunmalıdır.</a:t>
            </a:r>
            <a:endParaRPr sz="1800" dirty="0">
              <a:solidFill>
                <a:schemeClr val="tx2">
                  <a:lumMod val="10000"/>
                </a:schemeClr>
              </a:solidFill>
              <a:latin typeface="Calibri"/>
              <a:cs typeface="Calibri"/>
            </a:endParaRPr>
          </a:p>
        </p:txBody>
      </p:sp>
      <p:sp>
        <p:nvSpPr>
          <p:cNvPr id="7" name="object 8"/>
          <p:cNvSpPr txBox="1"/>
          <p:nvPr/>
        </p:nvSpPr>
        <p:spPr>
          <a:xfrm>
            <a:off x="5670087" y="3428999"/>
            <a:ext cx="5239562" cy="843821"/>
          </a:xfrm>
          <a:prstGeom prst="rect">
            <a:avLst/>
          </a:prstGeom>
        </p:spPr>
        <p:txBody>
          <a:bodyPr vert="horz" wrap="square" lIns="0" tIns="12700" rIns="0" bIns="0" rtlCol="0">
            <a:spAutoFit/>
          </a:bodyPr>
          <a:lstStyle/>
          <a:p>
            <a:pPr marL="299085" marR="5080" indent="-287020">
              <a:lnSpc>
                <a:spcPct val="100000"/>
              </a:lnSpc>
              <a:spcBef>
                <a:spcPts val="100"/>
              </a:spcBef>
              <a:buFont typeface="Microsoft Sans Serif"/>
              <a:buChar char="•"/>
              <a:tabLst>
                <a:tab pos="299085" algn="l"/>
                <a:tab pos="299720" algn="l"/>
              </a:tabLst>
            </a:pPr>
            <a:r>
              <a:rPr sz="1800" spc="-5" dirty="0">
                <a:solidFill>
                  <a:schemeClr val="tx2">
                    <a:lumMod val="10000"/>
                  </a:schemeClr>
                </a:solidFill>
                <a:latin typeface="Calibri"/>
                <a:cs typeface="Calibri"/>
              </a:rPr>
              <a:t>Ulaşım</a:t>
            </a:r>
            <a:r>
              <a:rPr sz="1800" spc="-10" dirty="0">
                <a:solidFill>
                  <a:schemeClr val="tx2">
                    <a:lumMod val="10000"/>
                  </a:schemeClr>
                </a:solidFill>
                <a:latin typeface="Calibri"/>
                <a:cs typeface="Calibri"/>
              </a:rPr>
              <a:t> </a:t>
            </a:r>
            <a:r>
              <a:rPr sz="1800" spc="-5" dirty="0">
                <a:solidFill>
                  <a:schemeClr val="tx2">
                    <a:lumMod val="10000"/>
                  </a:schemeClr>
                </a:solidFill>
                <a:latin typeface="Calibri"/>
                <a:cs typeface="Calibri"/>
              </a:rPr>
              <a:t>açıklığının</a:t>
            </a:r>
            <a:r>
              <a:rPr sz="1800" spc="20" dirty="0">
                <a:solidFill>
                  <a:schemeClr val="tx2">
                    <a:lumMod val="10000"/>
                  </a:schemeClr>
                </a:solidFill>
                <a:latin typeface="Calibri"/>
                <a:cs typeface="Calibri"/>
              </a:rPr>
              <a:t> </a:t>
            </a:r>
            <a:r>
              <a:rPr sz="1800" spc="-10" dirty="0">
                <a:solidFill>
                  <a:schemeClr val="tx2">
                    <a:lumMod val="10000"/>
                  </a:schemeClr>
                </a:solidFill>
                <a:latin typeface="Calibri"/>
                <a:cs typeface="Calibri"/>
              </a:rPr>
              <a:t>kapı </a:t>
            </a:r>
            <a:r>
              <a:rPr sz="1800" spc="-5" dirty="0">
                <a:solidFill>
                  <a:schemeClr val="tx2">
                    <a:lumMod val="10000"/>
                  </a:schemeClr>
                </a:solidFill>
                <a:latin typeface="Calibri"/>
                <a:cs typeface="Calibri"/>
              </a:rPr>
              <a:t>ile</a:t>
            </a:r>
            <a:r>
              <a:rPr sz="1800" spc="10" dirty="0">
                <a:solidFill>
                  <a:schemeClr val="tx2">
                    <a:lumMod val="10000"/>
                  </a:schemeClr>
                </a:solidFill>
                <a:latin typeface="Calibri"/>
                <a:cs typeface="Calibri"/>
              </a:rPr>
              <a:t> </a:t>
            </a:r>
            <a:r>
              <a:rPr sz="1800" spc="-5" dirty="0">
                <a:solidFill>
                  <a:schemeClr val="tx2">
                    <a:lumMod val="10000"/>
                  </a:schemeClr>
                </a:solidFill>
                <a:latin typeface="Calibri"/>
                <a:cs typeface="Calibri"/>
              </a:rPr>
              <a:t>kapatılması </a:t>
            </a:r>
            <a:r>
              <a:rPr sz="1800" spc="-390" dirty="0">
                <a:solidFill>
                  <a:schemeClr val="tx2">
                    <a:lumMod val="10000"/>
                  </a:schemeClr>
                </a:solidFill>
                <a:latin typeface="Calibri"/>
                <a:cs typeface="Calibri"/>
              </a:rPr>
              <a:t> </a:t>
            </a:r>
            <a:r>
              <a:rPr sz="1800" dirty="0">
                <a:solidFill>
                  <a:schemeClr val="tx2">
                    <a:lumMod val="10000"/>
                  </a:schemeClr>
                </a:solidFill>
                <a:latin typeface="Calibri"/>
                <a:cs typeface="Calibri"/>
              </a:rPr>
              <a:t>mümkün</a:t>
            </a:r>
            <a:r>
              <a:rPr sz="1800" spc="-10" dirty="0">
                <a:solidFill>
                  <a:schemeClr val="tx2">
                    <a:lumMod val="10000"/>
                  </a:schemeClr>
                </a:solidFill>
                <a:latin typeface="Calibri"/>
                <a:cs typeface="Calibri"/>
              </a:rPr>
              <a:t> </a:t>
            </a:r>
            <a:r>
              <a:rPr sz="1800" spc="-5" dirty="0">
                <a:solidFill>
                  <a:schemeClr val="tx2">
                    <a:lumMod val="10000"/>
                  </a:schemeClr>
                </a:solidFill>
                <a:latin typeface="Calibri"/>
                <a:cs typeface="Calibri"/>
              </a:rPr>
              <a:t>olmadığı</a:t>
            </a:r>
            <a:r>
              <a:rPr sz="1800" spc="10" dirty="0">
                <a:solidFill>
                  <a:schemeClr val="tx2">
                    <a:lumMod val="10000"/>
                  </a:schemeClr>
                </a:solidFill>
                <a:latin typeface="Calibri"/>
                <a:cs typeface="Calibri"/>
              </a:rPr>
              <a:t> </a:t>
            </a:r>
            <a:r>
              <a:rPr sz="1800" spc="-5" dirty="0">
                <a:solidFill>
                  <a:schemeClr val="tx2">
                    <a:lumMod val="10000"/>
                  </a:schemeClr>
                </a:solidFill>
                <a:latin typeface="Calibri"/>
                <a:cs typeface="Calibri"/>
              </a:rPr>
              <a:t>durumlarda </a:t>
            </a:r>
            <a:r>
              <a:rPr sz="1800" dirty="0">
                <a:solidFill>
                  <a:schemeClr val="tx2">
                    <a:lumMod val="10000"/>
                  </a:schemeClr>
                </a:solidFill>
                <a:latin typeface="Calibri"/>
                <a:cs typeface="Calibri"/>
              </a:rPr>
              <a:t> </a:t>
            </a:r>
            <a:r>
              <a:rPr sz="1800" spc="-15" dirty="0">
                <a:solidFill>
                  <a:schemeClr val="tx2">
                    <a:lumMod val="10000"/>
                  </a:schemeClr>
                </a:solidFill>
                <a:latin typeface="Calibri"/>
                <a:cs typeface="Calibri"/>
              </a:rPr>
              <a:t>koruyucu</a:t>
            </a:r>
            <a:r>
              <a:rPr sz="1800" spc="-20" dirty="0">
                <a:solidFill>
                  <a:schemeClr val="tx2">
                    <a:lumMod val="10000"/>
                  </a:schemeClr>
                </a:solidFill>
                <a:latin typeface="Calibri"/>
                <a:cs typeface="Calibri"/>
              </a:rPr>
              <a:t> </a:t>
            </a:r>
            <a:r>
              <a:rPr sz="1800" spc="-15" dirty="0">
                <a:solidFill>
                  <a:schemeClr val="tx2">
                    <a:lumMod val="10000"/>
                  </a:schemeClr>
                </a:solidFill>
                <a:latin typeface="Calibri"/>
                <a:cs typeface="Calibri"/>
              </a:rPr>
              <a:t>korkuluk</a:t>
            </a:r>
            <a:r>
              <a:rPr sz="1800" spc="-25" dirty="0">
                <a:solidFill>
                  <a:schemeClr val="tx2">
                    <a:lumMod val="10000"/>
                  </a:schemeClr>
                </a:solidFill>
                <a:latin typeface="Calibri"/>
                <a:cs typeface="Calibri"/>
              </a:rPr>
              <a:t> </a:t>
            </a:r>
            <a:r>
              <a:rPr sz="1800" spc="-15" dirty="0">
                <a:solidFill>
                  <a:schemeClr val="tx2">
                    <a:lumMod val="10000"/>
                  </a:schemeClr>
                </a:solidFill>
                <a:latin typeface="Calibri"/>
                <a:cs typeface="Calibri"/>
              </a:rPr>
              <a:t>bulundurulmalıdır.</a:t>
            </a:r>
            <a:endParaRPr sz="1800" dirty="0">
              <a:solidFill>
                <a:schemeClr val="tx2">
                  <a:lumMod val="10000"/>
                </a:schemeClr>
              </a:solidFill>
              <a:latin typeface="Calibri"/>
              <a:cs typeface="Calibri"/>
            </a:endParaRPr>
          </a:p>
        </p:txBody>
      </p:sp>
      <p:sp>
        <p:nvSpPr>
          <p:cNvPr id="10" name="İçerik Yer Tutucusu 3"/>
          <p:cNvSpPr txBox="1">
            <a:spLocks/>
          </p:cNvSpPr>
          <p:nvPr/>
        </p:nvSpPr>
        <p:spPr>
          <a:xfrm>
            <a:off x="773475" y="490802"/>
            <a:ext cx="8984612" cy="52322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pPr marL="2263775" marR="1316990" indent="0">
              <a:lnSpc>
                <a:spcPct val="100000"/>
              </a:lnSpc>
              <a:buFont typeface="Arial" panose="020B0604020202020204" pitchFamily="34" charset="0"/>
              <a:buNone/>
            </a:pPr>
            <a:r>
              <a:rPr lang="tr-TR" sz="2800" b="1" i="1" spc="-5" dirty="0">
                <a:solidFill>
                  <a:srgbClr val="FF0000"/>
                </a:solidFill>
                <a:latin typeface="Calibri"/>
                <a:cs typeface="Calibri"/>
              </a:rPr>
              <a:t>MERDİVENLİ PLATFORMLAR </a:t>
            </a:r>
            <a:endParaRPr lang="tr-TR" sz="2800" b="1" dirty="0">
              <a:solidFill>
                <a:srgbClr val="FF0000"/>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38</a:t>
            </a:fld>
            <a:endParaRPr lang="tr-TR"/>
          </a:p>
        </p:txBody>
      </p:sp>
    </p:spTree>
    <p:extLst>
      <p:ext uri="{BB962C8B-B14F-4D97-AF65-F5344CB8AC3E}">
        <p14:creationId xmlns:p14="http://schemas.microsoft.com/office/powerpoint/2010/main" val="28440295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a16="http://schemas.microsoft.com/office/drawing/2014/main" id="{B2E6470C-4466-4A90-90A1-4DBECA3C4372}"/>
              </a:ext>
            </a:extLst>
          </p:cNvPr>
          <p:cNvSpPr/>
          <p:nvPr/>
        </p:nvSpPr>
        <p:spPr>
          <a:xfrm>
            <a:off x="628650" y="493662"/>
            <a:ext cx="9810750" cy="4955203"/>
          </a:xfrm>
          <a:prstGeom prst="rect">
            <a:avLst/>
          </a:prstGeom>
        </p:spPr>
        <p:txBody>
          <a:bodyPr wrap="square">
            <a:spAutoFit/>
          </a:bodyPr>
          <a:lstStyle/>
          <a:p>
            <a:r>
              <a:rPr lang="tr-TR" sz="3200" dirty="0">
                <a:solidFill>
                  <a:srgbClr val="0070C0"/>
                </a:solidFill>
              </a:rPr>
              <a:t>Ana korkuluk – Ara Korkuluk: </a:t>
            </a:r>
          </a:p>
          <a:p>
            <a:r>
              <a:rPr lang="tr-TR" dirty="0"/>
              <a:t>En üst yüzeyi her yerde bitişik çalışma alanı seviyesinden en az 1 m yukarıda olacak şekilde monte edilmiş, çalışanın düşmesini önleyen yatay eleman.  </a:t>
            </a:r>
          </a:p>
          <a:p>
            <a:endParaRPr lang="tr-TR" dirty="0"/>
          </a:p>
          <a:p>
            <a:r>
              <a:rPr lang="tr-TR" dirty="0"/>
              <a:t>Ara yan koruma ise ana korkuluk ile süpürgelik (topuk levhası) arasına monte edilen ve aşağıdaki malzemelerden oluşan düşmeyi önleyen elemanlardır: </a:t>
            </a:r>
          </a:p>
          <a:p>
            <a:endParaRPr lang="tr-TR" dirty="0"/>
          </a:p>
          <a:p>
            <a:pPr marL="285750" indent="-285750">
              <a:buFont typeface="Arial" panose="020B0604020202020204" pitchFamily="34" charset="0"/>
              <a:buChar char="•"/>
            </a:pPr>
            <a:r>
              <a:rPr lang="tr-TR" dirty="0"/>
              <a:t>Bir veya daha fazla ara korkuluk veya </a:t>
            </a:r>
          </a:p>
          <a:p>
            <a:pPr marL="285750" indent="-285750">
              <a:buFont typeface="Arial" panose="020B0604020202020204" pitchFamily="34" charset="0"/>
              <a:buChar char="•"/>
            </a:pPr>
            <a:r>
              <a:rPr lang="tr-TR" dirty="0"/>
              <a:t>Bir çerçeve veya </a:t>
            </a:r>
          </a:p>
          <a:p>
            <a:pPr marL="285750" indent="-285750">
              <a:buFont typeface="Arial" panose="020B0604020202020204" pitchFamily="34" charset="0"/>
              <a:buChar char="•"/>
            </a:pPr>
            <a:r>
              <a:rPr lang="tr-TR" dirty="0"/>
              <a:t>Ana korkuluğun üst kenarının oluşturduğu çerçeve veya </a:t>
            </a:r>
          </a:p>
          <a:p>
            <a:pPr marL="285750" indent="-285750">
              <a:buFont typeface="Arial" panose="020B0604020202020204" pitchFamily="34" charset="0"/>
              <a:buChar char="•"/>
            </a:pPr>
            <a:r>
              <a:rPr lang="tr-TR" dirty="0"/>
              <a:t>Bir ızgara korkuluk. </a:t>
            </a:r>
          </a:p>
          <a:p>
            <a:endParaRPr lang="tr-TR" dirty="0"/>
          </a:p>
          <a:p>
            <a:r>
              <a:rPr lang="tr-TR" sz="3200" dirty="0">
                <a:solidFill>
                  <a:srgbClr val="0070C0"/>
                </a:solidFill>
              </a:rPr>
              <a:t>Topuk Levhası</a:t>
            </a:r>
          </a:p>
          <a:p>
            <a:r>
              <a:rPr lang="tr-TR" dirty="0"/>
              <a:t>Çalışma platformu kenarlarından malzeme ve parça düşmesini önlemek amacıyla, en üst kenarı bitişik çalışma alanı seviyesinden en az 15 cm yukarıda olacak şekilde monte edilen tahta ve benzeri malzemeden yapılmış eleman, topuk tahtası. </a:t>
            </a:r>
          </a:p>
        </p:txBody>
      </p:sp>
    </p:spTree>
    <p:extLst>
      <p:ext uri="{BB962C8B-B14F-4D97-AF65-F5344CB8AC3E}">
        <p14:creationId xmlns:p14="http://schemas.microsoft.com/office/powerpoint/2010/main" val="2247535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68823DD7-9908-42C0-A498-86A6D5F2B1F0}"/>
              </a:ext>
            </a:extLst>
          </p:cNvPr>
          <p:cNvSpPr>
            <a:spLocks noGrp="1"/>
          </p:cNvSpPr>
          <p:nvPr>
            <p:ph type="title"/>
          </p:nvPr>
        </p:nvSpPr>
        <p:spPr>
          <a:xfrm>
            <a:off x="838200" y="365125"/>
            <a:ext cx="10515600" cy="767389"/>
          </a:xfrm>
          <a:solidFill>
            <a:schemeClr val="accent4">
              <a:lumMod val="20000"/>
              <a:lumOff val="80000"/>
            </a:schemeClr>
          </a:solidFill>
        </p:spPr>
        <p:txBody>
          <a:bodyPr/>
          <a:lstStyle/>
          <a:p>
            <a:pPr algn="ctr"/>
            <a:r>
              <a:rPr lang="es-CL" altLang="tr-TR" dirty="0"/>
              <a:t>Sorumluluklar</a:t>
            </a:r>
            <a:endParaRPr lang="tr-TR" dirty="0"/>
          </a:p>
        </p:txBody>
      </p:sp>
      <p:sp>
        <p:nvSpPr>
          <p:cNvPr id="4" name="Rectangle 5">
            <a:extLst>
              <a:ext uri="{FF2B5EF4-FFF2-40B4-BE49-F238E27FC236}">
                <a16:creationId xmlns:a16="http://schemas.microsoft.com/office/drawing/2014/main" id="{50170E24-B6B0-46A3-AD7B-8D3A21CF1AD7}"/>
              </a:ext>
            </a:extLst>
          </p:cNvPr>
          <p:cNvSpPr>
            <a:spLocks noGrp="1" noChangeArrowheads="1"/>
          </p:cNvSpPr>
          <p:nvPr>
            <p:ph idx="1"/>
          </p:nvPr>
        </p:nvSpPr>
        <p:spPr>
          <a:xfrm>
            <a:off x="838200" y="1825625"/>
            <a:ext cx="10515600" cy="4351338"/>
          </a:xfrm>
        </p:spPr>
        <p:txBody>
          <a:bodyPr/>
          <a:lstStyle/>
          <a:p>
            <a:pPr marL="0" indent="0">
              <a:lnSpc>
                <a:spcPct val="90000"/>
              </a:lnSpc>
              <a:buFont typeface="Wingdings" pitchFamily="2" charset="2"/>
              <a:buNone/>
              <a:defRPr/>
            </a:pPr>
            <a:r>
              <a:rPr lang="tr-TR" altLang="tr-TR" sz="2600" dirty="0">
                <a:solidFill>
                  <a:srgbClr val="CC0000"/>
                </a:solidFill>
                <a:effectLst>
                  <a:outerShdw blurRad="38100" dist="38100" dir="2700000" algn="tl">
                    <a:srgbClr val="000000"/>
                  </a:outerShdw>
                </a:effectLst>
              </a:rPr>
              <a:t>Saha Müdürü -İnşaat Müdürü</a:t>
            </a:r>
            <a:r>
              <a:rPr lang="tr-TR" altLang="tr-TR" sz="2600" dirty="0"/>
              <a:t> – kurallara kesin uyulmasını sağlar</a:t>
            </a:r>
          </a:p>
          <a:p>
            <a:pPr marL="0" indent="0">
              <a:lnSpc>
                <a:spcPct val="90000"/>
              </a:lnSpc>
              <a:buFont typeface="Wingdings" pitchFamily="2" charset="2"/>
              <a:buNone/>
              <a:defRPr/>
            </a:pPr>
            <a:r>
              <a:rPr lang="tr-TR" altLang="tr-TR" sz="2600" dirty="0">
                <a:solidFill>
                  <a:srgbClr val="CC0000"/>
                </a:solidFill>
                <a:effectLst>
                  <a:outerShdw blurRad="38100" dist="38100" dir="2700000" algn="tl">
                    <a:srgbClr val="000000"/>
                  </a:outerShdw>
                </a:effectLst>
              </a:rPr>
              <a:t>Saha Şefi</a:t>
            </a:r>
            <a:r>
              <a:rPr lang="tr-TR" altLang="tr-TR" sz="2600" dirty="0"/>
              <a:t> – Etiketleme işlemini uygular.</a:t>
            </a:r>
          </a:p>
          <a:p>
            <a:pPr marL="0" indent="0">
              <a:lnSpc>
                <a:spcPct val="90000"/>
              </a:lnSpc>
              <a:buFont typeface="Wingdings" pitchFamily="2" charset="2"/>
              <a:buNone/>
              <a:defRPr/>
            </a:pPr>
            <a:r>
              <a:rPr lang="tr-TR" altLang="tr-TR" sz="2600" dirty="0">
                <a:solidFill>
                  <a:srgbClr val="CC0000"/>
                </a:solidFill>
                <a:effectLst>
                  <a:outerShdw blurRad="38100" dist="38100" dir="2700000" algn="tl">
                    <a:srgbClr val="000000"/>
                  </a:outerShdw>
                </a:effectLst>
              </a:rPr>
              <a:t>Güvenlik Departmanı</a:t>
            </a:r>
            <a:r>
              <a:rPr lang="tr-TR" altLang="tr-TR" sz="2600" dirty="0"/>
              <a:t> – periyodik kontrollerin yapılmasını sağlar.</a:t>
            </a:r>
          </a:p>
          <a:p>
            <a:pPr marL="0" indent="0">
              <a:lnSpc>
                <a:spcPct val="90000"/>
              </a:lnSpc>
              <a:buFont typeface="Wingdings" pitchFamily="2" charset="2"/>
              <a:buNone/>
              <a:defRPr/>
            </a:pPr>
            <a:r>
              <a:rPr lang="tr-TR" altLang="tr-TR" sz="2600" dirty="0">
                <a:solidFill>
                  <a:srgbClr val="CC0000"/>
                </a:solidFill>
                <a:effectLst>
                  <a:outerShdw blurRad="38100" dist="38100" dir="2700000" algn="tl">
                    <a:srgbClr val="000000"/>
                  </a:outerShdw>
                </a:effectLst>
              </a:rPr>
              <a:t>İskele Formeni Önder</a:t>
            </a:r>
            <a:r>
              <a:rPr lang="tr-TR" altLang="tr-TR" sz="2600" dirty="0"/>
              <a:t> – İskelelerin kurulmasını sökülmesini ve kontrolünü yönlendirir ve etiketleri koyar.</a:t>
            </a:r>
          </a:p>
          <a:p>
            <a:pPr marL="0" indent="0">
              <a:lnSpc>
                <a:spcPct val="90000"/>
              </a:lnSpc>
              <a:buFont typeface="Wingdings" pitchFamily="2" charset="2"/>
              <a:buNone/>
              <a:defRPr/>
            </a:pPr>
            <a:r>
              <a:rPr lang="tr-TR" altLang="tr-TR" sz="2600" dirty="0">
                <a:solidFill>
                  <a:srgbClr val="CC0000"/>
                </a:solidFill>
                <a:effectLst>
                  <a:outerShdw blurRad="38100" dist="38100" dir="2700000" algn="tl">
                    <a:srgbClr val="000000"/>
                  </a:outerShdw>
                </a:effectLst>
              </a:rPr>
              <a:t>Uzman Kişi</a:t>
            </a:r>
            <a:r>
              <a:rPr lang="tr-TR" altLang="tr-TR" sz="2600" dirty="0"/>
              <a:t> – İskelelerin regülasyonlardaki şartlara uygun şekilde inşa edilip, uygun etiketleri taşımalarını sağlar.</a:t>
            </a:r>
            <a:endParaRPr lang="es-CL" altLang="tr-TR" sz="2600" dirty="0"/>
          </a:p>
        </p:txBody>
      </p:sp>
    </p:spTree>
    <p:extLst>
      <p:ext uri="{BB962C8B-B14F-4D97-AF65-F5344CB8AC3E}">
        <p14:creationId xmlns:p14="http://schemas.microsoft.com/office/powerpoint/2010/main" val="11534950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a16="http://schemas.microsoft.com/office/drawing/2014/main" id="{597043B8-80E8-47E3-9D54-22E398C66BE7}"/>
              </a:ext>
            </a:extLst>
          </p:cNvPr>
          <p:cNvSpPr/>
          <p:nvPr/>
        </p:nvSpPr>
        <p:spPr>
          <a:xfrm>
            <a:off x="380999" y="433684"/>
            <a:ext cx="11382375" cy="646331"/>
          </a:xfrm>
          <a:prstGeom prst="rect">
            <a:avLst/>
          </a:prstGeom>
        </p:spPr>
        <p:txBody>
          <a:bodyPr wrap="square">
            <a:spAutoFit/>
          </a:bodyPr>
          <a:lstStyle/>
          <a:p>
            <a:r>
              <a:rPr lang="tr-TR" dirty="0"/>
              <a:t>Ana korkuluk, ara yan koruma ve topuk tahtasının birlikte olduğu koruma sistemine ise yan koruma denir. Yan koruma elemanları ve çalışma platformu aşağıdaki şekilde gösterilmiştir. </a:t>
            </a:r>
          </a:p>
        </p:txBody>
      </p:sp>
      <p:pic>
        <p:nvPicPr>
          <p:cNvPr id="5" name="Resim 4">
            <a:extLst>
              <a:ext uri="{FF2B5EF4-FFF2-40B4-BE49-F238E27FC236}">
                <a16:creationId xmlns:a16="http://schemas.microsoft.com/office/drawing/2014/main" id="{F1F49020-D38D-436F-B952-6B93A5AB1CE0}"/>
              </a:ext>
            </a:extLst>
          </p:cNvPr>
          <p:cNvPicPr>
            <a:picLocks noChangeAspect="1"/>
          </p:cNvPicPr>
          <p:nvPr/>
        </p:nvPicPr>
        <p:blipFill>
          <a:blip r:embed="rId2"/>
          <a:stretch>
            <a:fillRect/>
          </a:stretch>
        </p:blipFill>
        <p:spPr>
          <a:xfrm>
            <a:off x="1628774" y="1238250"/>
            <a:ext cx="8020051" cy="5261878"/>
          </a:xfrm>
          <a:prstGeom prst="rect">
            <a:avLst/>
          </a:prstGeom>
        </p:spPr>
      </p:pic>
    </p:spTree>
    <p:extLst>
      <p:ext uri="{BB962C8B-B14F-4D97-AF65-F5344CB8AC3E}">
        <p14:creationId xmlns:p14="http://schemas.microsoft.com/office/powerpoint/2010/main" val="1389249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7"/>
          <p:cNvPicPr>
            <a:picLocks noGrp="1"/>
          </p:cNvPicPr>
          <p:nvPr>
            <p:ph idx="1"/>
          </p:nvPr>
        </p:nvPicPr>
        <p:blipFill>
          <a:blip r:embed="rId2" cstate="print"/>
          <a:stretch>
            <a:fillRect/>
          </a:stretch>
        </p:blipFill>
        <p:spPr>
          <a:xfrm>
            <a:off x="650337" y="2475149"/>
            <a:ext cx="4559838" cy="4090845"/>
          </a:xfrm>
          <a:prstGeom prst="rect">
            <a:avLst/>
          </a:prstGeom>
        </p:spPr>
      </p:pic>
      <p:pic>
        <p:nvPicPr>
          <p:cNvPr id="5" name="object 6"/>
          <p:cNvPicPr/>
          <p:nvPr/>
        </p:nvPicPr>
        <p:blipFill>
          <a:blip r:embed="rId3" cstate="print"/>
          <a:stretch>
            <a:fillRect/>
          </a:stretch>
        </p:blipFill>
        <p:spPr>
          <a:xfrm>
            <a:off x="740748" y="1519275"/>
            <a:ext cx="2942734" cy="725918"/>
          </a:xfrm>
          <a:prstGeom prst="rect">
            <a:avLst/>
          </a:prstGeom>
        </p:spPr>
      </p:pic>
      <p:sp>
        <p:nvSpPr>
          <p:cNvPr id="6" name="object 8"/>
          <p:cNvSpPr txBox="1">
            <a:spLocks/>
          </p:cNvSpPr>
          <p:nvPr/>
        </p:nvSpPr>
        <p:spPr>
          <a:xfrm>
            <a:off x="6096000" y="1536973"/>
            <a:ext cx="5257800" cy="3059171"/>
          </a:xfrm>
          <a:prstGeom prst="rect">
            <a:avLst/>
          </a:prstGeom>
        </p:spPr>
        <p:txBody>
          <a:bodyPr vert="horz" wrap="square" lIns="0" tIns="12065"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pPr marL="299085" indent="-287020">
              <a:lnSpc>
                <a:spcPct val="100000"/>
              </a:lnSpc>
              <a:spcBef>
                <a:spcPts val="95"/>
              </a:spcBef>
              <a:buFont typeface="Microsoft Sans Serif"/>
              <a:buChar char="•"/>
              <a:tabLst>
                <a:tab pos="299085" algn="l"/>
                <a:tab pos="299720" algn="l"/>
              </a:tabLst>
            </a:pPr>
            <a:r>
              <a:rPr lang="tr-TR" sz="1800" spc="-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Herhangi</a:t>
            </a:r>
            <a:r>
              <a:rPr lang="tr-TR" sz="1800" spc="-2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ana</a:t>
            </a:r>
            <a:r>
              <a:rPr lang="tr-TR" sz="1800" spc="-3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2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veya</a:t>
            </a:r>
            <a:r>
              <a:rPr lang="tr-TR" sz="1800" spc="-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1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ara </a:t>
            </a:r>
            <a:r>
              <a:rPr lang="tr-TR" sz="1800" spc="-2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korkuluklar,</a:t>
            </a:r>
            <a:r>
              <a:rPr lang="tr-TR" sz="180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10" dirty="0" err="1">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mesnetleme</a:t>
            </a:r>
            <a:r>
              <a:rPr lang="tr-TR" sz="1800" spc="-1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1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Yöntemine</a:t>
            </a:r>
            <a:r>
              <a:rPr lang="tr-TR" sz="1800" spc="-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bakılmaksızın,</a:t>
            </a:r>
            <a:r>
              <a:rPr lang="tr-TR" sz="1800" spc="-5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1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1,25</a:t>
            </a:r>
            <a:r>
              <a:rPr lang="tr-TR" sz="1800" spc="4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15" dirty="0" err="1">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kN</a:t>
            </a:r>
            <a:r>
              <a:rPr lang="tr-TR" sz="1800" spc="-1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35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1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nokta</a:t>
            </a:r>
            <a:r>
              <a:rPr lang="tr-TR" sz="1800" spc="1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2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yüke</a:t>
            </a:r>
            <a:r>
              <a:rPr lang="tr-TR" sz="1800" spc="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1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dayanabilecek yeterlilikte</a:t>
            </a:r>
            <a:r>
              <a:rPr lang="tr-TR" sz="1800" spc="-3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2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olmalıdır.</a:t>
            </a:r>
          </a:p>
          <a:p>
            <a:pPr>
              <a:lnSpc>
                <a:spcPct val="100000"/>
              </a:lnSpc>
              <a:spcBef>
                <a:spcPts val="30"/>
              </a:spcBef>
            </a:pPr>
            <a:endParaRPr lang="tr-TR" sz="180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endParaRPr>
          </a:p>
          <a:p>
            <a:pPr marL="299085" indent="-287020">
              <a:lnSpc>
                <a:spcPct val="100000"/>
              </a:lnSpc>
              <a:spcBef>
                <a:spcPts val="5"/>
              </a:spcBef>
              <a:buFont typeface="Microsoft Sans Serif"/>
              <a:buChar char="•"/>
              <a:tabLst>
                <a:tab pos="299085" algn="l"/>
                <a:tab pos="299720" algn="l"/>
              </a:tabLst>
            </a:pPr>
            <a:r>
              <a:rPr lang="tr-TR" sz="1800" spc="-4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Yan</a:t>
            </a:r>
            <a:r>
              <a:rPr lang="tr-TR" sz="1800" spc="-2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1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korumanın</a:t>
            </a:r>
            <a:r>
              <a:rPr lang="tr-TR" sz="1800" spc="1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1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topuk</a:t>
            </a:r>
            <a:r>
              <a:rPr lang="tr-TR" sz="1800" spc="-1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1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tahtası hariç b</a:t>
            </a:r>
            <a:r>
              <a:rPr lang="tr-TR" sz="1800" spc="-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ütün bileşenleri, </a:t>
            </a:r>
            <a:r>
              <a:rPr lang="tr-TR" sz="1800" spc="-1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en </a:t>
            </a:r>
            <a:r>
              <a:rPr lang="tr-TR" sz="1800" spc="-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elverişsiz </a:t>
            </a:r>
            <a:r>
              <a:rPr lang="tr-TR" sz="180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yükleme</a:t>
            </a:r>
            <a:r>
              <a:rPr lang="tr-TR" sz="1800" spc="1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1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konumunda</a:t>
            </a:r>
            <a:r>
              <a:rPr lang="tr-TR" sz="1800" spc="-2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1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her </a:t>
            </a:r>
            <a:r>
              <a:rPr lang="tr-TR" sz="1800" spc="-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1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durumda</a:t>
            </a:r>
            <a:r>
              <a:rPr lang="tr-TR" sz="1800" spc="-1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0,3</a:t>
            </a:r>
            <a:r>
              <a:rPr lang="tr-TR" sz="1800" spc="1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5" dirty="0" err="1">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kN’luk</a:t>
            </a:r>
            <a:r>
              <a:rPr lang="tr-TR" sz="1800" spc="-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2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yatay</a:t>
            </a:r>
            <a:r>
              <a:rPr lang="tr-TR" sz="1800" spc="-3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1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nokta </a:t>
            </a:r>
            <a:r>
              <a:rPr lang="tr-TR" sz="1800" spc="-34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2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yüke</a:t>
            </a:r>
            <a:r>
              <a:rPr lang="tr-TR" sz="180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1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dayanacak</a:t>
            </a:r>
            <a:r>
              <a:rPr lang="tr-TR" sz="1800" spc="-2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biçimde </a:t>
            </a:r>
            <a:r>
              <a:rPr lang="tr-TR" sz="180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1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tasarımlanmalıdır.</a:t>
            </a:r>
          </a:p>
          <a:p>
            <a:pPr>
              <a:lnSpc>
                <a:spcPct val="100000"/>
              </a:lnSpc>
              <a:spcBef>
                <a:spcPts val="25"/>
              </a:spcBef>
            </a:pPr>
            <a:endParaRPr lang="tr-TR" sz="180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endParaRPr>
          </a:p>
          <a:p>
            <a:pPr marL="299085" marR="309880" indent="-287020">
              <a:lnSpc>
                <a:spcPct val="100000"/>
              </a:lnSpc>
              <a:spcBef>
                <a:spcPts val="5"/>
              </a:spcBef>
              <a:buFont typeface="Microsoft Sans Serif"/>
              <a:buChar char="•"/>
              <a:tabLst>
                <a:tab pos="299085" algn="l"/>
                <a:tab pos="299720" algn="l"/>
              </a:tabLst>
            </a:pPr>
            <a:r>
              <a:rPr lang="tr-TR" sz="1800" spc="-3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Topuk </a:t>
            </a:r>
            <a:r>
              <a:rPr lang="tr-TR" sz="1800" spc="-1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tahtası </a:t>
            </a:r>
            <a:r>
              <a:rPr lang="tr-TR" sz="1800" spc="-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hariç bütün </a:t>
            </a:r>
            <a:r>
              <a:rPr lang="tr-TR" sz="1800" spc="-1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yan </a:t>
            </a:r>
            <a:r>
              <a:rPr lang="tr-TR" sz="1800" spc="-1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2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koruma </a:t>
            </a:r>
            <a:r>
              <a:rPr lang="tr-TR" sz="1800" spc="-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bileşenlerinin bağlantı </a:t>
            </a:r>
            <a:r>
              <a:rPr lang="tr-TR" sz="1800" spc="-35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2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kontrolü</a:t>
            </a:r>
            <a:r>
              <a:rPr lang="tr-TR" sz="1800" spc="5"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 </a:t>
            </a:r>
            <a:r>
              <a:rPr lang="tr-TR" sz="1800" spc="-20" dirty="0">
                <a:solidFill>
                  <a:schemeClr val="tx2">
                    <a:lumMod val="10000"/>
                  </a:schemeClr>
                </a:solidFill>
                <a:latin typeface="Calibri" panose="020F0502020204030204" pitchFamily="34" charset="0"/>
                <a:ea typeface="Calibri" panose="020F0502020204030204" pitchFamily="34" charset="0"/>
                <a:cs typeface="Calibri" panose="020F0502020204030204" pitchFamily="34" charset="0"/>
              </a:rPr>
              <a:t>yapılmalıdır</a:t>
            </a:r>
            <a:r>
              <a:rPr lang="tr-TR" sz="1800" spc="-20" dirty="0">
                <a:solidFill>
                  <a:schemeClr val="tx2">
                    <a:lumMod val="10000"/>
                  </a:schemeClr>
                </a:solidFill>
              </a:rPr>
              <a:t>.</a:t>
            </a:r>
          </a:p>
        </p:txBody>
      </p:sp>
      <p:sp>
        <p:nvSpPr>
          <p:cNvPr id="8" name="İçerik Yer Tutucusu 3"/>
          <p:cNvSpPr txBox="1">
            <a:spLocks/>
          </p:cNvSpPr>
          <p:nvPr/>
        </p:nvSpPr>
        <p:spPr>
          <a:xfrm>
            <a:off x="1285727" y="292005"/>
            <a:ext cx="8286898" cy="52322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pPr marL="2263775" marR="1316990" indent="0">
              <a:lnSpc>
                <a:spcPct val="100000"/>
              </a:lnSpc>
              <a:buFont typeface="Arial" panose="020B0604020202020204" pitchFamily="34" charset="0"/>
              <a:buNone/>
            </a:pPr>
            <a:r>
              <a:rPr lang="tr-TR" sz="2800" b="1" i="1" spc="-5" dirty="0">
                <a:solidFill>
                  <a:srgbClr val="FF0000"/>
                </a:solidFill>
                <a:latin typeface="Calibri"/>
                <a:cs typeface="Calibri"/>
              </a:rPr>
              <a:t>YATAY ELEMANLAR </a:t>
            </a:r>
            <a:endParaRPr lang="tr-TR" sz="2800" b="1" dirty="0">
              <a:solidFill>
                <a:srgbClr val="FF0000"/>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41</a:t>
            </a:fld>
            <a:endParaRPr lang="tr-TR"/>
          </a:p>
        </p:txBody>
      </p:sp>
    </p:spTree>
    <p:extLst>
      <p:ext uri="{BB962C8B-B14F-4D97-AF65-F5344CB8AC3E}">
        <p14:creationId xmlns:p14="http://schemas.microsoft.com/office/powerpoint/2010/main" val="26745920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6"/>
          <p:cNvPicPr>
            <a:picLocks noGrp="1"/>
          </p:cNvPicPr>
          <p:nvPr>
            <p:ph idx="1"/>
          </p:nvPr>
        </p:nvPicPr>
        <p:blipFill>
          <a:blip r:embed="rId2" cstate="print"/>
          <a:stretch>
            <a:fillRect/>
          </a:stretch>
        </p:blipFill>
        <p:spPr>
          <a:xfrm>
            <a:off x="736666" y="1807795"/>
            <a:ext cx="3904878" cy="961042"/>
          </a:xfrm>
          <a:prstGeom prst="rect">
            <a:avLst/>
          </a:prstGeom>
        </p:spPr>
      </p:pic>
      <p:pic>
        <p:nvPicPr>
          <p:cNvPr id="5" name="object 7"/>
          <p:cNvPicPr/>
          <p:nvPr/>
        </p:nvPicPr>
        <p:blipFill>
          <a:blip r:embed="rId3" cstate="print"/>
          <a:stretch>
            <a:fillRect/>
          </a:stretch>
        </p:blipFill>
        <p:spPr>
          <a:xfrm>
            <a:off x="260416" y="3110812"/>
            <a:ext cx="5911784" cy="3540596"/>
          </a:xfrm>
          <a:prstGeom prst="rect">
            <a:avLst/>
          </a:prstGeom>
        </p:spPr>
      </p:pic>
      <p:sp>
        <p:nvSpPr>
          <p:cNvPr id="6" name="object 8"/>
          <p:cNvSpPr txBox="1"/>
          <p:nvPr/>
        </p:nvSpPr>
        <p:spPr>
          <a:xfrm>
            <a:off x="6925481" y="2332368"/>
            <a:ext cx="5142694" cy="3706143"/>
          </a:xfrm>
          <a:prstGeom prst="rect">
            <a:avLst/>
          </a:prstGeom>
        </p:spPr>
        <p:txBody>
          <a:bodyPr vert="horz" wrap="square" lIns="0" tIns="12700" rIns="0" bIns="0" rtlCol="0">
            <a:spAutoFit/>
          </a:bodyPr>
          <a:lstStyle/>
          <a:p>
            <a:pPr marL="299085" marR="254000" indent="-287020">
              <a:lnSpc>
                <a:spcPct val="100000"/>
              </a:lnSpc>
              <a:spcBef>
                <a:spcPts val="100"/>
              </a:spcBef>
              <a:buFont typeface="Microsoft Sans Serif"/>
              <a:buChar char="•"/>
              <a:tabLst>
                <a:tab pos="299085" algn="l"/>
                <a:tab pos="299720" algn="l"/>
              </a:tabLst>
            </a:pPr>
            <a:r>
              <a:rPr sz="2400" spc="-35" dirty="0">
                <a:solidFill>
                  <a:schemeClr val="tx2">
                    <a:lumMod val="10000"/>
                  </a:schemeClr>
                </a:solidFill>
                <a:latin typeface="Calibri"/>
                <a:cs typeface="Calibri"/>
              </a:rPr>
              <a:t>Topuk </a:t>
            </a:r>
            <a:r>
              <a:rPr sz="2400" spc="-10" dirty="0">
                <a:solidFill>
                  <a:schemeClr val="tx2">
                    <a:lumMod val="10000"/>
                  </a:schemeClr>
                </a:solidFill>
                <a:latin typeface="Calibri"/>
                <a:cs typeface="Calibri"/>
              </a:rPr>
              <a:t>tahtası, </a:t>
            </a:r>
            <a:r>
              <a:rPr sz="2400" dirty="0">
                <a:solidFill>
                  <a:schemeClr val="tx2">
                    <a:lumMod val="10000"/>
                  </a:schemeClr>
                </a:solidFill>
                <a:latin typeface="Calibri"/>
                <a:cs typeface="Calibri"/>
              </a:rPr>
              <a:t>en </a:t>
            </a:r>
            <a:r>
              <a:rPr sz="2400" spc="-10" dirty="0">
                <a:solidFill>
                  <a:schemeClr val="tx2">
                    <a:lumMod val="10000"/>
                  </a:schemeClr>
                </a:solidFill>
                <a:latin typeface="Calibri"/>
                <a:cs typeface="Calibri"/>
              </a:rPr>
              <a:t>üst kenarı </a:t>
            </a:r>
            <a:r>
              <a:rPr sz="2400" spc="-395" dirty="0">
                <a:solidFill>
                  <a:schemeClr val="tx2">
                    <a:lumMod val="10000"/>
                  </a:schemeClr>
                </a:solidFill>
                <a:latin typeface="Calibri"/>
                <a:cs typeface="Calibri"/>
              </a:rPr>
              <a:t> </a:t>
            </a:r>
            <a:r>
              <a:rPr sz="2400" spc="-5" dirty="0">
                <a:solidFill>
                  <a:schemeClr val="tx2">
                    <a:lumMod val="10000"/>
                  </a:schemeClr>
                </a:solidFill>
                <a:latin typeface="Calibri"/>
                <a:cs typeface="Calibri"/>
              </a:rPr>
              <a:t>bitişik</a:t>
            </a:r>
            <a:r>
              <a:rPr sz="2400" dirty="0">
                <a:solidFill>
                  <a:schemeClr val="tx2">
                    <a:lumMod val="10000"/>
                  </a:schemeClr>
                </a:solidFill>
                <a:latin typeface="Calibri"/>
                <a:cs typeface="Calibri"/>
              </a:rPr>
              <a:t> </a:t>
            </a:r>
            <a:r>
              <a:rPr sz="2400" spc="-10" dirty="0">
                <a:solidFill>
                  <a:schemeClr val="tx2">
                    <a:lumMod val="10000"/>
                  </a:schemeClr>
                </a:solidFill>
                <a:latin typeface="Calibri"/>
                <a:cs typeface="Calibri"/>
              </a:rPr>
              <a:t>çalışma </a:t>
            </a:r>
            <a:r>
              <a:rPr sz="2400" dirty="0">
                <a:solidFill>
                  <a:schemeClr val="tx2">
                    <a:lumMod val="10000"/>
                  </a:schemeClr>
                </a:solidFill>
                <a:latin typeface="Calibri"/>
                <a:cs typeface="Calibri"/>
              </a:rPr>
              <a:t>alanı </a:t>
            </a:r>
            <a:r>
              <a:rPr sz="2400" spc="5" dirty="0">
                <a:solidFill>
                  <a:schemeClr val="tx2">
                    <a:lumMod val="10000"/>
                  </a:schemeClr>
                </a:solidFill>
                <a:latin typeface="Calibri"/>
                <a:cs typeface="Calibri"/>
              </a:rPr>
              <a:t> </a:t>
            </a:r>
            <a:r>
              <a:rPr sz="2400" spc="-5" dirty="0">
                <a:solidFill>
                  <a:schemeClr val="tx2">
                    <a:lumMod val="10000"/>
                  </a:schemeClr>
                </a:solidFill>
                <a:latin typeface="Calibri"/>
                <a:cs typeface="Calibri"/>
              </a:rPr>
              <a:t>seviyesinden</a:t>
            </a:r>
            <a:r>
              <a:rPr sz="2400" spc="-20" dirty="0">
                <a:solidFill>
                  <a:schemeClr val="tx2">
                    <a:lumMod val="10000"/>
                  </a:schemeClr>
                </a:solidFill>
                <a:latin typeface="Calibri"/>
                <a:cs typeface="Calibri"/>
              </a:rPr>
              <a:t> </a:t>
            </a:r>
            <a:r>
              <a:rPr sz="2400" dirty="0">
                <a:solidFill>
                  <a:schemeClr val="tx2">
                    <a:lumMod val="10000"/>
                  </a:schemeClr>
                </a:solidFill>
                <a:latin typeface="Calibri"/>
                <a:cs typeface="Calibri"/>
              </a:rPr>
              <a:t>en</a:t>
            </a:r>
            <a:r>
              <a:rPr sz="2400" spc="-10" dirty="0">
                <a:solidFill>
                  <a:schemeClr val="tx2">
                    <a:lumMod val="10000"/>
                  </a:schemeClr>
                </a:solidFill>
                <a:latin typeface="Calibri"/>
                <a:cs typeface="Calibri"/>
              </a:rPr>
              <a:t> </a:t>
            </a:r>
            <a:r>
              <a:rPr sz="2400" dirty="0">
                <a:solidFill>
                  <a:schemeClr val="tx2">
                    <a:lumMod val="10000"/>
                  </a:schemeClr>
                </a:solidFill>
                <a:latin typeface="Calibri"/>
                <a:cs typeface="Calibri"/>
              </a:rPr>
              <a:t>az</a:t>
            </a:r>
            <a:r>
              <a:rPr sz="2400" spc="-25" dirty="0">
                <a:solidFill>
                  <a:schemeClr val="tx2">
                    <a:lumMod val="10000"/>
                  </a:schemeClr>
                </a:solidFill>
                <a:latin typeface="Calibri"/>
                <a:cs typeface="Calibri"/>
              </a:rPr>
              <a:t> </a:t>
            </a:r>
            <a:r>
              <a:rPr sz="2400" dirty="0">
                <a:solidFill>
                  <a:schemeClr val="tx2">
                    <a:lumMod val="10000"/>
                  </a:schemeClr>
                </a:solidFill>
                <a:latin typeface="Calibri"/>
                <a:cs typeface="Calibri"/>
              </a:rPr>
              <a:t>150</a:t>
            </a:r>
            <a:r>
              <a:rPr sz="2400" spc="-20" dirty="0">
                <a:solidFill>
                  <a:schemeClr val="tx2">
                    <a:lumMod val="10000"/>
                  </a:schemeClr>
                </a:solidFill>
                <a:latin typeface="Calibri"/>
                <a:cs typeface="Calibri"/>
              </a:rPr>
              <a:t> </a:t>
            </a:r>
            <a:r>
              <a:rPr sz="2400" dirty="0">
                <a:solidFill>
                  <a:schemeClr val="tx2">
                    <a:lumMod val="10000"/>
                  </a:schemeClr>
                </a:solidFill>
                <a:latin typeface="Calibri"/>
                <a:cs typeface="Calibri"/>
              </a:rPr>
              <a:t>mm</a:t>
            </a:r>
          </a:p>
          <a:p>
            <a:pPr marL="299085" marR="5080">
              <a:lnSpc>
                <a:spcPct val="100000"/>
              </a:lnSpc>
            </a:pPr>
            <a:r>
              <a:rPr sz="2400" spc="-10" dirty="0">
                <a:solidFill>
                  <a:schemeClr val="tx2">
                    <a:lumMod val="10000"/>
                  </a:schemeClr>
                </a:solidFill>
                <a:latin typeface="Calibri"/>
                <a:cs typeface="Calibri"/>
              </a:rPr>
              <a:t>yukarıda</a:t>
            </a:r>
            <a:r>
              <a:rPr sz="2400" dirty="0">
                <a:solidFill>
                  <a:schemeClr val="tx2">
                    <a:lumMod val="10000"/>
                  </a:schemeClr>
                </a:solidFill>
                <a:latin typeface="Calibri"/>
                <a:cs typeface="Calibri"/>
              </a:rPr>
              <a:t> </a:t>
            </a:r>
            <a:r>
              <a:rPr sz="2400" spc="-10" dirty="0">
                <a:solidFill>
                  <a:schemeClr val="tx2">
                    <a:lumMod val="10000"/>
                  </a:schemeClr>
                </a:solidFill>
                <a:latin typeface="Calibri"/>
                <a:cs typeface="Calibri"/>
              </a:rPr>
              <a:t>olacak</a:t>
            </a:r>
            <a:r>
              <a:rPr sz="2400" spc="-15" dirty="0">
                <a:solidFill>
                  <a:schemeClr val="tx2">
                    <a:lumMod val="10000"/>
                  </a:schemeClr>
                </a:solidFill>
                <a:latin typeface="Calibri"/>
                <a:cs typeface="Calibri"/>
              </a:rPr>
              <a:t> </a:t>
            </a:r>
            <a:r>
              <a:rPr sz="2400" spc="-5" dirty="0">
                <a:solidFill>
                  <a:schemeClr val="tx2">
                    <a:lumMod val="10000"/>
                  </a:schemeClr>
                </a:solidFill>
                <a:latin typeface="Calibri"/>
                <a:cs typeface="Calibri"/>
              </a:rPr>
              <a:t>şekilde</a:t>
            </a:r>
            <a:r>
              <a:rPr sz="2400" spc="10" dirty="0">
                <a:solidFill>
                  <a:schemeClr val="tx2">
                    <a:lumMod val="10000"/>
                  </a:schemeClr>
                </a:solidFill>
                <a:latin typeface="Calibri"/>
                <a:cs typeface="Calibri"/>
              </a:rPr>
              <a:t> </a:t>
            </a:r>
            <a:r>
              <a:rPr sz="2400" spc="-10" dirty="0">
                <a:solidFill>
                  <a:schemeClr val="tx2">
                    <a:lumMod val="10000"/>
                  </a:schemeClr>
                </a:solidFill>
                <a:latin typeface="Calibri"/>
                <a:cs typeface="Calibri"/>
              </a:rPr>
              <a:t>monte </a:t>
            </a:r>
            <a:r>
              <a:rPr sz="2400" spc="-395" dirty="0">
                <a:solidFill>
                  <a:schemeClr val="tx2">
                    <a:lumMod val="10000"/>
                  </a:schemeClr>
                </a:solidFill>
                <a:latin typeface="Calibri"/>
                <a:cs typeface="Calibri"/>
              </a:rPr>
              <a:t> </a:t>
            </a:r>
            <a:r>
              <a:rPr sz="2400" spc="-5" dirty="0">
                <a:solidFill>
                  <a:schemeClr val="tx2">
                    <a:lumMod val="10000"/>
                  </a:schemeClr>
                </a:solidFill>
                <a:latin typeface="Calibri"/>
                <a:cs typeface="Calibri"/>
              </a:rPr>
              <a:t>edilmiş</a:t>
            </a:r>
            <a:r>
              <a:rPr sz="2400" spc="5" dirty="0">
                <a:solidFill>
                  <a:schemeClr val="tx2">
                    <a:lumMod val="10000"/>
                  </a:schemeClr>
                </a:solidFill>
                <a:latin typeface="Calibri"/>
                <a:cs typeface="Calibri"/>
              </a:rPr>
              <a:t> </a:t>
            </a:r>
            <a:r>
              <a:rPr sz="2400" spc="-25" dirty="0">
                <a:solidFill>
                  <a:schemeClr val="tx2">
                    <a:lumMod val="10000"/>
                  </a:schemeClr>
                </a:solidFill>
                <a:latin typeface="Calibri"/>
                <a:cs typeface="Calibri"/>
              </a:rPr>
              <a:t>olmalıdır.</a:t>
            </a:r>
            <a:endParaRPr sz="2400" dirty="0">
              <a:solidFill>
                <a:schemeClr val="tx2">
                  <a:lumMod val="10000"/>
                </a:schemeClr>
              </a:solidFill>
              <a:latin typeface="Calibri"/>
              <a:cs typeface="Calibri"/>
            </a:endParaRPr>
          </a:p>
          <a:p>
            <a:pPr>
              <a:lnSpc>
                <a:spcPct val="100000"/>
              </a:lnSpc>
              <a:spcBef>
                <a:spcPts val="30"/>
              </a:spcBef>
            </a:pPr>
            <a:endParaRPr sz="2400" dirty="0">
              <a:solidFill>
                <a:schemeClr val="tx2">
                  <a:lumMod val="10000"/>
                </a:schemeClr>
              </a:solidFill>
              <a:latin typeface="Calibri"/>
              <a:cs typeface="Calibri"/>
            </a:endParaRPr>
          </a:p>
          <a:p>
            <a:pPr marL="299085" indent="-287020">
              <a:lnSpc>
                <a:spcPct val="100000"/>
              </a:lnSpc>
              <a:buFont typeface="Microsoft Sans Serif"/>
              <a:buChar char="•"/>
              <a:tabLst>
                <a:tab pos="299085" algn="l"/>
                <a:tab pos="299720" algn="l"/>
              </a:tabLst>
            </a:pPr>
            <a:r>
              <a:rPr sz="2400" spc="-35" dirty="0">
                <a:solidFill>
                  <a:schemeClr val="tx2">
                    <a:lumMod val="10000"/>
                  </a:schemeClr>
                </a:solidFill>
                <a:latin typeface="Calibri"/>
                <a:cs typeface="Calibri"/>
              </a:rPr>
              <a:t>Topuk</a:t>
            </a:r>
            <a:r>
              <a:rPr sz="2400" spc="-15" dirty="0">
                <a:solidFill>
                  <a:schemeClr val="tx2">
                    <a:lumMod val="10000"/>
                  </a:schemeClr>
                </a:solidFill>
                <a:latin typeface="Calibri"/>
                <a:cs typeface="Calibri"/>
              </a:rPr>
              <a:t> </a:t>
            </a:r>
            <a:r>
              <a:rPr sz="2400" spc="-30" dirty="0">
                <a:solidFill>
                  <a:schemeClr val="tx2">
                    <a:lumMod val="10000"/>
                  </a:schemeClr>
                </a:solidFill>
                <a:latin typeface="Calibri"/>
                <a:cs typeface="Calibri"/>
              </a:rPr>
              <a:t>Tahtası</a:t>
            </a:r>
            <a:r>
              <a:rPr sz="2400" spc="-10" dirty="0">
                <a:solidFill>
                  <a:schemeClr val="tx2">
                    <a:lumMod val="10000"/>
                  </a:schemeClr>
                </a:solidFill>
                <a:latin typeface="Calibri"/>
                <a:cs typeface="Calibri"/>
              </a:rPr>
              <a:t> </a:t>
            </a:r>
            <a:r>
              <a:rPr sz="2400" spc="-5" dirty="0">
                <a:solidFill>
                  <a:schemeClr val="tx2">
                    <a:lumMod val="10000"/>
                  </a:schemeClr>
                </a:solidFill>
                <a:latin typeface="Calibri"/>
                <a:cs typeface="Calibri"/>
              </a:rPr>
              <a:t>bileşeni</a:t>
            </a:r>
            <a:r>
              <a:rPr sz="2400" dirty="0">
                <a:solidFill>
                  <a:schemeClr val="tx2">
                    <a:lumMod val="10000"/>
                  </a:schemeClr>
                </a:solidFill>
                <a:latin typeface="Calibri"/>
                <a:cs typeface="Calibri"/>
              </a:rPr>
              <a:t> en</a:t>
            </a:r>
          </a:p>
          <a:p>
            <a:pPr marL="299085" marR="201930">
              <a:lnSpc>
                <a:spcPct val="100000"/>
              </a:lnSpc>
            </a:pPr>
            <a:r>
              <a:rPr sz="2400" spc="-5" dirty="0">
                <a:solidFill>
                  <a:schemeClr val="tx2">
                    <a:lumMod val="10000"/>
                  </a:schemeClr>
                </a:solidFill>
                <a:latin typeface="Calibri"/>
                <a:cs typeface="Calibri"/>
              </a:rPr>
              <a:t>elverişsiz yükleme </a:t>
            </a:r>
            <a:r>
              <a:rPr sz="2400" spc="-15" dirty="0">
                <a:solidFill>
                  <a:schemeClr val="tx2">
                    <a:lumMod val="10000"/>
                  </a:schemeClr>
                </a:solidFill>
                <a:latin typeface="Calibri"/>
                <a:cs typeface="Calibri"/>
              </a:rPr>
              <a:t>konumda </a:t>
            </a:r>
            <a:r>
              <a:rPr sz="2400" spc="-395" dirty="0">
                <a:solidFill>
                  <a:schemeClr val="tx2">
                    <a:lumMod val="10000"/>
                  </a:schemeClr>
                </a:solidFill>
                <a:latin typeface="Calibri"/>
                <a:cs typeface="Calibri"/>
              </a:rPr>
              <a:t> </a:t>
            </a:r>
            <a:r>
              <a:rPr sz="2400" spc="-5" dirty="0">
                <a:solidFill>
                  <a:schemeClr val="tx2">
                    <a:lumMod val="10000"/>
                  </a:schemeClr>
                </a:solidFill>
                <a:latin typeface="Calibri"/>
                <a:cs typeface="Calibri"/>
              </a:rPr>
              <a:t>0,15</a:t>
            </a:r>
            <a:r>
              <a:rPr sz="2400" spc="10" dirty="0">
                <a:solidFill>
                  <a:schemeClr val="tx2">
                    <a:lumMod val="10000"/>
                  </a:schemeClr>
                </a:solidFill>
                <a:latin typeface="Calibri"/>
                <a:cs typeface="Calibri"/>
              </a:rPr>
              <a:t> </a:t>
            </a:r>
            <a:r>
              <a:rPr sz="2400" spc="-5" dirty="0">
                <a:solidFill>
                  <a:schemeClr val="tx2">
                    <a:lumMod val="10000"/>
                  </a:schemeClr>
                </a:solidFill>
                <a:latin typeface="Calibri"/>
                <a:cs typeface="Calibri"/>
              </a:rPr>
              <a:t>kN </a:t>
            </a:r>
            <a:r>
              <a:rPr sz="2400" spc="-10" dirty="0">
                <a:solidFill>
                  <a:schemeClr val="tx2">
                    <a:lumMod val="10000"/>
                  </a:schemeClr>
                </a:solidFill>
                <a:latin typeface="Calibri"/>
                <a:cs typeface="Calibri"/>
              </a:rPr>
              <a:t>noktasal</a:t>
            </a:r>
            <a:r>
              <a:rPr sz="2400" spc="-5" dirty="0">
                <a:solidFill>
                  <a:schemeClr val="tx2">
                    <a:lumMod val="10000"/>
                  </a:schemeClr>
                </a:solidFill>
                <a:latin typeface="Calibri"/>
                <a:cs typeface="Calibri"/>
              </a:rPr>
              <a:t> </a:t>
            </a:r>
            <a:r>
              <a:rPr sz="2400" spc="-20" dirty="0">
                <a:solidFill>
                  <a:schemeClr val="tx2">
                    <a:lumMod val="10000"/>
                  </a:schemeClr>
                </a:solidFill>
                <a:latin typeface="Calibri"/>
                <a:cs typeface="Calibri"/>
              </a:rPr>
              <a:t>yüke </a:t>
            </a:r>
            <a:r>
              <a:rPr sz="2400" spc="-15" dirty="0">
                <a:solidFill>
                  <a:schemeClr val="tx2">
                    <a:lumMod val="10000"/>
                  </a:schemeClr>
                </a:solidFill>
                <a:latin typeface="Calibri"/>
                <a:cs typeface="Calibri"/>
              </a:rPr>
              <a:t> </a:t>
            </a:r>
            <a:r>
              <a:rPr sz="2400" spc="-10" dirty="0">
                <a:solidFill>
                  <a:schemeClr val="tx2">
                    <a:lumMod val="10000"/>
                  </a:schemeClr>
                </a:solidFill>
                <a:latin typeface="Calibri"/>
                <a:cs typeface="Calibri"/>
              </a:rPr>
              <a:t>dayanacak </a:t>
            </a:r>
            <a:r>
              <a:rPr sz="2400" spc="-5" dirty="0">
                <a:solidFill>
                  <a:schemeClr val="tx2">
                    <a:lumMod val="10000"/>
                  </a:schemeClr>
                </a:solidFill>
                <a:latin typeface="Calibri"/>
                <a:cs typeface="Calibri"/>
              </a:rPr>
              <a:t>şekilde </a:t>
            </a:r>
            <a:r>
              <a:rPr sz="2400" dirty="0">
                <a:solidFill>
                  <a:schemeClr val="tx2">
                    <a:lumMod val="10000"/>
                  </a:schemeClr>
                </a:solidFill>
                <a:latin typeface="Calibri"/>
                <a:cs typeface="Calibri"/>
              </a:rPr>
              <a:t> </a:t>
            </a:r>
            <a:r>
              <a:rPr sz="2400" spc="-20" dirty="0">
                <a:solidFill>
                  <a:schemeClr val="tx2">
                    <a:lumMod val="10000"/>
                  </a:schemeClr>
                </a:solidFill>
                <a:latin typeface="Calibri"/>
                <a:cs typeface="Calibri"/>
              </a:rPr>
              <a:t>tasarlanmalıdır.</a:t>
            </a:r>
            <a:endParaRPr sz="2400" dirty="0">
              <a:solidFill>
                <a:schemeClr val="tx2">
                  <a:lumMod val="10000"/>
                </a:schemeClr>
              </a:solidFill>
              <a:latin typeface="Calibri"/>
              <a:cs typeface="Calibri"/>
            </a:endParaRPr>
          </a:p>
        </p:txBody>
      </p:sp>
      <p:sp>
        <p:nvSpPr>
          <p:cNvPr id="7" name="İçerik Yer Tutucusu 3"/>
          <p:cNvSpPr txBox="1">
            <a:spLocks/>
          </p:cNvSpPr>
          <p:nvPr/>
        </p:nvSpPr>
        <p:spPr>
          <a:xfrm>
            <a:off x="953877" y="345032"/>
            <a:ext cx="7375334" cy="52322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pPr marL="2263775" marR="1316990" indent="0">
              <a:lnSpc>
                <a:spcPct val="100000"/>
              </a:lnSpc>
              <a:buFont typeface="Arial" panose="020B0604020202020204" pitchFamily="34" charset="0"/>
              <a:buNone/>
            </a:pPr>
            <a:r>
              <a:rPr lang="tr-TR" sz="2800" b="1" i="1" spc="-5" dirty="0">
                <a:solidFill>
                  <a:srgbClr val="FF0000"/>
                </a:solidFill>
                <a:latin typeface="Calibri"/>
                <a:cs typeface="Calibri"/>
              </a:rPr>
              <a:t>TEKMELİK/TOPUKLUK</a:t>
            </a:r>
            <a:endParaRPr lang="tr-TR" sz="2800" b="1" dirty="0">
              <a:solidFill>
                <a:srgbClr val="FF0000"/>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42</a:t>
            </a:fld>
            <a:endParaRPr lang="tr-TR" dirty="0"/>
          </a:p>
        </p:txBody>
      </p:sp>
      <p:sp>
        <p:nvSpPr>
          <p:cNvPr id="3" name="Dikdörtgen 2">
            <a:extLst>
              <a:ext uri="{FF2B5EF4-FFF2-40B4-BE49-F238E27FC236}">
                <a16:creationId xmlns:a16="http://schemas.microsoft.com/office/drawing/2014/main" id="{04391AB2-E267-4D37-8DFE-8C3E0FFEF6D5}"/>
              </a:ext>
            </a:extLst>
          </p:cNvPr>
          <p:cNvSpPr/>
          <p:nvPr/>
        </p:nvSpPr>
        <p:spPr>
          <a:xfrm>
            <a:off x="600478" y="819489"/>
            <a:ext cx="10562822" cy="646331"/>
          </a:xfrm>
          <a:prstGeom prst="rect">
            <a:avLst/>
          </a:prstGeom>
        </p:spPr>
        <p:txBody>
          <a:bodyPr wrap="square">
            <a:spAutoFit/>
          </a:bodyPr>
          <a:lstStyle/>
          <a:p>
            <a:pPr>
              <a:spcBef>
                <a:spcPct val="0"/>
              </a:spcBef>
            </a:pPr>
            <a:r>
              <a:rPr lang="tr-TR" altLang="tr-TR" dirty="0">
                <a:solidFill>
                  <a:schemeClr val="tx2">
                    <a:lumMod val="10000"/>
                  </a:schemeClr>
                </a:solidFill>
                <a:latin typeface="Arial" panose="020B0604020202020204" pitchFamily="34" charset="0"/>
              </a:rPr>
              <a:t>İskele üzerindeki çalışmalar sırasında aşağı malzeme düşmemesi için çalışma platformu çevresine yerleştirilen elemanlardır.</a:t>
            </a:r>
          </a:p>
        </p:txBody>
      </p:sp>
    </p:spTree>
    <p:extLst>
      <p:ext uri="{BB962C8B-B14F-4D97-AF65-F5344CB8AC3E}">
        <p14:creationId xmlns:p14="http://schemas.microsoft.com/office/powerpoint/2010/main" val="2988128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6"/>
          <p:cNvPicPr>
            <a:picLocks noGrp="1"/>
          </p:cNvPicPr>
          <p:nvPr>
            <p:ph idx="1"/>
          </p:nvPr>
        </p:nvPicPr>
        <p:blipFill>
          <a:blip r:embed="rId2" cstate="print"/>
          <a:stretch>
            <a:fillRect/>
          </a:stretch>
        </p:blipFill>
        <p:spPr>
          <a:xfrm>
            <a:off x="1675017" y="1157796"/>
            <a:ext cx="7993293" cy="5293921"/>
          </a:xfrm>
          <a:prstGeom prst="rect">
            <a:avLst/>
          </a:prstGeom>
        </p:spPr>
      </p:pic>
      <p:sp>
        <p:nvSpPr>
          <p:cNvPr id="5" name="İçerik Yer Tutucusu 3"/>
          <p:cNvSpPr txBox="1">
            <a:spLocks/>
          </p:cNvSpPr>
          <p:nvPr/>
        </p:nvSpPr>
        <p:spPr>
          <a:xfrm>
            <a:off x="1488104" y="406283"/>
            <a:ext cx="9217996" cy="52322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pPr marL="2263775" marR="1316990" indent="0">
              <a:lnSpc>
                <a:spcPct val="100000"/>
              </a:lnSpc>
              <a:buFont typeface="Arial" panose="020B0604020202020204" pitchFamily="34" charset="0"/>
              <a:buNone/>
            </a:pPr>
            <a:r>
              <a:rPr lang="tr-TR" sz="2800" b="1" i="1" spc="-5" dirty="0">
                <a:solidFill>
                  <a:srgbClr val="FF0000"/>
                </a:solidFill>
                <a:latin typeface="Calibri"/>
                <a:cs typeface="Calibri"/>
              </a:rPr>
              <a:t>DİYAGONAL BAĞLANTILAR </a:t>
            </a:r>
            <a:endParaRPr lang="tr-TR" sz="2800" b="1" dirty="0">
              <a:solidFill>
                <a:srgbClr val="FF0000"/>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43</a:t>
            </a:fld>
            <a:endParaRPr lang="tr-TR"/>
          </a:p>
        </p:txBody>
      </p:sp>
    </p:spTree>
    <p:extLst>
      <p:ext uri="{BB962C8B-B14F-4D97-AF65-F5344CB8AC3E}">
        <p14:creationId xmlns:p14="http://schemas.microsoft.com/office/powerpoint/2010/main" val="31308157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6"/>
          <p:cNvPicPr>
            <a:picLocks noGrp="1"/>
          </p:cNvPicPr>
          <p:nvPr>
            <p:ph idx="1"/>
          </p:nvPr>
        </p:nvPicPr>
        <p:blipFill>
          <a:blip r:embed="rId2" cstate="print"/>
          <a:stretch>
            <a:fillRect/>
          </a:stretch>
        </p:blipFill>
        <p:spPr>
          <a:xfrm>
            <a:off x="260933" y="1384636"/>
            <a:ext cx="5558843" cy="3612475"/>
          </a:xfrm>
          <a:prstGeom prst="rect">
            <a:avLst/>
          </a:prstGeom>
        </p:spPr>
      </p:pic>
      <p:sp>
        <p:nvSpPr>
          <p:cNvPr id="5" name="İçerik Yer Tutucusu 3"/>
          <p:cNvSpPr txBox="1">
            <a:spLocks/>
          </p:cNvSpPr>
          <p:nvPr/>
        </p:nvSpPr>
        <p:spPr>
          <a:xfrm>
            <a:off x="80520" y="428460"/>
            <a:ext cx="11803703" cy="52322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pPr marL="2263775" marR="1316990" indent="0">
              <a:lnSpc>
                <a:spcPct val="100000"/>
              </a:lnSpc>
              <a:buFont typeface="Arial" panose="020B0604020202020204" pitchFamily="34" charset="0"/>
              <a:buNone/>
            </a:pPr>
            <a:r>
              <a:rPr lang="tr-TR" sz="2800" b="1" i="1" spc="-5" dirty="0">
                <a:solidFill>
                  <a:srgbClr val="FF0000"/>
                </a:solidFill>
                <a:latin typeface="Calibri"/>
                <a:cs typeface="Calibri"/>
              </a:rPr>
              <a:t>CEPHE BAĞLANTI ELEMANLARI/ANKRAJLAR </a:t>
            </a:r>
            <a:endParaRPr lang="tr-TR" sz="2800" b="1" dirty="0">
              <a:solidFill>
                <a:srgbClr val="FF0000"/>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44</a:t>
            </a:fld>
            <a:endParaRPr lang="tr-TR"/>
          </a:p>
        </p:txBody>
      </p:sp>
      <p:sp>
        <p:nvSpPr>
          <p:cNvPr id="3" name="Dikdörtgen 2">
            <a:extLst>
              <a:ext uri="{FF2B5EF4-FFF2-40B4-BE49-F238E27FC236}">
                <a16:creationId xmlns:a16="http://schemas.microsoft.com/office/drawing/2014/main" id="{DE6B874F-E307-43CA-9CC7-7BFAB5D7B6F8}"/>
              </a:ext>
            </a:extLst>
          </p:cNvPr>
          <p:cNvSpPr/>
          <p:nvPr/>
        </p:nvSpPr>
        <p:spPr>
          <a:xfrm>
            <a:off x="6591300" y="1214972"/>
            <a:ext cx="4953000" cy="2031325"/>
          </a:xfrm>
          <a:prstGeom prst="rect">
            <a:avLst/>
          </a:prstGeom>
        </p:spPr>
        <p:txBody>
          <a:bodyPr wrap="square">
            <a:spAutoFit/>
          </a:bodyPr>
          <a:lstStyle/>
          <a:p>
            <a:r>
              <a:rPr lang="tr-TR" b="0" i="0" dirty="0">
                <a:solidFill>
                  <a:srgbClr val="1A202C"/>
                </a:solidFill>
                <a:effectLst/>
                <a:latin typeface="-apple-system"/>
              </a:rPr>
              <a:t>İskele </a:t>
            </a:r>
            <a:r>
              <a:rPr lang="tr-TR" b="0" i="0" dirty="0" err="1">
                <a:solidFill>
                  <a:srgbClr val="1A202C"/>
                </a:solidFill>
                <a:effectLst/>
                <a:latin typeface="-apple-system"/>
              </a:rPr>
              <a:t>ankraj</a:t>
            </a:r>
            <a:r>
              <a:rPr lang="tr-TR" b="0" i="0" dirty="0">
                <a:solidFill>
                  <a:srgbClr val="1A202C"/>
                </a:solidFill>
                <a:effectLst/>
                <a:latin typeface="-apple-system"/>
              </a:rPr>
              <a:t> sayısını ve yerlerini etkileyen diğer bir faktör de iskele dış yüzeyine uygulanacak </a:t>
            </a:r>
            <a:r>
              <a:rPr lang="tr-TR" b="1" i="0" dirty="0">
                <a:solidFill>
                  <a:srgbClr val="1A202C"/>
                </a:solidFill>
                <a:effectLst/>
                <a:latin typeface="-apple-system"/>
              </a:rPr>
              <a:t>file veya branda kaplama</a:t>
            </a:r>
            <a:r>
              <a:rPr lang="tr-TR" b="0" i="0" dirty="0">
                <a:solidFill>
                  <a:srgbClr val="1A202C"/>
                </a:solidFill>
                <a:effectLst/>
                <a:latin typeface="-apple-system"/>
              </a:rPr>
              <a:t> durumudur. İskele dış cephesinde kullanılacak file ve brandalar sisteme yelken etkisi yaptığı için kaplama durumuna göre </a:t>
            </a:r>
            <a:r>
              <a:rPr lang="tr-TR" b="0" i="0" dirty="0" err="1">
                <a:solidFill>
                  <a:srgbClr val="1A202C"/>
                </a:solidFill>
                <a:effectLst/>
                <a:latin typeface="-apple-system"/>
              </a:rPr>
              <a:t>ankraj</a:t>
            </a:r>
            <a:r>
              <a:rPr lang="tr-TR" b="0" i="0" dirty="0">
                <a:solidFill>
                  <a:srgbClr val="1A202C"/>
                </a:solidFill>
                <a:effectLst/>
                <a:latin typeface="-apple-system"/>
              </a:rPr>
              <a:t> noktalarının sıklığı statik hesaplamalarda dikkate alınmaktadır.</a:t>
            </a:r>
            <a:endParaRPr lang="tr-TR" dirty="0"/>
          </a:p>
        </p:txBody>
      </p:sp>
      <p:pic>
        <p:nvPicPr>
          <p:cNvPr id="6" name="Resim 5">
            <a:extLst>
              <a:ext uri="{FF2B5EF4-FFF2-40B4-BE49-F238E27FC236}">
                <a16:creationId xmlns:a16="http://schemas.microsoft.com/office/drawing/2014/main" id="{63447465-D692-4CBC-9CE3-CB4DD3D5A233}"/>
              </a:ext>
            </a:extLst>
          </p:cNvPr>
          <p:cNvPicPr>
            <a:picLocks noChangeAspect="1"/>
          </p:cNvPicPr>
          <p:nvPr/>
        </p:nvPicPr>
        <p:blipFill>
          <a:blip r:embed="rId3"/>
          <a:stretch>
            <a:fillRect/>
          </a:stretch>
        </p:blipFill>
        <p:spPr>
          <a:xfrm>
            <a:off x="6157912" y="3406436"/>
            <a:ext cx="5819775" cy="3181350"/>
          </a:xfrm>
          <a:prstGeom prst="rect">
            <a:avLst/>
          </a:prstGeom>
        </p:spPr>
      </p:pic>
      <p:sp>
        <p:nvSpPr>
          <p:cNvPr id="8" name="Dikdörtgen 7">
            <a:extLst>
              <a:ext uri="{FF2B5EF4-FFF2-40B4-BE49-F238E27FC236}">
                <a16:creationId xmlns:a16="http://schemas.microsoft.com/office/drawing/2014/main" id="{BDEE990A-4CB7-4D36-AB52-C2C74E16A011}"/>
              </a:ext>
            </a:extLst>
          </p:cNvPr>
          <p:cNvSpPr/>
          <p:nvPr/>
        </p:nvSpPr>
        <p:spPr>
          <a:xfrm>
            <a:off x="342900" y="5473364"/>
            <a:ext cx="6096000" cy="646331"/>
          </a:xfrm>
          <a:prstGeom prst="rect">
            <a:avLst/>
          </a:prstGeom>
        </p:spPr>
        <p:txBody>
          <a:bodyPr>
            <a:spAutoFit/>
          </a:bodyPr>
          <a:lstStyle/>
          <a:p>
            <a:pPr>
              <a:spcBef>
                <a:spcPct val="0"/>
              </a:spcBef>
            </a:pPr>
            <a:r>
              <a:rPr lang="tr-TR" altLang="tr-TR" dirty="0">
                <a:solidFill>
                  <a:schemeClr val="tx2">
                    <a:lumMod val="10000"/>
                  </a:schemeClr>
                </a:solidFill>
                <a:latin typeface="Arial" panose="020B0604020202020204" pitchFamily="34" charset="0"/>
              </a:rPr>
              <a:t>İskeleye devrilmeye karşı dayanım kazandıran, iskele bitişiğindeki </a:t>
            </a:r>
            <a:r>
              <a:rPr lang="tr-TR" altLang="tr-TR" dirty="0" err="1">
                <a:solidFill>
                  <a:schemeClr val="tx2">
                    <a:lumMod val="10000"/>
                  </a:schemeClr>
                </a:solidFill>
                <a:latin typeface="Arial" panose="020B0604020202020204" pitchFamily="34" charset="0"/>
              </a:rPr>
              <a:t>rijit</a:t>
            </a:r>
            <a:r>
              <a:rPr lang="tr-TR" altLang="tr-TR" dirty="0">
                <a:solidFill>
                  <a:schemeClr val="tx2">
                    <a:lumMod val="10000"/>
                  </a:schemeClr>
                </a:solidFill>
                <a:latin typeface="Arial" panose="020B0604020202020204" pitchFamily="34" charset="0"/>
              </a:rPr>
              <a:t> bir yapıdan sağlanan bağlantılardır.</a:t>
            </a:r>
          </a:p>
        </p:txBody>
      </p:sp>
    </p:spTree>
    <p:extLst>
      <p:ext uri="{BB962C8B-B14F-4D97-AF65-F5344CB8AC3E}">
        <p14:creationId xmlns:p14="http://schemas.microsoft.com/office/powerpoint/2010/main" val="10505904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681C7A4A-0210-4447-90D2-DB2949A36C35}"/>
              </a:ext>
            </a:extLst>
          </p:cNvPr>
          <p:cNvSpPr>
            <a:spLocks noGrp="1"/>
          </p:cNvSpPr>
          <p:nvPr>
            <p:ph type="title"/>
          </p:nvPr>
        </p:nvSpPr>
        <p:spPr/>
        <p:txBody>
          <a:bodyPr/>
          <a:lstStyle/>
          <a:p>
            <a:r>
              <a:rPr lang="tr-TR" dirty="0" err="1"/>
              <a:t>Ankraj</a:t>
            </a:r>
            <a:r>
              <a:rPr lang="tr-TR" dirty="0"/>
              <a:t> planı </a:t>
            </a:r>
          </a:p>
        </p:txBody>
      </p:sp>
      <p:sp>
        <p:nvSpPr>
          <p:cNvPr id="3" name="İçerik Yer Tutucusu 2">
            <a:extLst>
              <a:ext uri="{FF2B5EF4-FFF2-40B4-BE49-F238E27FC236}">
                <a16:creationId xmlns:a16="http://schemas.microsoft.com/office/drawing/2014/main" id="{6580ACE0-35F6-45E6-AA36-9A8CF9004FA3}"/>
              </a:ext>
            </a:extLst>
          </p:cNvPr>
          <p:cNvSpPr>
            <a:spLocks noGrp="1"/>
          </p:cNvSpPr>
          <p:nvPr>
            <p:ph idx="1"/>
          </p:nvPr>
        </p:nvSpPr>
        <p:spPr>
          <a:xfrm>
            <a:off x="6686550" y="749299"/>
            <a:ext cx="4495800" cy="5661025"/>
          </a:xfrm>
        </p:spPr>
        <p:txBody>
          <a:bodyPr>
            <a:normAutofit/>
          </a:bodyPr>
          <a:lstStyle/>
          <a:p>
            <a:r>
              <a:rPr lang="tr-TR" dirty="0"/>
              <a:t>İskelenin devrilmesini önlemek amacıyla iskelenin yapıya bağlandığı noktaların ve detayların gösterildiği plandır. </a:t>
            </a:r>
          </a:p>
          <a:p>
            <a:r>
              <a:rPr lang="tr-TR" dirty="0"/>
              <a:t>V TİPİ ANKTAJ</a:t>
            </a:r>
          </a:p>
          <a:p>
            <a:pPr marL="0" indent="0">
              <a:buNone/>
            </a:pPr>
            <a:r>
              <a:rPr lang="tr-TR" dirty="0" err="1"/>
              <a:t>Ankrajın</a:t>
            </a:r>
            <a:r>
              <a:rPr lang="tr-TR" dirty="0"/>
              <a:t> yapı elemanına bağlantı güçlendirilmesini sağlamak amacıyla iki </a:t>
            </a:r>
            <a:r>
              <a:rPr lang="tr-TR" dirty="0" err="1"/>
              <a:t>ankrajın</a:t>
            </a:r>
            <a:r>
              <a:rPr lang="tr-TR" dirty="0"/>
              <a:t> beraber 60 derece açıyla bağlanmasıdır. </a:t>
            </a:r>
          </a:p>
        </p:txBody>
      </p:sp>
      <p:pic>
        <p:nvPicPr>
          <p:cNvPr id="5" name="Resim 4">
            <a:extLst>
              <a:ext uri="{FF2B5EF4-FFF2-40B4-BE49-F238E27FC236}">
                <a16:creationId xmlns:a16="http://schemas.microsoft.com/office/drawing/2014/main" id="{3915BED2-4D41-44BC-9BEE-44ACE2502144}"/>
              </a:ext>
            </a:extLst>
          </p:cNvPr>
          <p:cNvPicPr>
            <a:picLocks noChangeAspect="1"/>
          </p:cNvPicPr>
          <p:nvPr/>
        </p:nvPicPr>
        <p:blipFill>
          <a:blip r:embed="rId2"/>
          <a:stretch>
            <a:fillRect/>
          </a:stretch>
        </p:blipFill>
        <p:spPr>
          <a:xfrm>
            <a:off x="276225" y="1690688"/>
            <a:ext cx="5981700" cy="4638675"/>
          </a:xfrm>
          <a:prstGeom prst="rect">
            <a:avLst/>
          </a:prstGeom>
        </p:spPr>
      </p:pic>
    </p:spTree>
    <p:extLst>
      <p:ext uri="{BB962C8B-B14F-4D97-AF65-F5344CB8AC3E}">
        <p14:creationId xmlns:p14="http://schemas.microsoft.com/office/powerpoint/2010/main" val="11181817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a16="http://schemas.microsoft.com/office/drawing/2014/main" id="{668ABD7D-EDFE-44FD-BA84-4C6F2C920539}"/>
              </a:ext>
            </a:extLst>
          </p:cNvPr>
          <p:cNvSpPr/>
          <p:nvPr/>
        </p:nvSpPr>
        <p:spPr>
          <a:xfrm>
            <a:off x="314325" y="239316"/>
            <a:ext cx="10534650" cy="4893647"/>
          </a:xfrm>
          <a:prstGeom prst="rect">
            <a:avLst/>
          </a:prstGeom>
        </p:spPr>
        <p:txBody>
          <a:bodyPr wrap="square">
            <a:spAutoFit/>
          </a:bodyPr>
          <a:lstStyle/>
          <a:p>
            <a:r>
              <a:rPr lang="tr-TR" sz="2400" dirty="0"/>
              <a:t>Bağlama aralık ve prosedürlerine önem verilmemesi sonucu devrilme veya çökme sebebiyle hem yapıda hem de iskelede büyük hasarlar meydana gelebilir. Bundan daha da önemlisi, iskele kurulum ve sökümünde çalışanlar ile iskele üzerinde veya yakınında çalışanlar da ciddi yaralanma veya ölümle sonuçlanan kazalarla karşı karşıya gelebilir.  </a:t>
            </a:r>
          </a:p>
          <a:p>
            <a:r>
              <a:rPr lang="tr-TR" sz="2400" dirty="0"/>
              <a:t>Bağ (</a:t>
            </a:r>
            <a:r>
              <a:rPr lang="tr-TR" sz="2400" dirty="0" err="1"/>
              <a:t>ankraj</a:t>
            </a:r>
            <a:r>
              <a:rPr lang="tr-TR" sz="2400" dirty="0"/>
              <a:t>) aracılığıyla inşa edilmekte olan yapıya bağlanan iskelelerde bu </a:t>
            </a:r>
            <a:r>
              <a:rPr lang="tr-TR" sz="2400" dirty="0" err="1"/>
              <a:t>ankrajların</a:t>
            </a:r>
            <a:r>
              <a:rPr lang="tr-TR" sz="2400" dirty="0"/>
              <a:t> iki fonksiyonu vardır: </a:t>
            </a:r>
          </a:p>
          <a:p>
            <a:endParaRPr lang="tr-TR" sz="2400" dirty="0"/>
          </a:p>
          <a:p>
            <a:pPr marL="285750" indent="-285750">
              <a:buFont typeface="Arial" panose="020B0604020202020204" pitchFamily="34" charset="0"/>
              <a:buChar char="•"/>
            </a:pPr>
            <a:r>
              <a:rPr lang="tr-TR" sz="2400" dirty="0"/>
              <a:t>İskelenin bir bütün olarak binaya doğru ya da binadan uzaklaşacak şekilde hareket edip devrilmesini engelleyerek stabil kalmasını sağlar.</a:t>
            </a:r>
          </a:p>
          <a:p>
            <a:pPr marL="285750" indent="-285750">
              <a:buFont typeface="Arial" panose="020B0604020202020204" pitchFamily="34" charset="0"/>
              <a:buChar char="•"/>
            </a:pPr>
            <a:r>
              <a:rPr lang="tr-TR" sz="2400" dirty="0"/>
              <a:t> Her bir iskele dikmesinin bükülmeye karşı dayanıklı olmasını sağlar. İskele üzerindeki yük arttıkça, dikmelerin bükülmesine karşı daha fazla </a:t>
            </a:r>
            <a:r>
              <a:rPr lang="tr-TR" sz="2400" dirty="0" err="1"/>
              <a:t>ankraj</a:t>
            </a:r>
            <a:r>
              <a:rPr lang="tr-TR" sz="2400" dirty="0"/>
              <a:t> kullanılmalıdır. </a:t>
            </a:r>
          </a:p>
        </p:txBody>
      </p:sp>
    </p:spTree>
    <p:extLst>
      <p:ext uri="{BB962C8B-B14F-4D97-AF65-F5344CB8AC3E}">
        <p14:creationId xmlns:p14="http://schemas.microsoft.com/office/powerpoint/2010/main" val="34582112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EB537C6C-F9C0-425E-B889-CCF639E642AA}"/>
              </a:ext>
            </a:extLst>
          </p:cNvPr>
          <p:cNvSpPr>
            <a:spLocks noGrp="1"/>
          </p:cNvSpPr>
          <p:nvPr>
            <p:ph idx="1"/>
          </p:nvPr>
        </p:nvSpPr>
        <p:spPr>
          <a:xfrm>
            <a:off x="428625" y="473074"/>
            <a:ext cx="10515600" cy="5718175"/>
          </a:xfrm>
        </p:spPr>
        <p:txBody>
          <a:bodyPr>
            <a:noAutofit/>
          </a:bodyPr>
          <a:lstStyle/>
          <a:p>
            <a:pPr marL="0" indent="0">
              <a:buNone/>
            </a:pPr>
            <a:r>
              <a:rPr lang="tr-TR" sz="2400" dirty="0"/>
              <a:t>OSHA düzenlemelerinin sabit iskelelerle ilgili kriterlerinde, iskelenin desteklenmesi ile ilgili bazı önemli hususlar aşağıda verilmiştir: Yükseklik ve taban genişliğinin dörde bir (4:1) oranından daha fazla olduğu sabit iskeleler, bağ, çaprazlama ve benzeri yollarla devrilmeye karşı engellenmelidir.</a:t>
            </a:r>
          </a:p>
          <a:p>
            <a:r>
              <a:rPr lang="tr-TR" sz="2400" dirty="0"/>
              <a:t> </a:t>
            </a:r>
            <a:r>
              <a:rPr lang="tr-TR" sz="2400" i="1" dirty="0"/>
              <a:t>Bağ ve çaprazlar, yatay elemanların hem iç hem dış dikmeleri desteklediği konumlara kurulmalıdır. Bağ ve çaprazlar iskele üretici talimatları ya da dörde bir (4:1) yüksekliğine en yakın yatay elemana kurulmalı ve: 3 </a:t>
            </a:r>
            <a:r>
              <a:rPr lang="tr-TR" sz="2400" i="1" dirty="0" err="1"/>
              <a:t>ft</a:t>
            </a:r>
            <a:r>
              <a:rPr lang="tr-TR" sz="2400" i="1" dirty="0"/>
              <a:t> (~ 90 cm) ve daha az genişlikte iskeleler için; yatay eleman konumlarından olacak şekilde dikey doğrultu boyunca her 20 </a:t>
            </a:r>
            <a:r>
              <a:rPr lang="tr-TR" sz="2400" i="1" dirty="0" err="1"/>
              <a:t>ft</a:t>
            </a:r>
            <a:r>
              <a:rPr lang="tr-TR" sz="2400" i="1" dirty="0"/>
              <a:t> (~ 6.1 m) veya daha az mesafede tekrarlanmalıdır. </a:t>
            </a:r>
          </a:p>
          <a:p>
            <a:r>
              <a:rPr lang="tr-TR" sz="2400" i="1" dirty="0"/>
              <a:t>90 cm’den geniş iskelelerde ise; her 26 </a:t>
            </a:r>
            <a:r>
              <a:rPr lang="tr-TR" sz="2400" i="1" dirty="0" err="1"/>
              <a:t>ft</a:t>
            </a:r>
            <a:r>
              <a:rPr lang="tr-TR" sz="2400" i="1" dirty="0"/>
              <a:t> (~ 7.9 m) veya daha az mesafede tekrarlanmalıdır.  </a:t>
            </a:r>
          </a:p>
          <a:p>
            <a:r>
              <a:rPr lang="tr-TR" sz="2400" i="1" dirty="0"/>
              <a:t>Tamamlanmış iskelenin en üstünde bulunan bağ veya çaprazlar, en üste göre dörde bir (4:1) yükseklikten fazla olmayacak şekilde yerleştirilmelidir. Bu tür bağ ve </a:t>
            </a:r>
            <a:r>
              <a:rPr lang="tr-TR" sz="2400" i="1" dirty="0" err="1"/>
              <a:t>ankrajlar</a:t>
            </a:r>
            <a:r>
              <a:rPr lang="tr-TR" sz="2400" i="1" dirty="0"/>
              <a:t> iskelenin her bir ucuna yerleştirilmeli ve bir uçtan diğerine doğru ölçülen yatay mesafelerin 9.1 metreyi (30 </a:t>
            </a:r>
            <a:r>
              <a:rPr lang="tr-TR" sz="2400" i="1" dirty="0" err="1"/>
              <a:t>ft</a:t>
            </a:r>
            <a:r>
              <a:rPr lang="tr-TR" sz="2400" i="1" dirty="0"/>
              <a:t>) aşmayacak şekilde olması sağlanmalıdır. </a:t>
            </a:r>
          </a:p>
        </p:txBody>
      </p:sp>
    </p:spTree>
    <p:extLst>
      <p:ext uri="{BB962C8B-B14F-4D97-AF65-F5344CB8AC3E}">
        <p14:creationId xmlns:p14="http://schemas.microsoft.com/office/powerpoint/2010/main" val="32983970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a16="http://schemas.microsoft.com/office/drawing/2014/main" id="{C90F94C8-DA57-4E76-BD56-32A1215FF10C}"/>
              </a:ext>
            </a:extLst>
          </p:cNvPr>
          <p:cNvSpPr/>
          <p:nvPr/>
        </p:nvSpPr>
        <p:spPr>
          <a:xfrm>
            <a:off x="885824" y="588913"/>
            <a:ext cx="9629775" cy="2031325"/>
          </a:xfrm>
          <a:prstGeom prst="rect">
            <a:avLst/>
          </a:prstGeom>
        </p:spPr>
        <p:txBody>
          <a:bodyPr wrap="square">
            <a:spAutoFit/>
          </a:bodyPr>
          <a:lstStyle/>
          <a:p>
            <a:r>
              <a:rPr lang="tr-TR" dirty="0" err="1"/>
              <a:t>Ankraj</a:t>
            </a:r>
            <a:r>
              <a:rPr lang="tr-TR" dirty="0"/>
              <a:t> (bağ) sayısını belirleyen önemli kriterler, bağlama yapılan yapının şekli ve kurulacak iskelenin büyüklüğüdür. Bunların dışında, iskelenin kendi ağırlığı, iskele üzerindeki yükler, rüzgâr yükü ve iskele üzerindeki kaplama bağ sayısının belirlenmesinde dikkat edilecek diğer önemli hususları oluşturmaktadır. </a:t>
            </a:r>
          </a:p>
          <a:p>
            <a:endParaRPr lang="tr-TR" dirty="0"/>
          </a:p>
          <a:p>
            <a:r>
              <a:rPr lang="tr-TR" dirty="0"/>
              <a:t>Konu ile ilgili olarak iskele standardında tip a ve tip b olmak üzere iki adet örnek </a:t>
            </a:r>
            <a:r>
              <a:rPr lang="tr-TR" dirty="0" err="1"/>
              <a:t>ankraj</a:t>
            </a:r>
            <a:r>
              <a:rPr lang="tr-TR" dirty="0"/>
              <a:t> modeli verilmiştir (TS EN 12810-1). Aşağıdaki şekilde bu modeller görülmektedir: </a:t>
            </a:r>
          </a:p>
        </p:txBody>
      </p:sp>
      <p:pic>
        <p:nvPicPr>
          <p:cNvPr id="5" name="Resim 4">
            <a:extLst>
              <a:ext uri="{FF2B5EF4-FFF2-40B4-BE49-F238E27FC236}">
                <a16:creationId xmlns:a16="http://schemas.microsoft.com/office/drawing/2014/main" id="{F30A4602-3804-4C9E-857A-C9286AD37487}"/>
              </a:ext>
            </a:extLst>
          </p:cNvPr>
          <p:cNvPicPr>
            <a:picLocks noChangeAspect="1"/>
          </p:cNvPicPr>
          <p:nvPr/>
        </p:nvPicPr>
        <p:blipFill>
          <a:blip r:embed="rId2"/>
          <a:stretch>
            <a:fillRect/>
          </a:stretch>
        </p:blipFill>
        <p:spPr>
          <a:xfrm>
            <a:off x="1304925" y="3009900"/>
            <a:ext cx="7486650" cy="1619250"/>
          </a:xfrm>
          <a:prstGeom prst="rect">
            <a:avLst/>
          </a:prstGeom>
        </p:spPr>
      </p:pic>
      <p:sp>
        <p:nvSpPr>
          <p:cNvPr id="6" name="Dikdörtgen 5">
            <a:extLst>
              <a:ext uri="{FF2B5EF4-FFF2-40B4-BE49-F238E27FC236}">
                <a16:creationId xmlns:a16="http://schemas.microsoft.com/office/drawing/2014/main" id="{1661A393-7E6B-4170-80BE-EB544D362DFE}"/>
              </a:ext>
            </a:extLst>
          </p:cNvPr>
          <p:cNvSpPr/>
          <p:nvPr/>
        </p:nvSpPr>
        <p:spPr>
          <a:xfrm>
            <a:off x="3402570" y="4930259"/>
            <a:ext cx="3843809" cy="369332"/>
          </a:xfrm>
          <a:prstGeom prst="rect">
            <a:avLst/>
          </a:prstGeom>
        </p:spPr>
        <p:txBody>
          <a:bodyPr wrap="none">
            <a:spAutoFit/>
          </a:bodyPr>
          <a:lstStyle/>
          <a:p>
            <a:r>
              <a:rPr lang="tr-TR" dirty="0"/>
              <a:t> Sırasıyla tip a ve tip b </a:t>
            </a:r>
            <a:r>
              <a:rPr lang="tr-TR" dirty="0" err="1"/>
              <a:t>ankraj</a:t>
            </a:r>
            <a:r>
              <a:rPr lang="tr-TR" dirty="0"/>
              <a:t> modelleri </a:t>
            </a:r>
          </a:p>
        </p:txBody>
      </p:sp>
    </p:spTree>
    <p:extLst>
      <p:ext uri="{BB962C8B-B14F-4D97-AF65-F5344CB8AC3E}">
        <p14:creationId xmlns:p14="http://schemas.microsoft.com/office/powerpoint/2010/main" val="4424840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2F181514-532A-445B-A812-A46B9969C997}"/>
              </a:ext>
            </a:extLst>
          </p:cNvPr>
          <p:cNvPicPr>
            <a:picLocks noChangeAspect="1"/>
          </p:cNvPicPr>
          <p:nvPr/>
        </p:nvPicPr>
        <p:blipFill>
          <a:blip r:embed="rId2"/>
          <a:stretch>
            <a:fillRect/>
          </a:stretch>
        </p:blipFill>
        <p:spPr>
          <a:xfrm>
            <a:off x="881062" y="647700"/>
            <a:ext cx="7996238" cy="4874712"/>
          </a:xfrm>
          <a:prstGeom prst="rect">
            <a:avLst/>
          </a:prstGeom>
        </p:spPr>
      </p:pic>
      <p:sp>
        <p:nvSpPr>
          <p:cNvPr id="5" name="Dikdörtgen 4">
            <a:extLst>
              <a:ext uri="{FF2B5EF4-FFF2-40B4-BE49-F238E27FC236}">
                <a16:creationId xmlns:a16="http://schemas.microsoft.com/office/drawing/2014/main" id="{9D0B06E9-05C9-4584-8FBF-C2077F8F4EB5}"/>
              </a:ext>
            </a:extLst>
          </p:cNvPr>
          <p:cNvSpPr/>
          <p:nvPr/>
        </p:nvSpPr>
        <p:spPr>
          <a:xfrm>
            <a:off x="8634413" y="1133475"/>
            <a:ext cx="2995612" cy="1754326"/>
          </a:xfrm>
          <a:prstGeom prst="rect">
            <a:avLst/>
          </a:prstGeom>
        </p:spPr>
        <p:txBody>
          <a:bodyPr wrap="square">
            <a:spAutoFit/>
          </a:bodyPr>
          <a:lstStyle/>
          <a:p>
            <a:r>
              <a:rPr lang="tr-TR" dirty="0"/>
              <a:t>iskele yüksekliğinin (en üst seviye) son seviyede yerleştirilmiş </a:t>
            </a:r>
            <a:r>
              <a:rPr lang="tr-TR" dirty="0" err="1"/>
              <a:t>ankrajlardan</a:t>
            </a:r>
            <a:r>
              <a:rPr lang="tr-TR" dirty="0"/>
              <a:t> itibaren en fazla 4 metre yukarıda olması gerektiği belirtilmiştir.</a:t>
            </a:r>
          </a:p>
        </p:txBody>
      </p:sp>
    </p:spTree>
    <p:extLst>
      <p:ext uri="{BB962C8B-B14F-4D97-AF65-F5344CB8AC3E}">
        <p14:creationId xmlns:p14="http://schemas.microsoft.com/office/powerpoint/2010/main" val="29567893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1687B0BE-6065-42EB-8D32-22D3ED8B2E19}"/>
              </a:ext>
            </a:extLst>
          </p:cNvPr>
          <p:cNvPicPr>
            <a:picLocks noChangeAspect="1"/>
          </p:cNvPicPr>
          <p:nvPr/>
        </p:nvPicPr>
        <p:blipFill>
          <a:blip r:embed="rId2"/>
          <a:stretch>
            <a:fillRect/>
          </a:stretch>
        </p:blipFill>
        <p:spPr>
          <a:xfrm>
            <a:off x="0" y="833437"/>
            <a:ext cx="12444856" cy="5191125"/>
          </a:xfrm>
          <a:prstGeom prst="rect">
            <a:avLst/>
          </a:prstGeom>
        </p:spPr>
      </p:pic>
    </p:spTree>
    <p:extLst>
      <p:ext uri="{BB962C8B-B14F-4D97-AF65-F5344CB8AC3E}">
        <p14:creationId xmlns:p14="http://schemas.microsoft.com/office/powerpoint/2010/main" val="5492069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132F8557-9E0B-4433-9AFD-16249D67B166}"/>
              </a:ext>
            </a:extLst>
          </p:cNvPr>
          <p:cNvPicPr>
            <a:picLocks noChangeAspect="1"/>
          </p:cNvPicPr>
          <p:nvPr/>
        </p:nvPicPr>
        <p:blipFill>
          <a:blip r:embed="rId2"/>
          <a:stretch>
            <a:fillRect/>
          </a:stretch>
        </p:blipFill>
        <p:spPr>
          <a:xfrm>
            <a:off x="79700" y="364527"/>
            <a:ext cx="12032600" cy="5457825"/>
          </a:xfrm>
          <a:prstGeom prst="rect">
            <a:avLst/>
          </a:prstGeom>
        </p:spPr>
      </p:pic>
    </p:spTree>
    <p:extLst>
      <p:ext uri="{BB962C8B-B14F-4D97-AF65-F5344CB8AC3E}">
        <p14:creationId xmlns:p14="http://schemas.microsoft.com/office/powerpoint/2010/main" val="2643404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ayt Numarası Yer Tutucusu 6"/>
          <p:cNvSpPr>
            <a:spLocks noGrp="1"/>
          </p:cNvSpPr>
          <p:nvPr>
            <p:ph type="sldNum" sz="quarter" idx="12"/>
          </p:nvPr>
        </p:nvSpPr>
        <p:spPr/>
        <p:txBody>
          <a:bodyPr/>
          <a:lstStyle/>
          <a:p>
            <a:fld id="{866914FB-3D64-4DE5-96CE-E198EC76AE77}" type="slidenum">
              <a:rPr lang="tr-TR" smtClean="0"/>
              <a:t>51</a:t>
            </a:fld>
            <a:endParaRPr lang="tr-TR"/>
          </a:p>
        </p:txBody>
      </p:sp>
      <p:sp>
        <p:nvSpPr>
          <p:cNvPr id="8" name="Dikdörtgen 7"/>
          <p:cNvSpPr/>
          <p:nvPr/>
        </p:nvSpPr>
        <p:spPr>
          <a:xfrm>
            <a:off x="413501" y="596504"/>
            <a:ext cx="6863599" cy="523220"/>
          </a:xfrm>
          <a:prstGeom prst="rect">
            <a:avLst/>
          </a:prstGeom>
        </p:spPr>
        <p:txBody>
          <a:bodyPr wrap="square">
            <a:spAutoFit/>
          </a:bodyPr>
          <a:lstStyle/>
          <a:p>
            <a:pPr>
              <a:spcBef>
                <a:spcPct val="0"/>
              </a:spcBef>
            </a:pPr>
            <a:r>
              <a:rPr lang="tr-TR" altLang="tr-TR" sz="2800" b="1" dirty="0">
                <a:solidFill>
                  <a:srgbClr val="FF0000"/>
                </a:solidFill>
                <a:latin typeface="Calibri" panose="020F0502020204030204" pitchFamily="34" charset="0"/>
                <a:ea typeface="Calibri" panose="020F0502020204030204" pitchFamily="34" charset="0"/>
                <a:cs typeface="Calibri" panose="020F0502020204030204" pitchFamily="34" charset="0"/>
              </a:rPr>
              <a:t>HALKALI VİDA</a:t>
            </a:r>
          </a:p>
        </p:txBody>
      </p:sp>
      <p:pic>
        <p:nvPicPr>
          <p:cNvPr id="13314" name="Picture 2" descr="Boğa kanca delikli cıvata | halkalı vida galvaniz kaplamalı | işareti |  beton, ahşap, doğal ve Hohlblockstein | ağaç vidalı | : Amazon.com.tr: Yapı  Market">
            <a:extLst>
              <a:ext uri="{FF2B5EF4-FFF2-40B4-BE49-F238E27FC236}">
                <a16:creationId xmlns:a16="http://schemas.microsoft.com/office/drawing/2014/main" id="{FCC07C9F-3DAE-4943-8340-A0B39499D4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1948" y="450357"/>
            <a:ext cx="1397303" cy="1338734"/>
          </a:xfrm>
          <a:prstGeom prst="rect">
            <a:avLst/>
          </a:prstGeom>
          <a:noFill/>
          <a:extLst>
            <a:ext uri="{909E8E84-426E-40DD-AFC4-6F175D3DCCD1}">
              <a14:hiddenFill xmlns:a14="http://schemas.microsoft.com/office/drawing/2010/main">
                <a:solidFill>
                  <a:srgbClr val="FFFFFF"/>
                </a:solidFill>
              </a14:hiddenFill>
            </a:ext>
          </a:extLst>
        </p:spPr>
      </p:pic>
      <p:sp>
        <p:nvSpPr>
          <p:cNvPr id="14" name="Metin kutusu 13">
            <a:extLst>
              <a:ext uri="{FF2B5EF4-FFF2-40B4-BE49-F238E27FC236}">
                <a16:creationId xmlns:a16="http://schemas.microsoft.com/office/drawing/2014/main" id="{CBF2650E-D3AA-4B50-AE93-A683737A7325}"/>
              </a:ext>
            </a:extLst>
          </p:cNvPr>
          <p:cNvSpPr txBox="1"/>
          <p:nvPr/>
        </p:nvSpPr>
        <p:spPr>
          <a:xfrm>
            <a:off x="638175" y="1518334"/>
            <a:ext cx="7896225" cy="707886"/>
          </a:xfrm>
          <a:prstGeom prst="rect">
            <a:avLst/>
          </a:prstGeom>
          <a:noFill/>
        </p:spPr>
        <p:txBody>
          <a:bodyPr wrap="square" rtlCol="0">
            <a:spAutoFit/>
          </a:bodyPr>
          <a:lstStyle/>
          <a:p>
            <a:r>
              <a:rPr lang="tr-TR" sz="2000" dirty="0"/>
              <a:t>İskelenin devrilmesini önlemek amacıyla gelen yükleri yapıya taşıma amacıyla, yapıya monte edilen başlığı halka şeklinde olan vidadır. </a:t>
            </a:r>
          </a:p>
        </p:txBody>
      </p:sp>
      <p:sp>
        <p:nvSpPr>
          <p:cNvPr id="15" name="Dikdörtgen 14">
            <a:extLst>
              <a:ext uri="{FF2B5EF4-FFF2-40B4-BE49-F238E27FC236}">
                <a16:creationId xmlns:a16="http://schemas.microsoft.com/office/drawing/2014/main" id="{F08296D5-06A1-4A2E-B5A4-494A8609263F}"/>
              </a:ext>
            </a:extLst>
          </p:cNvPr>
          <p:cNvSpPr/>
          <p:nvPr/>
        </p:nvSpPr>
        <p:spPr>
          <a:xfrm>
            <a:off x="413501" y="3031342"/>
            <a:ext cx="7634246" cy="3416320"/>
          </a:xfrm>
          <a:prstGeom prst="rect">
            <a:avLst/>
          </a:prstGeom>
        </p:spPr>
        <p:txBody>
          <a:bodyPr wrap="square">
            <a:spAutoFit/>
          </a:bodyPr>
          <a:lstStyle/>
          <a:p>
            <a:r>
              <a:rPr lang="tr-TR" dirty="0"/>
              <a:t>İskele katları arasında ulaşımı sağlamak amacıyla, iskele içinde, iş iskelesinin çıkıntı yapılarak genişletilmiş kısmında veya iş iskelesine bitişik oluşturulmuş kule içerisinde olacak şekilde kullanılan taşınabilir (portatif) veya normal eğimli erişim aracı. İskele katları arasında ulaşımı sağlamak amacıyla, iskele içinde, iş iskelesinin çıkıntı yapılarak genişletilmiş kısmında veya iş iskelesine bitişik oluşturulmuş kule içerisinde olacak şekilde kullanılan taşınabilir (portatif) veya normal eğimli erişim aracı.</a:t>
            </a:r>
          </a:p>
          <a:p>
            <a:pPr>
              <a:spcBef>
                <a:spcPct val="0"/>
              </a:spcBef>
            </a:pPr>
            <a:endParaRPr lang="tr-TR" altLang="tr-TR" dirty="0">
              <a:solidFill>
                <a:schemeClr val="tx2">
                  <a:lumMod val="10000"/>
                </a:schemeClr>
              </a:solidFill>
              <a:latin typeface="Arial" panose="020B0604020202020204" pitchFamily="34" charset="0"/>
            </a:endParaRPr>
          </a:p>
          <a:p>
            <a:pPr>
              <a:spcBef>
                <a:spcPct val="0"/>
              </a:spcBef>
            </a:pPr>
            <a:r>
              <a:rPr lang="tr-TR" altLang="tr-TR" dirty="0">
                <a:solidFill>
                  <a:schemeClr val="tx2">
                    <a:lumMod val="10000"/>
                  </a:schemeClr>
                </a:solidFill>
                <a:latin typeface="Arial" panose="020B0604020202020204" pitchFamily="34" charset="0"/>
              </a:rPr>
              <a:t>İskele türüne göre farklılık gösterebilirler. </a:t>
            </a:r>
          </a:p>
          <a:p>
            <a:pPr>
              <a:spcBef>
                <a:spcPct val="0"/>
              </a:spcBef>
            </a:pPr>
            <a:r>
              <a:rPr lang="tr-TR" altLang="tr-TR" dirty="0" err="1">
                <a:solidFill>
                  <a:schemeClr val="tx2">
                    <a:lumMod val="10000"/>
                  </a:schemeClr>
                </a:solidFill>
                <a:latin typeface="Arial" panose="020B0604020202020204" pitchFamily="34" charset="0"/>
              </a:rPr>
              <a:t>Rıht</a:t>
            </a:r>
            <a:r>
              <a:rPr lang="tr-TR" altLang="tr-TR" dirty="0">
                <a:solidFill>
                  <a:schemeClr val="tx2">
                    <a:lumMod val="10000"/>
                  </a:schemeClr>
                </a:solidFill>
                <a:latin typeface="Arial" panose="020B0604020202020204" pitchFamily="34" charset="0"/>
              </a:rPr>
              <a:t> </a:t>
            </a:r>
            <a:r>
              <a:rPr lang="tr-TR" altLang="tr-TR" i="1" dirty="0">
                <a:solidFill>
                  <a:schemeClr val="tx2">
                    <a:lumMod val="10000"/>
                  </a:schemeClr>
                </a:solidFill>
                <a:latin typeface="Arial" panose="020B0604020202020204" pitchFamily="34" charset="0"/>
              </a:rPr>
              <a:t>u, ve basamak g, ilişkisi Eşitlik 1’e uygun olmalıdır.</a:t>
            </a:r>
          </a:p>
          <a:p>
            <a:pPr>
              <a:spcBef>
                <a:spcPct val="0"/>
              </a:spcBef>
            </a:pPr>
            <a:r>
              <a:rPr lang="tr-TR" altLang="tr-TR" dirty="0">
                <a:solidFill>
                  <a:schemeClr val="tx2">
                    <a:lumMod val="10000"/>
                  </a:schemeClr>
                </a:solidFill>
                <a:latin typeface="Arial" panose="020B0604020202020204" pitchFamily="34" charset="0"/>
              </a:rPr>
              <a:t>540 ≤ 2</a:t>
            </a:r>
            <a:r>
              <a:rPr lang="tr-TR" altLang="tr-TR" i="1" dirty="0">
                <a:solidFill>
                  <a:schemeClr val="tx2">
                    <a:lumMod val="10000"/>
                  </a:schemeClr>
                </a:solidFill>
                <a:latin typeface="Arial" panose="020B0604020202020204" pitchFamily="34" charset="0"/>
              </a:rPr>
              <a:t>u+g ≤ 660 (mm)</a:t>
            </a:r>
            <a:endParaRPr lang="tr-TR" altLang="tr-TR" dirty="0">
              <a:solidFill>
                <a:schemeClr val="tx2">
                  <a:lumMod val="10000"/>
                </a:schemeClr>
              </a:solidFill>
              <a:latin typeface="Arial" panose="020B0604020202020204" pitchFamily="34" charset="0"/>
            </a:endParaRPr>
          </a:p>
          <a:p>
            <a:r>
              <a:rPr lang="tr-TR" dirty="0"/>
              <a:t> </a:t>
            </a:r>
          </a:p>
        </p:txBody>
      </p:sp>
      <p:sp>
        <p:nvSpPr>
          <p:cNvPr id="17" name="Dikdörtgen 16">
            <a:extLst>
              <a:ext uri="{FF2B5EF4-FFF2-40B4-BE49-F238E27FC236}">
                <a16:creationId xmlns:a16="http://schemas.microsoft.com/office/drawing/2014/main" id="{A62BA461-F235-4C7D-B014-D732347B4724}"/>
              </a:ext>
            </a:extLst>
          </p:cNvPr>
          <p:cNvSpPr/>
          <p:nvPr/>
        </p:nvSpPr>
        <p:spPr>
          <a:xfrm>
            <a:off x="413501" y="2489755"/>
            <a:ext cx="6863599" cy="523220"/>
          </a:xfrm>
          <a:prstGeom prst="rect">
            <a:avLst/>
          </a:prstGeom>
        </p:spPr>
        <p:txBody>
          <a:bodyPr wrap="square">
            <a:spAutoFit/>
          </a:bodyPr>
          <a:lstStyle/>
          <a:p>
            <a:pPr>
              <a:spcBef>
                <a:spcPct val="0"/>
              </a:spcBef>
            </a:pPr>
            <a:r>
              <a:rPr lang="tr-TR" altLang="tr-TR" sz="2800" b="1" dirty="0">
                <a:solidFill>
                  <a:srgbClr val="FF0000"/>
                </a:solidFill>
                <a:latin typeface="Calibri" panose="020F0502020204030204" pitchFamily="34" charset="0"/>
                <a:ea typeface="Calibri" panose="020F0502020204030204" pitchFamily="34" charset="0"/>
                <a:cs typeface="Calibri" panose="020F0502020204030204" pitchFamily="34" charset="0"/>
              </a:rPr>
              <a:t>İSKELE MERDİVENİ</a:t>
            </a:r>
          </a:p>
        </p:txBody>
      </p:sp>
      <p:pic>
        <p:nvPicPr>
          <p:cNvPr id="13316" name="Picture 4" descr="Merdiven Kulesi – Yağmur">
            <a:extLst>
              <a:ext uri="{FF2B5EF4-FFF2-40B4-BE49-F238E27FC236}">
                <a16:creationId xmlns:a16="http://schemas.microsoft.com/office/drawing/2014/main" id="{ED14F9C5-2FAA-4195-AC69-C21A85AAA2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7689" y="1908294"/>
            <a:ext cx="3678964" cy="4813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62930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6 Metin kutusu"/>
          <p:cNvSpPr txBox="1">
            <a:spLocks noChangeArrowheads="1"/>
          </p:cNvSpPr>
          <p:nvPr/>
        </p:nvSpPr>
        <p:spPr bwMode="auto">
          <a:xfrm>
            <a:off x="516681" y="994710"/>
            <a:ext cx="4450272"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1pPr>
            <a:lvl2pPr marL="741363" indent="-285750" defTabSz="912813">
              <a:spcBef>
                <a:spcPct val="20000"/>
              </a:spcBef>
              <a:buFont typeface="Wingdings" panose="05000000000000000000" pitchFamily="2" charset="2"/>
              <a:buChar char="§"/>
              <a:defRPr sz="2000">
                <a:solidFill>
                  <a:schemeClr val="tx1"/>
                </a:solidFill>
                <a:latin typeface="Arial Narrow" panose="020B0606020202030204" pitchFamily="34" charset="0"/>
              </a:defRPr>
            </a:lvl2pPr>
            <a:lvl3pPr marL="1141413" indent="-228600"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3pPr>
            <a:lvl4pPr marL="1598613" indent="-228600" defTabSz="912813">
              <a:spcBef>
                <a:spcPct val="20000"/>
              </a:spcBef>
              <a:buFont typeface="Wingdings" panose="05000000000000000000" pitchFamily="2" charset="2"/>
              <a:buChar char="§"/>
              <a:defRPr sz="1600">
                <a:solidFill>
                  <a:schemeClr val="tx1"/>
                </a:solidFill>
                <a:latin typeface="Arial Narrow" panose="020B0606020202030204" pitchFamily="34" charset="0"/>
              </a:defRPr>
            </a:lvl4pPr>
            <a:lvl5pPr marL="2055813" indent="-228600" defTabSz="912813">
              <a:spcBef>
                <a:spcPct val="20000"/>
              </a:spcBef>
              <a:buFont typeface="Wingdings" panose="05000000000000000000" pitchFamily="2" charset="2"/>
              <a:buChar char="§"/>
              <a:defRPr sz="1400">
                <a:solidFill>
                  <a:schemeClr val="tx1"/>
                </a:solidFill>
                <a:latin typeface="Arial Narrow" panose="020B0606020202030204" pitchFamily="34" charset="0"/>
              </a:defRPr>
            </a:lvl5pPr>
            <a:lvl6pPr marL="25130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6pPr>
            <a:lvl7pPr marL="29702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7pPr>
            <a:lvl8pPr marL="34274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8pPr>
            <a:lvl9pPr marL="38846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9pPr>
          </a:lstStyle>
          <a:p>
            <a:pPr eaLnBrk="1" hangingPunct="1">
              <a:spcBef>
                <a:spcPct val="0"/>
              </a:spcBef>
              <a:buFontTx/>
              <a:buNone/>
            </a:pPr>
            <a:endParaRPr lang="tr-TR" altLang="tr-TR" sz="2500" dirty="0">
              <a:latin typeface="Arial" panose="020B0604020202020204" pitchFamily="34" charset="0"/>
            </a:endParaRPr>
          </a:p>
          <a:p>
            <a:pPr eaLnBrk="1" hangingPunct="1">
              <a:spcBef>
                <a:spcPct val="0"/>
              </a:spcBef>
              <a:buFont typeface="Arial" panose="020B0604020202020204" pitchFamily="34" charset="0"/>
              <a:buChar char="•"/>
            </a:pPr>
            <a:r>
              <a:rPr lang="tr-TR" altLang="tr-TR" sz="2500" dirty="0">
                <a:solidFill>
                  <a:schemeClr val="tx2">
                    <a:lumMod val="10000"/>
                  </a:schemeClr>
                </a:solidFill>
                <a:latin typeface="Arial" panose="020B0604020202020204" pitchFamily="34" charset="0"/>
              </a:rPr>
              <a:t>Dikey, yatay, çapraz boru elemanlarının birleşim elemanları ile bir araya getirilmesi ile taşıyıcı sistem kurulur. Payanda ve bağlantılar ile desteklenir.</a:t>
            </a:r>
          </a:p>
          <a:p>
            <a:pPr eaLnBrk="1" hangingPunct="1">
              <a:spcBef>
                <a:spcPct val="0"/>
              </a:spcBef>
              <a:buFontTx/>
              <a:buNone/>
            </a:pPr>
            <a:endParaRPr lang="tr-TR" altLang="tr-TR" sz="2500" dirty="0">
              <a:latin typeface="Arial" panose="020B0604020202020204" pitchFamily="34" charset="0"/>
            </a:endParaRPr>
          </a:p>
        </p:txBody>
      </p:sp>
      <p:sp>
        <p:nvSpPr>
          <p:cNvPr id="4" name="Slayt Numarası Yer Tutucusu 3"/>
          <p:cNvSpPr>
            <a:spLocks noGrp="1"/>
          </p:cNvSpPr>
          <p:nvPr>
            <p:ph type="sldNum" sz="quarter" idx="12"/>
          </p:nvPr>
        </p:nvSpPr>
        <p:spPr/>
        <p:txBody>
          <a:bodyPr/>
          <a:lstStyle/>
          <a:p>
            <a:fld id="{866914FB-3D64-4DE5-96CE-E198EC76AE77}" type="slidenum">
              <a:rPr lang="tr-TR" smtClean="0"/>
              <a:t>52</a:t>
            </a:fld>
            <a:endParaRPr lang="tr-TR"/>
          </a:p>
        </p:txBody>
      </p:sp>
      <p:sp>
        <p:nvSpPr>
          <p:cNvPr id="9" name="Dikdörtgen 8"/>
          <p:cNvSpPr/>
          <p:nvPr/>
        </p:nvSpPr>
        <p:spPr>
          <a:xfrm>
            <a:off x="685012" y="471490"/>
            <a:ext cx="2901756" cy="523220"/>
          </a:xfrm>
          <a:prstGeom prst="rect">
            <a:avLst/>
          </a:prstGeom>
        </p:spPr>
        <p:txBody>
          <a:bodyPr wrap="none">
            <a:spAutoFit/>
          </a:bodyPr>
          <a:lstStyle/>
          <a:p>
            <a:pPr>
              <a:spcBef>
                <a:spcPct val="0"/>
              </a:spcBef>
            </a:pPr>
            <a:r>
              <a:rPr lang="tr-TR" altLang="tr-TR" sz="2800" b="1" dirty="0">
                <a:solidFill>
                  <a:srgbClr val="FF0000"/>
                </a:solidFill>
                <a:latin typeface="Arial" panose="020B0604020202020204" pitchFamily="34" charset="0"/>
              </a:rPr>
              <a:t>Bilezik Kelepçe </a:t>
            </a:r>
          </a:p>
        </p:txBody>
      </p:sp>
      <p:pic>
        <p:nvPicPr>
          <p:cNvPr id="15362" name="Picture 2" descr="LWAIX 2 adet döner kavrama iskele 48 x 48 mm iskele bağlantısı ile birlikte  çerçeve kelepçesi 90° iskele sabitleme çubuğu (90°)">
            <a:extLst>
              <a:ext uri="{FF2B5EF4-FFF2-40B4-BE49-F238E27FC236}">
                <a16:creationId xmlns:a16="http://schemas.microsoft.com/office/drawing/2014/main" id="{6A2521F2-57D0-45DE-84DA-EF4A7B647E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935" y="4069044"/>
            <a:ext cx="3716855" cy="2635250"/>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İskele Kelepçeleri Üreticisi - Gürbüz İskele Kalıp Sistemleri">
            <a:extLst>
              <a:ext uri="{FF2B5EF4-FFF2-40B4-BE49-F238E27FC236}">
                <a16:creationId xmlns:a16="http://schemas.microsoft.com/office/drawing/2014/main" id="{BD43FAC7-DBCB-4266-96E9-6505B69650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3013" y="1006619"/>
            <a:ext cx="6232524" cy="4871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05104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6 Metin kutusu"/>
          <p:cNvSpPr txBox="1">
            <a:spLocks noChangeArrowheads="1"/>
          </p:cNvSpPr>
          <p:nvPr/>
        </p:nvSpPr>
        <p:spPr bwMode="auto">
          <a:xfrm>
            <a:off x="707593" y="1350892"/>
            <a:ext cx="6169457"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1pPr>
            <a:lvl2pPr marL="741363" indent="-285750" defTabSz="912813">
              <a:spcBef>
                <a:spcPct val="20000"/>
              </a:spcBef>
              <a:buFont typeface="Wingdings" panose="05000000000000000000" pitchFamily="2" charset="2"/>
              <a:buChar char="§"/>
              <a:defRPr sz="2000">
                <a:solidFill>
                  <a:schemeClr val="tx1"/>
                </a:solidFill>
                <a:latin typeface="Arial Narrow" panose="020B0606020202030204" pitchFamily="34" charset="0"/>
              </a:defRPr>
            </a:lvl2pPr>
            <a:lvl3pPr marL="1141413" indent="-228600"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3pPr>
            <a:lvl4pPr marL="1598613" indent="-228600" defTabSz="912813">
              <a:spcBef>
                <a:spcPct val="20000"/>
              </a:spcBef>
              <a:buFont typeface="Wingdings" panose="05000000000000000000" pitchFamily="2" charset="2"/>
              <a:buChar char="§"/>
              <a:defRPr sz="1600">
                <a:solidFill>
                  <a:schemeClr val="tx1"/>
                </a:solidFill>
                <a:latin typeface="Arial Narrow" panose="020B0606020202030204" pitchFamily="34" charset="0"/>
              </a:defRPr>
            </a:lvl4pPr>
            <a:lvl5pPr marL="2055813" indent="-228600" defTabSz="912813">
              <a:spcBef>
                <a:spcPct val="20000"/>
              </a:spcBef>
              <a:buFont typeface="Wingdings" panose="05000000000000000000" pitchFamily="2" charset="2"/>
              <a:buChar char="§"/>
              <a:defRPr sz="1400">
                <a:solidFill>
                  <a:schemeClr val="tx1"/>
                </a:solidFill>
                <a:latin typeface="Arial Narrow" panose="020B0606020202030204" pitchFamily="34" charset="0"/>
              </a:defRPr>
            </a:lvl5pPr>
            <a:lvl6pPr marL="25130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6pPr>
            <a:lvl7pPr marL="29702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7pPr>
            <a:lvl8pPr marL="34274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8pPr>
            <a:lvl9pPr marL="38846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9pPr>
          </a:lstStyle>
          <a:p>
            <a:pPr eaLnBrk="1" hangingPunct="1">
              <a:spcBef>
                <a:spcPct val="0"/>
              </a:spcBef>
              <a:buFontTx/>
              <a:buNone/>
            </a:pPr>
            <a:endParaRPr lang="tr-TR" altLang="tr-TR" sz="2500" dirty="0">
              <a:latin typeface="Arial" panose="020B0604020202020204" pitchFamily="34" charset="0"/>
            </a:endParaRPr>
          </a:p>
          <a:p>
            <a:pPr>
              <a:spcBef>
                <a:spcPct val="0"/>
              </a:spcBef>
              <a:buNone/>
            </a:pPr>
            <a:r>
              <a:rPr lang="tr-TR" altLang="tr-TR" sz="2500" dirty="0">
                <a:solidFill>
                  <a:schemeClr val="tx2">
                    <a:lumMod val="10000"/>
                  </a:schemeClr>
                </a:solidFill>
                <a:latin typeface="Arial" panose="020B0604020202020204" pitchFamily="34" charset="0"/>
              </a:rPr>
              <a:t>İskele yükünün zemine eşit dağılımını sağlarlar</a:t>
            </a:r>
            <a:r>
              <a:rPr lang="tr-TR" altLang="tr-TR" sz="2500" dirty="0">
                <a:latin typeface="Arial" panose="020B0604020202020204" pitchFamily="34" charset="0"/>
              </a:rPr>
              <a:t>. İskele yükünü dağıtmak, iskelenin batmasını ve kaymasını önlemek için kullanılan malzeme. </a:t>
            </a:r>
          </a:p>
          <a:p>
            <a:pPr eaLnBrk="1" hangingPunct="1">
              <a:spcBef>
                <a:spcPct val="0"/>
              </a:spcBef>
              <a:buFontTx/>
              <a:buNone/>
            </a:pPr>
            <a:endParaRPr lang="tr-TR" altLang="tr-TR" sz="2500" dirty="0">
              <a:latin typeface="Arial" panose="020B0604020202020204" pitchFamily="34" charset="0"/>
            </a:endParaRPr>
          </a:p>
        </p:txBody>
      </p:sp>
      <p:sp>
        <p:nvSpPr>
          <p:cNvPr id="7" name="Slayt Numarası Yer Tutucusu 6"/>
          <p:cNvSpPr>
            <a:spLocks noGrp="1"/>
          </p:cNvSpPr>
          <p:nvPr>
            <p:ph type="sldNum" sz="quarter" idx="12"/>
          </p:nvPr>
        </p:nvSpPr>
        <p:spPr/>
        <p:txBody>
          <a:bodyPr/>
          <a:lstStyle/>
          <a:p>
            <a:fld id="{866914FB-3D64-4DE5-96CE-E198EC76AE77}" type="slidenum">
              <a:rPr lang="tr-TR" smtClean="0"/>
              <a:t>53</a:t>
            </a:fld>
            <a:endParaRPr lang="tr-TR"/>
          </a:p>
        </p:txBody>
      </p:sp>
      <p:sp>
        <p:nvSpPr>
          <p:cNvPr id="8" name="Dikdörtgen 7"/>
          <p:cNvSpPr/>
          <p:nvPr/>
        </p:nvSpPr>
        <p:spPr>
          <a:xfrm>
            <a:off x="513146" y="718004"/>
            <a:ext cx="8211753" cy="523220"/>
          </a:xfrm>
          <a:prstGeom prst="rect">
            <a:avLst/>
          </a:prstGeom>
        </p:spPr>
        <p:txBody>
          <a:bodyPr wrap="square">
            <a:spAutoFit/>
          </a:bodyPr>
          <a:lstStyle/>
          <a:p>
            <a:pPr>
              <a:spcBef>
                <a:spcPct val="0"/>
              </a:spcBef>
            </a:pPr>
            <a:r>
              <a:rPr lang="tr-TR" altLang="tr-TR" sz="2800" b="1" dirty="0">
                <a:solidFill>
                  <a:srgbClr val="FF0000"/>
                </a:solidFill>
                <a:latin typeface="Arial" panose="020B0604020202020204" pitchFamily="34" charset="0"/>
              </a:rPr>
              <a:t>Yük Dağıtıcı Kalaslar ( Altlık – Yatık) </a:t>
            </a:r>
          </a:p>
        </p:txBody>
      </p:sp>
      <p:grpSp>
        <p:nvGrpSpPr>
          <p:cNvPr id="4" name="8 Grup"/>
          <p:cNvGrpSpPr>
            <a:grpSpLocks/>
          </p:cNvGrpSpPr>
          <p:nvPr/>
        </p:nvGrpSpPr>
        <p:grpSpPr bwMode="auto">
          <a:xfrm>
            <a:off x="7421120" y="979614"/>
            <a:ext cx="4063287" cy="4071938"/>
            <a:chOff x="3929063" y="1571625"/>
            <a:chExt cx="4065587" cy="4394200"/>
          </a:xfrm>
        </p:grpSpPr>
        <p:pic>
          <p:nvPicPr>
            <p:cNvPr id="5" name="Picture 8" descr="Slide22"/>
            <p:cNvPicPr>
              <a:picLocks noChangeAspect="1" noChangeArrowheads="1"/>
            </p:cNvPicPr>
            <p:nvPr/>
          </p:nvPicPr>
          <p:blipFill>
            <a:blip r:embed="rId2">
              <a:extLst>
                <a:ext uri="{28A0092B-C50C-407E-A947-70E740481C1C}">
                  <a14:useLocalDpi xmlns:a14="http://schemas.microsoft.com/office/drawing/2010/main" val="0"/>
                </a:ext>
              </a:extLst>
            </a:blip>
            <a:srcRect t="6000" r="6934"/>
            <a:stretch>
              <a:fillRect/>
            </a:stretch>
          </p:blipFill>
          <p:spPr bwMode="auto">
            <a:xfrm>
              <a:off x="3929063" y="1571625"/>
              <a:ext cx="3779837" cy="439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a:tailEnd/>
                </a14:hiddenLine>
              </a:ext>
            </a:extLst>
          </p:spPr>
        </p:pic>
        <p:sp>
          <p:nvSpPr>
            <p:cNvPr id="6" name="11 Oval"/>
            <p:cNvSpPr/>
            <p:nvPr/>
          </p:nvSpPr>
          <p:spPr>
            <a:xfrm rot="20046988">
              <a:off x="4280024" y="4929376"/>
              <a:ext cx="3714626" cy="500236"/>
            </a:xfrm>
            <a:prstGeom prst="ellipse">
              <a:avLst/>
            </a:prstGeom>
            <a:noFill/>
            <a:ln w="3810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grpSp>
      <p:pic>
        <p:nvPicPr>
          <p:cNvPr id="13" name="Resim 12">
            <a:extLst>
              <a:ext uri="{FF2B5EF4-FFF2-40B4-BE49-F238E27FC236}">
                <a16:creationId xmlns:a16="http://schemas.microsoft.com/office/drawing/2014/main" id="{66B3998B-7D1F-4D5A-8BF4-28FEC4553B31}"/>
              </a:ext>
            </a:extLst>
          </p:cNvPr>
          <p:cNvPicPr>
            <a:picLocks noChangeAspect="1"/>
          </p:cNvPicPr>
          <p:nvPr/>
        </p:nvPicPr>
        <p:blipFill>
          <a:blip r:embed="rId3"/>
          <a:stretch>
            <a:fillRect/>
          </a:stretch>
        </p:blipFill>
        <p:spPr>
          <a:xfrm>
            <a:off x="1204883" y="3543300"/>
            <a:ext cx="2762250" cy="2705100"/>
          </a:xfrm>
          <a:prstGeom prst="rect">
            <a:avLst/>
          </a:prstGeom>
        </p:spPr>
      </p:pic>
    </p:spTree>
    <p:extLst>
      <p:ext uri="{BB962C8B-B14F-4D97-AF65-F5344CB8AC3E}">
        <p14:creationId xmlns:p14="http://schemas.microsoft.com/office/powerpoint/2010/main" val="42173073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248753" y="1429712"/>
            <a:ext cx="7866547" cy="41944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pPr defTabSz="912813"/>
            <a:r>
              <a:rPr lang="tr-TR" altLang="tr-TR" sz="2000" dirty="0">
                <a:solidFill>
                  <a:schemeClr val="tx2">
                    <a:lumMod val="10000"/>
                  </a:schemeClr>
                </a:solidFill>
              </a:rPr>
              <a:t>Dikmelerin yere basan alt uç kısımlarına binen yükün daha geniş bir alana yayılmasını sağlamak amacıyla kullanılan plâka, iskele ayağı. </a:t>
            </a:r>
            <a:r>
              <a:rPr lang="tr-TR" altLang="tr-TR" sz="2000" dirty="0" err="1">
                <a:solidFill>
                  <a:schemeClr val="tx2">
                    <a:lumMod val="10000"/>
                  </a:schemeClr>
                </a:solidFill>
              </a:rPr>
              <a:t>Düşeyliği</a:t>
            </a:r>
            <a:r>
              <a:rPr lang="tr-TR" altLang="tr-TR" sz="2000" dirty="0">
                <a:solidFill>
                  <a:schemeClr val="tx2">
                    <a:lumMod val="10000"/>
                  </a:schemeClr>
                </a:solidFill>
              </a:rPr>
              <a:t> ayarlanabilen taban plakası (alt ayar milleri) ise yüksekliğin ayarlanabildiği taban plakası çeşididir. </a:t>
            </a:r>
          </a:p>
          <a:p>
            <a:pPr defTabSz="912813"/>
            <a:r>
              <a:rPr lang="tr-TR" altLang="tr-TR" sz="2000" dirty="0">
                <a:solidFill>
                  <a:schemeClr val="tx2">
                    <a:lumMod val="10000"/>
                  </a:schemeClr>
                </a:solidFill>
              </a:rPr>
              <a:t>Ayak basma plakaları iskele yüksekliğine göre tespit edilecek ebatlarda olmalı ve iskelenin zemine oturan kısımlarının, tasarımda hesaplanan yükleri taşıma yeterliliği doğrulanmalıdır. Sağlam olmayan zeminlere kurulan iskele ayaklarının batmasının engellenmesi için ayaklar altına plakalar yerleştirilmelidir </a:t>
            </a:r>
          </a:p>
          <a:p>
            <a:pPr defTabSz="912813"/>
            <a:r>
              <a:rPr lang="tr-TR" altLang="tr-TR" sz="2000" dirty="0" err="1">
                <a:solidFill>
                  <a:schemeClr val="tx2">
                    <a:lumMod val="10000"/>
                  </a:schemeClr>
                </a:solidFill>
              </a:rPr>
              <a:t>Düşeyliği</a:t>
            </a:r>
            <a:r>
              <a:rPr lang="tr-TR" altLang="tr-TR" sz="2000" dirty="0">
                <a:solidFill>
                  <a:schemeClr val="tx2">
                    <a:lumMod val="10000"/>
                  </a:schemeClr>
                </a:solidFill>
              </a:rPr>
              <a:t> ayarlanabilir taban plâkası ile taban plâkasının dayanım ve </a:t>
            </a:r>
            <a:r>
              <a:rPr lang="tr-TR" altLang="tr-TR" sz="2000" dirty="0" err="1">
                <a:solidFill>
                  <a:schemeClr val="tx2">
                    <a:lumMod val="10000"/>
                  </a:schemeClr>
                </a:solidFill>
              </a:rPr>
              <a:t>rijitliği</a:t>
            </a:r>
            <a:r>
              <a:rPr lang="tr-TR" altLang="tr-TR" sz="2000" dirty="0">
                <a:solidFill>
                  <a:schemeClr val="tx2">
                    <a:lumMod val="10000"/>
                  </a:schemeClr>
                </a:solidFill>
              </a:rPr>
              <a:t>, iş iskelesinden zemine aktarılan en büyük tasarım yükünü iletebilecek yeterlilikte olmalıdır. Taban plâkasının alanı en az 150 cm2, en küçük genişliği 120 mm olmalıdır</a:t>
            </a:r>
            <a:endParaRPr lang="en-US" altLang="tr-TR" sz="2000" dirty="0">
              <a:solidFill>
                <a:schemeClr val="tx2">
                  <a:lumMod val="10000"/>
                </a:schemeClr>
              </a:solidFill>
            </a:endParaRPr>
          </a:p>
        </p:txBody>
      </p:sp>
      <p:pic>
        <p:nvPicPr>
          <p:cNvPr id="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8853487" y="2614470"/>
            <a:ext cx="2754050" cy="3509622"/>
          </a:xfrm>
          <a:prstGeom prst="rect">
            <a:avLst/>
          </a:prstGeom>
          <a:noFill/>
        </p:spPr>
      </p:pic>
      <p:sp>
        <p:nvSpPr>
          <p:cNvPr id="5" name="Slayt Numarası Yer Tutucusu 4"/>
          <p:cNvSpPr>
            <a:spLocks noGrp="1"/>
          </p:cNvSpPr>
          <p:nvPr>
            <p:ph type="sldNum" sz="quarter" idx="12"/>
          </p:nvPr>
        </p:nvSpPr>
        <p:spPr/>
        <p:txBody>
          <a:bodyPr/>
          <a:lstStyle/>
          <a:p>
            <a:fld id="{866914FB-3D64-4DE5-96CE-E198EC76AE77}" type="slidenum">
              <a:rPr lang="tr-TR" smtClean="0"/>
              <a:t>54</a:t>
            </a:fld>
            <a:endParaRPr lang="tr-TR"/>
          </a:p>
        </p:txBody>
      </p:sp>
      <p:sp>
        <p:nvSpPr>
          <p:cNvPr id="6" name="Dikdörtgen 5"/>
          <p:cNvSpPr/>
          <p:nvPr/>
        </p:nvSpPr>
        <p:spPr>
          <a:xfrm>
            <a:off x="248753" y="429543"/>
            <a:ext cx="2525563" cy="523220"/>
          </a:xfrm>
          <a:prstGeom prst="rect">
            <a:avLst/>
          </a:prstGeom>
        </p:spPr>
        <p:txBody>
          <a:bodyPr wrap="none">
            <a:spAutoFit/>
          </a:bodyPr>
          <a:lstStyle/>
          <a:p>
            <a:pPr defTabSz="912813">
              <a:buFont typeface="Wingdings" panose="05000000000000000000" pitchFamily="2" charset="2"/>
              <a:buNone/>
            </a:pPr>
            <a:r>
              <a:rPr lang="tr-TR" altLang="tr-TR" sz="2800" b="1" dirty="0">
                <a:solidFill>
                  <a:srgbClr val="FF0000"/>
                </a:solidFill>
                <a:latin typeface="Calibri" panose="020F0502020204030204" pitchFamily="34" charset="0"/>
                <a:ea typeface="Calibri" panose="020F0502020204030204" pitchFamily="34" charset="0"/>
                <a:cs typeface="Calibri" panose="020F0502020204030204" pitchFamily="34" charset="0"/>
              </a:rPr>
              <a:t>Taban Plakaları </a:t>
            </a:r>
          </a:p>
        </p:txBody>
      </p:sp>
      <p:pic>
        <p:nvPicPr>
          <p:cNvPr id="11" name="Resim 10">
            <a:extLst>
              <a:ext uri="{FF2B5EF4-FFF2-40B4-BE49-F238E27FC236}">
                <a16:creationId xmlns:a16="http://schemas.microsoft.com/office/drawing/2014/main" id="{E795AF7B-1E1D-4324-923C-92D2AD43693C}"/>
              </a:ext>
            </a:extLst>
          </p:cNvPr>
          <p:cNvPicPr>
            <a:picLocks noChangeAspect="1"/>
          </p:cNvPicPr>
          <p:nvPr/>
        </p:nvPicPr>
        <p:blipFill>
          <a:blip r:embed="rId3"/>
          <a:stretch>
            <a:fillRect/>
          </a:stretch>
        </p:blipFill>
        <p:spPr>
          <a:xfrm>
            <a:off x="8853487" y="477212"/>
            <a:ext cx="2619375" cy="1905000"/>
          </a:xfrm>
          <a:prstGeom prst="rect">
            <a:avLst/>
          </a:prstGeom>
        </p:spPr>
      </p:pic>
    </p:spTree>
    <p:extLst>
      <p:ext uri="{BB962C8B-B14F-4D97-AF65-F5344CB8AC3E}">
        <p14:creationId xmlns:p14="http://schemas.microsoft.com/office/powerpoint/2010/main" val="3254467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6 Metin kutusu"/>
          <p:cNvSpPr txBox="1">
            <a:spLocks noChangeArrowheads="1"/>
          </p:cNvSpPr>
          <p:nvPr/>
        </p:nvSpPr>
        <p:spPr bwMode="auto">
          <a:xfrm>
            <a:off x="684862" y="1151279"/>
            <a:ext cx="5598733"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1pPr>
            <a:lvl2pPr marL="741363" indent="-285750" defTabSz="912813">
              <a:spcBef>
                <a:spcPct val="20000"/>
              </a:spcBef>
              <a:buFont typeface="Wingdings" panose="05000000000000000000" pitchFamily="2" charset="2"/>
              <a:buChar char="§"/>
              <a:defRPr sz="2000">
                <a:solidFill>
                  <a:schemeClr val="tx1"/>
                </a:solidFill>
                <a:latin typeface="Arial Narrow" panose="020B0606020202030204" pitchFamily="34" charset="0"/>
              </a:defRPr>
            </a:lvl2pPr>
            <a:lvl3pPr marL="1141413" indent="-228600"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3pPr>
            <a:lvl4pPr marL="1598613" indent="-228600" defTabSz="912813">
              <a:spcBef>
                <a:spcPct val="20000"/>
              </a:spcBef>
              <a:buFont typeface="Wingdings" panose="05000000000000000000" pitchFamily="2" charset="2"/>
              <a:buChar char="§"/>
              <a:defRPr sz="1600">
                <a:solidFill>
                  <a:schemeClr val="tx1"/>
                </a:solidFill>
                <a:latin typeface="Arial Narrow" panose="020B0606020202030204" pitchFamily="34" charset="0"/>
              </a:defRPr>
            </a:lvl4pPr>
            <a:lvl5pPr marL="2055813" indent="-228600" defTabSz="912813">
              <a:spcBef>
                <a:spcPct val="20000"/>
              </a:spcBef>
              <a:buFont typeface="Wingdings" panose="05000000000000000000" pitchFamily="2" charset="2"/>
              <a:buChar char="§"/>
              <a:defRPr sz="1400">
                <a:solidFill>
                  <a:schemeClr val="tx1"/>
                </a:solidFill>
                <a:latin typeface="Arial Narrow" panose="020B0606020202030204" pitchFamily="34" charset="0"/>
              </a:defRPr>
            </a:lvl5pPr>
            <a:lvl6pPr marL="25130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6pPr>
            <a:lvl7pPr marL="29702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7pPr>
            <a:lvl8pPr marL="34274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8pPr>
            <a:lvl9pPr marL="38846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9pPr>
          </a:lstStyle>
          <a:p>
            <a:pPr eaLnBrk="1" hangingPunct="1">
              <a:spcBef>
                <a:spcPct val="0"/>
              </a:spcBef>
              <a:buFontTx/>
              <a:buNone/>
            </a:pPr>
            <a:r>
              <a:rPr lang="tr-TR" altLang="tr-TR" sz="2500" dirty="0">
                <a:solidFill>
                  <a:schemeClr val="tx2">
                    <a:lumMod val="10000"/>
                  </a:schemeClr>
                </a:solidFill>
                <a:latin typeface="Arial" panose="020B0604020202020204" pitchFamily="34" charset="0"/>
              </a:rPr>
              <a:t>İskelenin kısa doğrultusunda dikmeleri birbirine bağlayan, platform kalaslarına da mesnet olan yatay elemanlardır.</a:t>
            </a:r>
          </a:p>
        </p:txBody>
      </p:sp>
      <p:grpSp>
        <p:nvGrpSpPr>
          <p:cNvPr id="4" name="11 Grup"/>
          <p:cNvGrpSpPr>
            <a:grpSpLocks/>
          </p:cNvGrpSpPr>
          <p:nvPr/>
        </p:nvGrpSpPr>
        <p:grpSpPr bwMode="auto">
          <a:xfrm>
            <a:off x="1419225" y="2574283"/>
            <a:ext cx="2638425" cy="3964629"/>
            <a:chOff x="4857750" y="1500188"/>
            <a:chExt cx="3683000" cy="4786312"/>
          </a:xfrm>
        </p:grpSpPr>
        <p:pic>
          <p:nvPicPr>
            <p:cNvPr id="5" name="Picture 5"/>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284" t="5905"/>
            <a:stretch>
              <a:fillRect/>
            </a:stretch>
          </p:blipFill>
          <p:spPr bwMode="auto">
            <a:xfrm>
              <a:off x="4857750" y="1500188"/>
              <a:ext cx="3683000" cy="478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type="none" w="sm" len="sm"/>
                  <a:tailEnd type="none" w="sm" len="sm"/>
                </a14:hiddenLine>
              </a:ext>
            </a:extLst>
          </p:spPr>
        </p:pic>
        <p:sp>
          <p:nvSpPr>
            <p:cNvPr id="6" name="13 Oval"/>
            <p:cNvSpPr/>
            <p:nvPr/>
          </p:nvSpPr>
          <p:spPr>
            <a:xfrm rot="1580443">
              <a:off x="5006975" y="4024313"/>
              <a:ext cx="1071563" cy="214312"/>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7" name="14 Oval"/>
            <p:cNvSpPr/>
            <p:nvPr/>
          </p:nvSpPr>
          <p:spPr>
            <a:xfrm rot="1580443">
              <a:off x="4992688" y="3298825"/>
              <a:ext cx="1071562" cy="214313"/>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8" name="16 Oval"/>
            <p:cNvSpPr/>
            <p:nvPr/>
          </p:nvSpPr>
          <p:spPr>
            <a:xfrm rot="1580443">
              <a:off x="4921250" y="4799013"/>
              <a:ext cx="1071563" cy="214312"/>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grpSp>
      <p:sp>
        <p:nvSpPr>
          <p:cNvPr id="9" name="Slayt Numarası Yer Tutucusu 8"/>
          <p:cNvSpPr>
            <a:spLocks noGrp="1"/>
          </p:cNvSpPr>
          <p:nvPr>
            <p:ph type="sldNum" sz="quarter" idx="12"/>
          </p:nvPr>
        </p:nvSpPr>
        <p:spPr/>
        <p:txBody>
          <a:bodyPr/>
          <a:lstStyle/>
          <a:p>
            <a:fld id="{866914FB-3D64-4DE5-96CE-E198EC76AE77}" type="slidenum">
              <a:rPr lang="tr-TR" smtClean="0"/>
              <a:t>55</a:t>
            </a:fld>
            <a:endParaRPr lang="tr-TR"/>
          </a:p>
        </p:txBody>
      </p:sp>
      <p:sp>
        <p:nvSpPr>
          <p:cNvPr id="11" name="Dikdörtgen 10"/>
          <p:cNvSpPr/>
          <p:nvPr/>
        </p:nvSpPr>
        <p:spPr>
          <a:xfrm>
            <a:off x="571110" y="492074"/>
            <a:ext cx="5198795" cy="523220"/>
          </a:xfrm>
          <a:prstGeom prst="rect">
            <a:avLst/>
          </a:prstGeom>
        </p:spPr>
        <p:txBody>
          <a:bodyPr wrap="none">
            <a:spAutoFit/>
          </a:bodyPr>
          <a:lstStyle/>
          <a:p>
            <a:pPr>
              <a:spcBef>
                <a:spcPct val="0"/>
              </a:spcBef>
            </a:pPr>
            <a:r>
              <a:rPr lang="tr-TR" altLang="tr-TR" sz="2800" b="1" dirty="0">
                <a:solidFill>
                  <a:srgbClr val="FF0000"/>
                </a:solidFill>
                <a:latin typeface="Calibri" panose="020F0502020204030204" pitchFamily="34" charset="0"/>
                <a:ea typeface="Calibri" panose="020F0502020204030204" pitchFamily="34" charset="0"/>
                <a:cs typeface="Calibri" panose="020F0502020204030204" pitchFamily="34" charset="0"/>
              </a:rPr>
              <a:t>Kısa Doğrultuda Yatay Elemanlar</a:t>
            </a:r>
          </a:p>
        </p:txBody>
      </p:sp>
      <p:sp>
        <p:nvSpPr>
          <p:cNvPr id="16" name="Dikdörtgen 15">
            <a:extLst>
              <a:ext uri="{FF2B5EF4-FFF2-40B4-BE49-F238E27FC236}">
                <a16:creationId xmlns:a16="http://schemas.microsoft.com/office/drawing/2014/main" id="{8EDEBBDF-F9FB-4D23-9926-446339457A46}"/>
              </a:ext>
            </a:extLst>
          </p:cNvPr>
          <p:cNvSpPr/>
          <p:nvPr/>
        </p:nvSpPr>
        <p:spPr>
          <a:xfrm>
            <a:off x="7581510" y="492074"/>
            <a:ext cx="2265748" cy="523220"/>
          </a:xfrm>
          <a:prstGeom prst="rect">
            <a:avLst/>
          </a:prstGeom>
        </p:spPr>
        <p:txBody>
          <a:bodyPr wrap="none">
            <a:spAutoFit/>
          </a:bodyPr>
          <a:lstStyle/>
          <a:p>
            <a:pPr>
              <a:spcBef>
                <a:spcPct val="0"/>
              </a:spcBef>
            </a:pPr>
            <a:r>
              <a:rPr lang="tr-TR" altLang="tr-TR" sz="2800" b="1" dirty="0">
                <a:solidFill>
                  <a:srgbClr val="FF0000"/>
                </a:solidFill>
                <a:latin typeface="Calibri" panose="020F0502020204030204" pitchFamily="34" charset="0"/>
                <a:ea typeface="Calibri" panose="020F0502020204030204" pitchFamily="34" charset="0"/>
                <a:cs typeface="Calibri" panose="020F0502020204030204" pitchFamily="34" charset="0"/>
              </a:rPr>
              <a:t>Zikzak Çapraz</a:t>
            </a:r>
          </a:p>
        </p:txBody>
      </p:sp>
      <p:pic>
        <p:nvPicPr>
          <p:cNvPr id="12" name="Resim 11">
            <a:extLst>
              <a:ext uri="{FF2B5EF4-FFF2-40B4-BE49-F238E27FC236}">
                <a16:creationId xmlns:a16="http://schemas.microsoft.com/office/drawing/2014/main" id="{989658EE-8916-4C8A-8681-D3E1F728E06A}"/>
              </a:ext>
            </a:extLst>
          </p:cNvPr>
          <p:cNvPicPr>
            <a:picLocks noChangeAspect="1"/>
          </p:cNvPicPr>
          <p:nvPr/>
        </p:nvPicPr>
        <p:blipFill>
          <a:blip r:embed="rId3"/>
          <a:stretch>
            <a:fillRect/>
          </a:stretch>
        </p:blipFill>
        <p:spPr>
          <a:xfrm>
            <a:off x="7050315" y="1335800"/>
            <a:ext cx="4038690" cy="2874250"/>
          </a:xfrm>
          <a:prstGeom prst="rect">
            <a:avLst/>
          </a:prstGeom>
        </p:spPr>
      </p:pic>
      <p:pic>
        <p:nvPicPr>
          <p:cNvPr id="17" name="Resim 16">
            <a:extLst>
              <a:ext uri="{FF2B5EF4-FFF2-40B4-BE49-F238E27FC236}">
                <a16:creationId xmlns:a16="http://schemas.microsoft.com/office/drawing/2014/main" id="{A04D259C-01A9-4D05-ABD0-34F55C2E9478}"/>
              </a:ext>
            </a:extLst>
          </p:cNvPr>
          <p:cNvPicPr>
            <a:picLocks noChangeAspect="1"/>
          </p:cNvPicPr>
          <p:nvPr/>
        </p:nvPicPr>
        <p:blipFill>
          <a:blip r:embed="rId4"/>
          <a:stretch>
            <a:fillRect/>
          </a:stretch>
        </p:blipFill>
        <p:spPr>
          <a:xfrm>
            <a:off x="6877050" y="4340472"/>
            <a:ext cx="4591050" cy="1304925"/>
          </a:xfrm>
          <a:prstGeom prst="rect">
            <a:avLst/>
          </a:prstGeom>
        </p:spPr>
      </p:pic>
    </p:spTree>
    <p:extLst>
      <p:ext uri="{BB962C8B-B14F-4D97-AF65-F5344CB8AC3E}">
        <p14:creationId xmlns:p14="http://schemas.microsoft.com/office/powerpoint/2010/main" val="31860226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6 Metin kutusu"/>
          <p:cNvSpPr txBox="1">
            <a:spLocks noChangeArrowheads="1"/>
          </p:cNvSpPr>
          <p:nvPr/>
        </p:nvSpPr>
        <p:spPr bwMode="auto">
          <a:xfrm>
            <a:off x="426220" y="995878"/>
            <a:ext cx="6079355"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1pPr>
            <a:lvl2pPr marL="741363" indent="-285750" defTabSz="912813">
              <a:spcBef>
                <a:spcPct val="20000"/>
              </a:spcBef>
              <a:buFont typeface="Wingdings" panose="05000000000000000000" pitchFamily="2" charset="2"/>
              <a:buChar char="§"/>
              <a:defRPr sz="2000">
                <a:solidFill>
                  <a:schemeClr val="tx1"/>
                </a:solidFill>
                <a:latin typeface="Arial Narrow" panose="020B0606020202030204" pitchFamily="34" charset="0"/>
              </a:defRPr>
            </a:lvl2pPr>
            <a:lvl3pPr marL="1141413" indent="-228600"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3pPr>
            <a:lvl4pPr marL="1598613" indent="-228600" defTabSz="912813">
              <a:spcBef>
                <a:spcPct val="20000"/>
              </a:spcBef>
              <a:buFont typeface="Wingdings" panose="05000000000000000000" pitchFamily="2" charset="2"/>
              <a:buChar char="§"/>
              <a:defRPr sz="1600">
                <a:solidFill>
                  <a:schemeClr val="tx1"/>
                </a:solidFill>
                <a:latin typeface="Arial Narrow" panose="020B0606020202030204" pitchFamily="34" charset="0"/>
              </a:defRPr>
            </a:lvl4pPr>
            <a:lvl5pPr marL="2055813" indent="-228600" defTabSz="912813">
              <a:spcBef>
                <a:spcPct val="20000"/>
              </a:spcBef>
              <a:buFont typeface="Wingdings" panose="05000000000000000000" pitchFamily="2" charset="2"/>
              <a:buChar char="§"/>
              <a:defRPr sz="1400">
                <a:solidFill>
                  <a:schemeClr val="tx1"/>
                </a:solidFill>
                <a:latin typeface="Arial Narrow" panose="020B0606020202030204" pitchFamily="34" charset="0"/>
              </a:defRPr>
            </a:lvl5pPr>
            <a:lvl6pPr marL="25130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6pPr>
            <a:lvl7pPr marL="29702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7pPr>
            <a:lvl8pPr marL="34274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8pPr>
            <a:lvl9pPr marL="38846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9pPr>
          </a:lstStyle>
          <a:p>
            <a:pPr eaLnBrk="1" hangingPunct="1">
              <a:spcBef>
                <a:spcPct val="0"/>
              </a:spcBef>
              <a:buFontTx/>
              <a:buNone/>
            </a:pPr>
            <a:endParaRPr lang="tr-TR" altLang="tr-TR" sz="2500" dirty="0">
              <a:latin typeface="Arial" panose="020B0604020202020204" pitchFamily="34" charset="0"/>
            </a:endParaRPr>
          </a:p>
          <a:p>
            <a:pPr eaLnBrk="1" hangingPunct="1">
              <a:spcBef>
                <a:spcPct val="0"/>
              </a:spcBef>
              <a:buFontTx/>
              <a:buNone/>
            </a:pPr>
            <a:r>
              <a:rPr lang="tr-TR" altLang="tr-TR" sz="2500" dirty="0">
                <a:solidFill>
                  <a:schemeClr val="tx2">
                    <a:lumMod val="10000"/>
                  </a:schemeClr>
                </a:solidFill>
                <a:latin typeface="Arial" panose="020B0604020202020204" pitchFamily="34" charset="0"/>
              </a:rPr>
              <a:t>İskelenin uzun doğrultusu boyunca dikmeleri birbirine bağlayan yatay elemanlardır.</a:t>
            </a:r>
          </a:p>
        </p:txBody>
      </p:sp>
      <p:grpSp>
        <p:nvGrpSpPr>
          <p:cNvPr id="4" name="12 Grup"/>
          <p:cNvGrpSpPr>
            <a:grpSpLocks/>
          </p:cNvGrpSpPr>
          <p:nvPr/>
        </p:nvGrpSpPr>
        <p:grpSpPr bwMode="auto">
          <a:xfrm>
            <a:off x="1755697" y="2428875"/>
            <a:ext cx="3521153" cy="4110037"/>
            <a:chOff x="4857750" y="1500188"/>
            <a:chExt cx="3714750" cy="4786312"/>
          </a:xfrm>
        </p:grpSpPr>
        <p:pic>
          <p:nvPicPr>
            <p:cNvPr id="5" name="Picture 5"/>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284" t="5905"/>
            <a:stretch>
              <a:fillRect/>
            </a:stretch>
          </p:blipFill>
          <p:spPr bwMode="auto">
            <a:xfrm>
              <a:off x="4857750" y="1500188"/>
              <a:ext cx="3683000" cy="478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type="none" w="sm" len="sm"/>
                  <a:tailEnd type="none" w="sm" len="sm"/>
                </a14:hiddenLine>
              </a:ext>
            </a:extLst>
          </p:spPr>
        </p:pic>
        <p:sp>
          <p:nvSpPr>
            <p:cNvPr id="6" name="14 Oval"/>
            <p:cNvSpPr/>
            <p:nvPr/>
          </p:nvSpPr>
          <p:spPr>
            <a:xfrm rot="19897029">
              <a:off x="5446713" y="4394200"/>
              <a:ext cx="3125787" cy="265113"/>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7" name="11 Oval"/>
            <p:cNvSpPr/>
            <p:nvPr/>
          </p:nvSpPr>
          <p:spPr>
            <a:xfrm rot="19897029">
              <a:off x="5375275" y="2798763"/>
              <a:ext cx="3125788" cy="265112"/>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8" name="15 Oval"/>
            <p:cNvSpPr/>
            <p:nvPr/>
          </p:nvSpPr>
          <p:spPr>
            <a:xfrm rot="19897029">
              <a:off x="5375275" y="3656013"/>
              <a:ext cx="3125788" cy="265112"/>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grpSp>
      <p:sp>
        <p:nvSpPr>
          <p:cNvPr id="9" name="Slayt Numarası Yer Tutucusu 8"/>
          <p:cNvSpPr>
            <a:spLocks noGrp="1"/>
          </p:cNvSpPr>
          <p:nvPr>
            <p:ph type="sldNum" sz="quarter" idx="12"/>
          </p:nvPr>
        </p:nvSpPr>
        <p:spPr/>
        <p:txBody>
          <a:bodyPr/>
          <a:lstStyle/>
          <a:p>
            <a:fld id="{866914FB-3D64-4DE5-96CE-E198EC76AE77}" type="slidenum">
              <a:rPr lang="tr-TR" smtClean="0"/>
              <a:t>56</a:t>
            </a:fld>
            <a:endParaRPr lang="tr-TR"/>
          </a:p>
        </p:txBody>
      </p:sp>
      <p:sp>
        <p:nvSpPr>
          <p:cNvPr id="10" name="Dikdörtgen 9"/>
          <p:cNvSpPr/>
          <p:nvPr/>
        </p:nvSpPr>
        <p:spPr>
          <a:xfrm>
            <a:off x="818800" y="472658"/>
            <a:ext cx="5356403" cy="523220"/>
          </a:xfrm>
          <a:prstGeom prst="rect">
            <a:avLst/>
          </a:prstGeom>
        </p:spPr>
        <p:txBody>
          <a:bodyPr wrap="none">
            <a:spAutoFit/>
          </a:bodyPr>
          <a:lstStyle/>
          <a:p>
            <a:pPr>
              <a:spcBef>
                <a:spcPct val="0"/>
              </a:spcBef>
            </a:pPr>
            <a:r>
              <a:rPr lang="tr-TR" altLang="tr-TR" sz="2800" b="1" dirty="0">
                <a:solidFill>
                  <a:srgbClr val="FF0000"/>
                </a:solidFill>
                <a:latin typeface="Calibri" panose="020F0502020204030204" pitchFamily="34" charset="0"/>
                <a:ea typeface="Calibri" panose="020F0502020204030204" pitchFamily="34" charset="0"/>
                <a:cs typeface="Calibri" panose="020F0502020204030204" pitchFamily="34" charset="0"/>
              </a:rPr>
              <a:t>Uzun Doğrultuda Yatay Elemanlar</a:t>
            </a:r>
          </a:p>
        </p:txBody>
      </p:sp>
      <p:sp>
        <p:nvSpPr>
          <p:cNvPr id="15" name="6 Metin kutusu">
            <a:extLst>
              <a:ext uri="{FF2B5EF4-FFF2-40B4-BE49-F238E27FC236}">
                <a16:creationId xmlns:a16="http://schemas.microsoft.com/office/drawing/2014/main" id="{BA2C3B73-5CFF-414C-A027-AC148136E4ED}"/>
              </a:ext>
            </a:extLst>
          </p:cNvPr>
          <p:cNvSpPr txBox="1">
            <a:spLocks noChangeArrowheads="1"/>
          </p:cNvSpPr>
          <p:nvPr/>
        </p:nvSpPr>
        <p:spPr bwMode="auto">
          <a:xfrm>
            <a:off x="6789731" y="621943"/>
            <a:ext cx="4839182" cy="201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1pPr>
            <a:lvl2pPr marL="741363" indent="-285750" defTabSz="912813">
              <a:spcBef>
                <a:spcPct val="20000"/>
              </a:spcBef>
              <a:buFont typeface="Wingdings" panose="05000000000000000000" pitchFamily="2" charset="2"/>
              <a:buChar char="§"/>
              <a:defRPr sz="2000">
                <a:solidFill>
                  <a:schemeClr val="tx1"/>
                </a:solidFill>
                <a:latin typeface="Arial Narrow" panose="020B0606020202030204" pitchFamily="34" charset="0"/>
              </a:defRPr>
            </a:lvl2pPr>
            <a:lvl3pPr marL="1141413" indent="-228600"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3pPr>
            <a:lvl4pPr marL="1598613" indent="-228600" defTabSz="912813">
              <a:spcBef>
                <a:spcPct val="20000"/>
              </a:spcBef>
              <a:buFont typeface="Wingdings" panose="05000000000000000000" pitchFamily="2" charset="2"/>
              <a:buChar char="§"/>
              <a:defRPr sz="1600">
                <a:solidFill>
                  <a:schemeClr val="tx1"/>
                </a:solidFill>
                <a:latin typeface="Arial Narrow" panose="020B0606020202030204" pitchFamily="34" charset="0"/>
              </a:defRPr>
            </a:lvl4pPr>
            <a:lvl5pPr marL="2055813" indent="-228600" defTabSz="912813">
              <a:spcBef>
                <a:spcPct val="20000"/>
              </a:spcBef>
              <a:buFont typeface="Wingdings" panose="05000000000000000000" pitchFamily="2" charset="2"/>
              <a:buChar char="§"/>
              <a:defRPr sz="1400">
                <a:solidFill>
                  <a:schemeClr val="tx1"/>
                </a:solidFill>
                <a:latin typeface="Arial Narrow" panose="020B0606020202030204" pitchFamily="34" charset="0"/>
              </a:defRPr>
            </a:lvl5pPr>
            <a:lvl6pPr marL="25130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6pPr>
            <a:lvl7pPr marL="29702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7pPr>
            <a:lvl8pPr marL="34274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8pPr>
            <a:lvl9pPr marL="38846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9pPr>
          </a:lstStyle>
          <a:p>
            <a:pPr eaLnBrk="1" hangingPunct="1">
              <a:spcBef>
                <a:spcPct val="0"/>
              </a:spcBef>
              <a:buFontTx/>
              <a:buNone/>
            </a:pPr>
            <a:endParaRPr lang="tr-TR" altLang="tr-TR" sz="2500" dirty="0">
              <a:latin typeface="Arial" panose="020B0604020202020204" pitchFamily="34" charset="0"/>
            </a:endParaRPr>
          </a:p>
          <a:p>
            <a:pPr eaLnBrk="1" hangingPunct="1">
              <a:spcBef>
                <a:spcPct val="0"/>
              </a:spcBef>
              <a:buFontTx/>
              <a:buNone/>
            </a:pPr>
            <a:r>
              <a:rPr lang="tr-TR" altLang="tr-TR" sz="2500" dirty="0">
                <a:solidFill>
                  <a:schemeClr val="tx2">
                    <a:lumMod val="10000"/>
                  </a:schemeClr>
                </a:solidFill>
                <a:latin typeface="Arial" panose="020B0604020202020204" pitchFamily="34" charset="0"/>
              </a:rPr>
              <a:t>Çapraz doğrultuda yerleştirilen taşıyıcı elemanlardır.</a:t>
            </a:r>
          </a:p>
          <a:p>
            <a:pPr eaLnBrk="1" hangingPunct="1">
              <a:spcBef>
                <a:spcPct val="0"/>
              </a:spcBef>
              <a:buFontTx/>
              <a:buNone/>
            </a:pPr>
            <a:endParaRPr lang="tr-TR" altLang="tr-TR" sz="2500" dirty="0">
              <a:latin typeface="Arial" panose="020B0604020202020204" pitchFamily="34" charset="0"/>
            </a:endParaRPr>
          </a:p>
          <a:p>
            <a:pPr eaLnBrk="1" hangingPunct="1">
              <a:spcBef>
                <a:spcPct val="0"/>
              </a:spcBef>
              <a:buFontTx/>
              <a:buNone/>
            </a:pPr>
            <a:endParaRPr lang="tr-TR" altLang="tr-TR" sz="2500" dirty="0">
              <a:latin typeface="Arial" panose="020B0604020202020204" pitchFamily="34" charset="0"/>
            </a:endParaRPr>
          </a:p>
        </p:txBody>
      </p:sp>
      <p:sp>
        <p:nvSpPr>
          <p:cNvPr id="16" name="Dikdörtgen 15">
            <a:extLst>
              <a:ext uri="{FF2B5EF4-FFF2-40B4-BE49-F238E27FC236}">
                <a16:creationId xmlns:a16="http://schemas.microsoft.com/office/drawing/2014/main" id="{CFFD7797-E897-4296-82E3-3C4EF9C56ECE}"/>
              </a:ext>
            </a:extLst>
          </p:cNvPr>
          <p:cNvSpPr/>
          <p:nvPr/>
        </p:nvSpPr>
        <p:spPr>
          <a:xfrm>
            <a:off x="9210534" y="353929"/>
            <a:ext cx="1581010" cy="523220"/>
          </a:xfrm>
          <a:prstGeom prst="rect">
            <a:avLst/>
          </a:prstGeom>
        </p:spPr>
        <p:txBody>
          <a:bodyPr wrap="none">
            <a:spAutoFit/>
          </a:bodyPr>
          <a:lstStyle/>
          <a:p>
            <a:pPr>
              <a:spcBef>
                <a:spcPct val="0"/>
              </a:spcBef>
            </a:pPr>
            <a:r>
              <a:rPr lang="tr-TR" altLang="tr-TR" sz="2800" b="1" dirty="0">
                <a:solidFill>
                  <a:srgbClr val="FF0000"/>
                </a:solidFill>
                <a:latin typeface="Calibri" panose="020F0502020204030204" pitchFamily="34" charset="0"/>
                <a:ea typeface="Calibri" panose="020F0502020204030204" pitchFamily="34" charset="0"/>
                <a:cs typeface="Calibri" panose="020F0502020204030204" pitchFamily="34" charset="0"/>
              </a:rPr>
              <a:t>Çaprazlar</a:t>
            </a:r>
          </a:p>
        </p:txBody>
      </p:sp>
      <p:grpSp>
        <p:nvGrpSpPr>
          <p:cNvPr id="17" name="18 Grup">
            <a:extLst>
              <a:ext uri="{FF2B5EF4-FFF2-40B4-BE49-F238E27FC236}">
                <a16:creationId xmlns:a16="http://schemas.microsoft.com/office/drawing/2014/main" id="{DE1E60D8-EA73-4075-9543-2E7D81C5DA08}"/>
              </a:ext>
            </a:extLst>
          </p:cNvPr>
          <p:cNvGrpSpPr>
            <a:grpSpLocks/>
          </p:cNvGrpSpPr>
          <p:nvPr/>
        </p:nvGrpSpPr>
        <p:grpSpPr bwMode="auto">
          <a:xfrm>
            <a:off x="6789731" y="2083775"/>
            <a:ext cx="4697419" cy="4152281"/>
            <a:chOff x="3929063" y="1928813"/>
            <a:chExt cx="4476750" cy="3357562"/>
          </a:xfrm>
        </p:grpSpPr>
        <p:pic>
          <p:nvPicPr>
            <p:cNvPr id="18" name="Picture 3" descr="C:\Documents and Settings\ocengiz\Belgelerim\Eğitimler\İskele kurum eğitimi\Kaynaklar\Beste Ardıç belgeler\Picture_013_fs.jpg">
              <a:extLst>
                <a:ext uri="{FF2B5EF4-FFF2-40B4-BE49-F238E27FC236}">
                  <a16:creationId xmlns:a16="http://schemas.microsoft.com/office/drawing/2014/main" id="{10D66BCB-6D17-44F0-8F4E-300BEB2CE5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9063" y="1928813"/>
              <a:ext cx="4476750"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12 Oval">
              <a:extLst>
                <a:ext uri="{FF2B5EF4-FFF2-40B4-BE49-F238E27FC236}">
                  <a16:creationId xmlns:a16="http://schemas.microsoft.com/office/drawing/2014/main" id="{0AC93297-D889-45AC-A7F3-841CEFE4BB6B}"/>
                </a:ext>
              </a:extLst>
            </p:cNvPr>
            <p:cNvSpPr/>
            <p:nvPr/>
          </p:nvSpPr>
          <p:spPr>
            <a:xfrm>
              <a:off x="4286250" y="2928938"/>
              <a:ext cx="1357313" cy="714375"/>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20" name="13 Oval">
              <a:extLst>
                <a:ext uri="{FF2B5EF4-FFF2-40B4-BE49-F238E27FC236}">
                  <a16:creationId xmlns:a16="http://schemas.microsoft.com/office/drawing/2014/main" id="{0197776A-B441-4F74-814F-77BC63A73D33}"/>
                </a:ext>
              </a:extLst>
            </p:cNvPr>
            <p:cNvSpPr/>
            <p:nvPr/>
          </p:nvSpPr>
          <p:spPr>
            <a:xfrm>
              <a:off x="6286500" y="3571875"/>
              <a:ext cx="1357313" cy="714375"/>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21" name="14 Oval">
              <a:extLst>
                <a:ext uri="{FF2B5EF4-FFF2-40B4-BE49-F238E27FC236}">
                  <a16:creationId xmlns:a16="http://schemas.microsoft.com/office/drawing/2014/main" id="{3DB75757-96DD-4BD9-A3A8-0D2321B6F2C2}"/>
                </a:ext>
              </a:extLst>
            </p:cNvPr>
            <p:cNvSpPr/>
            <p:nvPr/>
          </p:nvSpPr>
          <p:spPr>
            <a:xfrm>
              <a:off x="6286500" y="2857500"/>
              <a:ext cx="1357313" cy="714375"/>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22" name="15 Oval">
              <a:extLst>
                <a:ext uri="{FF2B5EF4-FFF2-40B4-BE49-F238E27FC236}">
                  <a16:creationId xmlns:a16="http://schemas.microsoft.com/office/drawing/2014/main" id="{2DD92DC0-85D7-4F6C-8182-9D53CE0F922D}"/>
                </a:ext>
              </a:extLst>
            </p:cNvPr>
            <p:cNvSpPr/>
            <p:nvPr/>
          </p:nvSpPr>
          <p:spPr>
            <a:xfrm>
              <a:off x="4071938" y="4286250"/>
              <a:ext cx="1357312" cy="714375"/>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23" name="16 Oval">
              <a:extLst>
                <a:ext uri="{FF2B5EF4-FFF2-40B4-BE49-F238E27FC236}">
                  <a16:creationId xmlns:a16="http://schemas.microsoft.com/office/drawing/2014/main" id="{FFED7238-BAE6-4CEA-AAD0-1FAB1DF18C14}"/>
                </a:ext>
              </a:extLst>
            </p:cNvPr>
            <p:cNvSpPr/>
            <p:nvPr/>
          </p:nvSpPr>
          <p:spPr>
            <a:xfrm>
              <a:off x="4143375" y="3643313"/>
              <a:ext cx="1357313" cy="714375"/>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24" name="17 Oval">
              <a:extLst>
                <a:ext uri="{FF2B5EF4-FFF2-40B4-BE49-F238E27FC236}">
                  <a16:creationId xmlns:a16="http://schemas.microsoft.com/office/drawing/2014/main" id="{6DFFD42E-4525-4B81-A76C-25D11DFE04AF}"/>
                </a:ext>
              </a:extLst>
            </p:cNvPr>
            <p:cNvSpPr/>
            <p:nvPr/>
          </p:nvSpPr>
          <p:spPr>
            <a:xfrm>
              <a:off x="6215063" y="4357688"/>
              <a:ext cx="1357312" cy="714375"/>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grpSp>
    </p:spTree>
    <p:extLst>
      <p:ext uri="{BB962C8B-B14F-4D97-AF65-F5344CB8AC3E}">
        <p14:creationId xmlns:p14="http://schemas.microsoft.com/office/powerpoint/2010/main" val="35325272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6 Metin kutusu"/>
          <p:cNvSpPr txBox="1">
            <a:spLocks noChangeArrowheads="1"/>
          </p:cNvSpPr>
          <p:nvPr/>
        </p:nvSpPr>
        <p:spPr bwMode="auto">
          <a:xfrm>
            <a:off x="384633" y="813483"/>
            <a:ext cx="6187617"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1pPr>
            <a:lvl2pPr marL="741363" indent="-285750" defTabSz="912813">
              <a:spcBef>
                <a:spcPct val="20000"/>
              </a:spcBef>
              <a:buFont typeface="Wingdings" panose="05000000000000000000" pitchFamily="2" charset="2"/>
              <a:buChar char="§"/>
              <a:defRPr sz="2000">
                <a:solidFill>
                  <a:schemeClr val="tx1"/>
                </a:solidFill>
                <a:latin typeface="Arial Narrow" panose="020B0606020202030204" pitchFamily="34" charset="0"/>
              </a:defRPr>
            </a:lvl2pPr>
            <a:lvl3pPr marL="1141413" indent="-228600"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3pPr>
            <a:lvl4pPr marL="1598613" indent="-228600" defTabSz="912813">
              <a:spcBef>
                <a:spcPct val="20000"/>
              </a:spcBef>
              <a:buFont typeface="Wingdings" panose="05000000000000000000" pitchFamily="2" charset="2"/>
              <a:buChar char="§"/>
              <a:defRPr sz="1600">
                <a:solidFill>
                  <a:schemeClr val="tx1"/>
                </a:solidFill>
                <a:latin typeface="Arial Narrow" panose="020B0606020202030204" pitchFamily="34" charset="0"/>
              </a:defRPr>
            </a:lvl4pPr>
            <a:lvl5pPr marL="2055813" indent="-228600" defTabSz="912813">
              <a:spcBef>
                <a:spcPct val="20000"/>
              </a:spcBef>
              <a:buFont typeface="Wingdings" panose="05000000000000000000" pitchFamily="2" charset="2"/>
              <a:buChar char="§"/>
              <a:defRPr sz="1400">
                <a:solidFill>
                  <a:schemeClr val="tx1"/>
                </a:solidFill>
                <a:latin typeface="Arial Narrow" panose="020B0606020202030204" pitchFamily="34" charset="0"/>
              </a:defRPr>
            </a:lvl5pPr>
            <a:lvl6pPr marL="25130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6pPr>
            <a:lvl7pPr marL="29702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7pPr>
            <a:lvl8pPr marL="34274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8pPr>
            <a:lvl9pPr marL="38846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9pPr>
          </a:lstStyle>
          <a:p>
            <a:pPr eaLnBrk="1" hangingPunct="1">
              <a:spcBef>
                <a:spcPct val="0"/>
              </a:spcBef>
              <a:buFontTx/>
              <a:buNone/>
            </a:pPr>
            <a:endParaRPr lang="tr-TR" altLang="tr-TR" sz="2500" dirty="0">
              <a:latin typeface="Arial" panose="020B0604020202020204" pitchFamily="34" charset="0"/>
            </a:endParaRPr>
          </a:p>
          <a:p>
            <a:pPr eaLnBrk="1" hangingPunct="1">
              <a:spcBef>
                <a:spcPct val="0"/>
              </a:spcBef>
              <a:buFontTx/>
              <a:buNone/>
            </a:pPr>
            <a:r>
              <a:rPr lang="tr-TR" altLang="tr-TR" sz="2500" dirty="0">
                <a:solidFill>
                  <a:schemeClr val="tx2">
                    <a:lumMod val="10000"/>
                  </a:schemeClr>
                </a:solidFill>
                <a:latin typeface="Arial" panose="020B0604020202020204" pitchFamily="34" charset="0"/>
              </a:rPr>
              <a:t>Yatay, dikey, çapraz elemanların birleşiminde kullanılırlar.</a:t>
            </a:r>
          </a:p>
        </p:txBody>
      </p:sp>
      <p:pic>
        <p:nvPicPr>
          <p:cNvPr id="4" name="Picture 19" descr="http://tbn1.google.com/images?q=tbn:zNJNowwB6XhlCM:http://www.made-in-china.com/image/2f0j00LMItqKAlffcyM/Scaffolding-Steel-Pipe-Clamps-Pressed-Coupler.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421" y="2221243"/>
            <a:ext cx="2008188"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1" descr="http://www.luckin.com/manage/upload/200551115515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0528" y="2230768"/>
            <a:ext cx="2155825"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4" descr="Site Scaffold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5511" y="4575233"/>
            <a:ext cx="2008188"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7" descr="http://tbn3.google.com/images?q=tbn:0kMblwmq4uIjjM:http://farm2.static.flickr.com/1221/1111845574_7a89d5a0dc.jpg%3Fv%3D0">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66726" y="4575233"/>
            <a:ext cx="2179637"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ayt Numarası Yer Tutucusu 8"/>
          <p:cNvSpPr>
            <a:spLocks noGrp="1"/>
          </p:cNvSpPr>
          <p:nvPr>
            <p:ph type="sldNum" sz="quarter" idx="12"/>
          </p:nvPr>
        </p:nvSpPr>
        <p:spPr/>
        <p:txBody>
          <a:bodyPr/>
          <a:lstStyle/>
          <a:p>
            <a:fld id="{866914FB-3D64-4DE5-96CE-E198EC76AE77}" type="slidenum">
              <a:rPr lang="tr-TR" smtClean="0"/>
              <a:t>57</a:t>
            </a:fld>
            <a:endParaRPr lang="tr-TR"/>
          </a:p>
        </p:txBody>
      </p:sp>
      <p:sp>
        <p:nvSpPr>
          <p:cNvPr id="10" name="Dikdörtgen 9"/>
          <p:cNvSpPr/>
          <p:nvPr/>
        </p:nvSpPr>
        <p:spPr>
          <a:xfrm>
            <a:off x="1034094" y="637026"/>
            <a:ext cx="3065263" cy="523220"/>
          </a:xfrm>
          <a:prstGeom prst="rect">
            <a:avLst/>
          </a:prstGeom>
        </p:spPr>
        <p:txBody>
          <a:bodyPr wrap="none">
            <a:spAutoFit/>
          </a:bodyPr>
          <a:lstStyle/>
          <a:p>
            <a:pPr>
              <a:spcBef>
                <a:spcPct val="0"/>
              </a:spcBef>
            </a:pPr>
            <a:r>
              <a:rPr lang="tr-TR" altLang="tr-TR" sz="2800" b="1" dirty="0">
                <a:solidFill>
                  <a:srgbClr val="FF0000"/>
                </a:solidFill>
                <a:latin typeface="Calibri" panose="020F0502020204030204" pitchFamily="34" charset="0"/>
                <a:ea typeface="Calibri" panose="020F0502020204030204" pitchFamily="34" charset="0"/>
                <a:cs typeface="Calibri" panose="020F0502020204030204" pitchFamily="34" charset="0"/>
              </a:rPr>
              <a:t>Birleşim Elemanları</a:t>
            </a:r>
          </a:p>
        </p:txBody>
      </p:sp>
      <p:sp>
        <p:nvSpPr>
          <p:cNvPr id="15" name="Dikdörtgen 14">
            <a:extLst>
              <a:ext uri="{FF2B5EF4-FFF2-40B4-BE49-F238E27FC236}">
                <a16:creationId xmlns:a16="http://schemas.microsoft.com/office/drawing/2014/main" id="{FF48AFFF-DD7E-4B91-928E-9CD90E838C15}"/>
              </a:ext>
            </a:extLst>
          </p:cNvPr>
          <p:cNvSpPr/>
          <p:nvPr/>
        </p:nvSpPr>
        <p:spPr>
          <a:xfrm>
            <a:off x="8334015" y="637026"/>
            <a:ext cx="1444947" cy="523220"/>
          </a:xfrm>
          <a:prstGeom prst="rect">
            <a:avLst/>
          </a:prstGeom>
        </p:spPr>
        <p:txBody>
          <a:bodyPr wrap="none">
            <a:spAutoFit/>
          </a:bodyPr>
          <a:lstStyle/>
          <a:p>
            <a:pPr>
              <a:spcBef>
                <a:spcPct val="0"/>
              </a:spcBef>
            </a:pPr>
            <a:r>
              <a:rPr lang="tr-TR" altLang="tr-TR" sz="2800" b="1" dirty="0">
                <a:solidFill>
                  <a:srgbClr val="FF0000"/>
                </a:solidFill>
                <a:latin typeface="Calibri" panose="020F0502020204030204" pitchFamily="34" charset="0"/>
                <a:ea typeface="Calibri" panose="020F0502020204030204" pitchFamily="34" charset="0"/>
                <a:cs typeface="Calibri" panose="020F0502020204030204" pitchFamily="34" charset="0"/>
              </a:rPr>
              <a:t>Payanda</a:t>
            </a:r>
          </a:p>
        </p:txBody>
      </p:sp>
      <p:sp>
        <p:nvSpPr>
          <p:cNvPr id="16" name="6 Metin kutusu">
            <a:extLst>
              <a:ext uri="{FF2B5EF4-FFF2-40B4-BE49-F238E27FC236}">
                <a16:creationId xmlns:a16="http://schemas.microsoft.com/office/drawing/2014/main" id="{48AC6CF8-DFD2-49E8-A7CF-817956EABBEE}"/>
              </a:ext>
            </a:extLst>
          </p:cNvPr>
          <p:cNvSpPr txBox="1">
            <a:spLocks noChangeArrowheads="1"/>
          </p:cNvSpPr>
          <p:nvPr/>
        </p:nvSpPr>
        <p:spPr bwMode="auto">
          <a:xfrm>
            <a:off x="5972175" y="813483"/>
            <a:ext cx="60198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1pPr>
            <a:lvl2pPr marL="741363" indent="-285750" defTabSz="912813">
              <a:spcBef>
                <a:spcPct val="20000"/>
              </a:spcBef>
              <a:buFont typeface="Wingdings" panose="05000000000000000000" pitchFamily="2" charset="2"/>
              <a:buChar char="§"/>
              <a:defRPr sz="2000">
                <a:solidFill>
                  <a:schemeClr val="tx1"/>
                </a:solidFill>
                <a:latin typeface="Arial Narrow" panose="020B0606020202030204" pitchFamily="34" charset="0"/>
              </a:defRPr>
            </a:lvl2pPr>
            <a:lvl3pPr marL="1141413" indent="-228600"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3pPr>
            <a:lvl4pPr marL="1598613" indent="-228600" defTabSz="912813">
              <a:spcBef>
                <a:spcPct val="20000"/>
              </a:spcBef>
              <a:buFont typeface="Wingdings" panose="05000000000000000000" pitchFamily="2" charset="2"/>
              <a:buChar char="§"/>
              <a:defRPr sz="1600">
                <a:solidFill>
                  <a:schemeClr val="tx1"/>
                </a:solidFill>
                <a:latin typeface="Arial Narrow" panose="020B0606020202030204" pitchFamily="34" charset="0"/>
              </a:defRPr>
            </a:lvl4pPr>
            <a:lvl5pPr marL="2055813" indent="-228600" defTabSz="912813">
              <a:spcBef>
                <a:spcPct val="20000"/>
              </a:spcBef>
              <a:buFont typeface="Wingdings" panose="05000000000000000000" pitchFamily="2" charset="2"/>
              <a:buChar char="§"/>
              <a:defRPr sz="1400">
                <a:solidFill>
                  <a:schemeClr val="tx1"/>
                </a:solidFill>
                <a:latin typeface="Arial Narrow" panose="020B0606020202030204" pitchFamily="34" charset="0"/>
              </a:defRPr>
            </a:lvl5pPr>
            <a:lvl6pPr marL="25130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6pPr>
            <a:lvl7pPr marL="29702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7pPr>
            <a:lvl8pPr marL="34274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8pPr>
            <a:lvl9pPr marL="38846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9pPr>
          </a:lstStyle>
          <a:p>
            <a:pPr eaLnBrk="1" hangingPunct="1">
              <a:spcBef>
                <a:spcPct val="0"/>
              </a:spcBef>
              <a:buFontTx/>
              <a:buNone/>
            </a:pPr>
            <a:endParaRPr lang="tr-TR" altLang="tr-TR" sz="2500" dirty="0">
              <a:latin typeface="Arial" panose="020B0604020202020204" pitchFamily="34" charset="0"/>
            </a:endParaRPr>
          </a:p>
          <a:p>
            <a:pPr eaLnBrk="1" hangingPunct="1">
              <a:spcBef>
                <a:spcPct val="0"/>
              </a:spcBef>
              <a:buFontTx/>
              <a:buNone/>
            </a:pPr>
            <a:r>
              <a:rPr lang="tr-TR" altLang="tr-TR" sz="2500" dirty="0">
                <a:solidFill>
                  <a:schemeClr val="tx2">
                    <a:lumMod val="10000"/>
                  </a:schemeClr>
                </a:solidFill>
                <a:latin typeface="Arial" panose="020B0604020202020204" pitchFamily="34" charset="0"/>
              </a:rPr>
              <a:t>İskeleye devrilmeye karşı dayanım kazandıran çapraz desteklerdir.</a:t>
            </a:r>
          </a:p>
          <a:p>
            <a:pPr eaLnBrk="1" hangingPunct="1">
              <a:spcBef>
                <a:spcPct val="0"/>
              </a:spcBef>
              <a:buFontTx/>
              <a:buNone/>
            </a:pPr>
            <a:endParaRPr lang="tr-TR" altLang="tr-TR" sz="2500" dirty="0">
              <a:latin typeface="Arial" panose="020B0604020202020204" pitchFamily="34" charset="0"/>
            </a:endParaRPr>
          </a:p>
        </p:txBody>
      </p:sp>
      <p:grpSp>
        <p:nvGrpSpPr>
          <p:cNvPr id="17" name="8 Grup">
            <a:extLst>
              <a:ext uri="{FF2B5EF4-FFF2-40B4-BE49-F238E27FC236}">
                <a16:creationId xmlns:a16="http://schemas.microsoft.com/office/drawing/2014/main" id="{8AC7765E-001E-49E6-8D7B-611A86D9D024}"/>
              </a:ext>
            </a:extLst>
          </p:cNvPr>
          <p:cNvGrpSpPr>
            <a:grpSpLocks/>
          </p:cNvGrpSpPr>
          <p:nvPr/>
        </p:nvGrpSpPr>
        <p:grpSpPr bwMode="auto">
          <a:xfrm>
            <a:off x="6486321" y="2230768"/>
            <a:ext cx="3943554" cy="4303382"/>
            <a:chOff x="5000625" y="1714500"/>
            <a:chExt cx="3143250" cy="4191000"/>
          </a:xfrm>
        </p:grpSpPr>
        <p:pic>
          <p:nvPicPr>
            <p:cNvPr id="18" name="Picture 2" descr="C:\Documents and Settings\ocengiz\Belgelerim\Kaynaklar\HSE Training\sakhalin\7.2.60 SCAFFOLD\scaff photos\scaffold\scaffold 016.jpg">
              <a:extLst>
                <a:ext uri="{FF2B5EF4-FFF2-40B4-BE49-F238E27FC236}">
                  <a16:creationId xmlns:a16="http://schemas.microsoft.com/office/drawing/2014/main" id="{FB798A29-2261-4145-AA76-471B7D8C2FD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00625" y="1714500"/>
              <a:ext cx="314325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11 Oval">
              <a:extLst>
                <a:ext uri="{FF2B5EF4-FFF2-40B4-BE49-F238E27FC236}">
                  <a16:creationId xmlns:a16="http://schemas.microsoft.com/office/drawing/2014/main" id="{8FBC6FF4-6242-4A8A-A2E8-DC5615E619EC}"/>
                </a:ext>
              </a:extLst>
            </p:cNvPr>
            <p:cNvSpPr/>
            <p:nvPr/>
          </p:nvSpPr>
          <p:spPr>
            <a:xfrm rot="3055055">
              <a:off x="5571331" y="3585369"/>
              <a:ext cx="3286125" cy="642938"/>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grpSp>
    </p:spTree>
    <p:extLst>
      <p:ext uri="{BB962C8B-B14F-4D97-AF65-F5344CB8AC3E}">
        <p14:creationId xmlns:p14="http://schemas.microsoft.com/office/powerpoint/2010/main" val="32144163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7B61D84D-F806-46EE-A5C7-24610C64B5C1}"/>
              </a:ext>
            </a:extLst>
          </p:cNvPr>
          <p:cNvPicPr>
            <a:picLocks noChangeAspect="1"/>
          </p:cNvPicPr>
          <p:nvPr/>
        </p:nvPicPr>
        <p:blipFill>
          <a:blip r:embed="rId2"/>
          <a:stretch>
            <a:fillRect/>
          </a:stretch>
        </p:blipFill>
        <p:spPr>
          <a:xfrm>
            <a:off x="466725" y="790575"/>
            <a:ext cx="11526104" cy="4895850"/>
          </a:xfrm>
          <a:prstGeom prst="rect">
            <a:avLst/>
          </a:prstGeom>
        </p:spPr>
      </p:pic>
    </p:spTree>
    <p:extLst>
      <p:ext uri="{BB962C8B-B14F-4D97-AF65-F5344CB8AC3E}">
        <p14:creationId xmlns:p14="http://schemas.microsoft.com/office/powerpoint/2010/main" val="33410460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E423D23E-4A22-42FE-B164-1D2E3E596E34}"/>
              </a:ext>
            </a:extLst>
          </p:cNvPr>
          <p:cNvPicPr>
            <a:picLocks noChangeAspect="1"/>
          </p:cNvPicPr>
          <p:nvPr/>
        </p:nvPicPr>
        <p:blipFill>
          <a:blip r:embed="rId2"/>
          <a:stretch>
            <a:fillRect/>
          </a:stretch>
        </p:blipFill>
        <p:spPr>
          <a:xfrm>
            <a:off x="709612" y="1052512"/>
            <a:ext cx="4219575" cy="4181475"/>
          </a:xfrm>
          <a:prstGeom prst="rect">
            <a:avLst/>
          </a:prstGeom>
        </p:spPr>
      </p:pic>
      <p:pic>
        <p:nvPicPr>
          <p:cNvPr id="6" name="Resim 5">
            <a:extLst>
              <a:ext uri="{FF2B5EF4-FFF2-40B4-BE49-F238E27FC236}">
                <a16:creationId xmlns:a16="http://schemas.microsoft.com/office/drawing/2014/main" id="{315B65A6-A705-407D-861B-49CC8BC053FB}"/>
              </a:ext>
            </a:extLst>
          </p:cNvPr>
          <p:cNvPicPr>
            <a:picLocks noChangeAspect="1"/>
          </p:cNvPicPr>
          <p:nvPr/>
        </p:nvPicPr>
        <p:blipFill>
          <a:blip r:embed="rId3"/>
          <a:stretch>
            <a:fillRect/>
          </a:stretch>
        </p:blipFill>
        <p:spPr>
          <a:xfrm>
            <a:off x="5453062" y="1538287"/>
            <a:ext cx="6372225" cy="3457575"/>
          </a:xfrm>
          <a:prstGeom prst="rect">
            <a:avLst/>
          </a:prstGeom>
        </p:spPr>
      </p:pic>
    </p:spTree>
    <p:extLst>
      <p:ext uri="{BB962C8B-B14F-4D97-AF65-F5344CB8AC3E}">
        <p14:creationId xmlns:p14="http://schemas.microsoft.com/office/powerpoint/2010/main" val="2709803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9DE0B33A-2835-4DFE-A81B-F13FEB7189AE}"/>
              </a:ext>
            </a:extLst>
          </p:cNvPr>
          <p:cNvPicPr>
            <a:picLocks noChangeAspect="1"/>
          </p:cNvPicPr>
          <p:nvPr/>
        </p:nvPicPr>
        <p:blipFill>
          <a:blip r:embed="rId2"/>
          <a:stretch>
            <a:fillRect/>
          </a:stretch>
        </p:blipFill>
        <p:spPr>
          <a:xfrm>
            <a:off x="266700" y="0"/>
            <a:ext cx="11515725" cy="6844913"/>
          </a:xfrm>
          <a:prstGeom prst="rect">
            <a:avLst/>
          </a:prstGeom>
        </p:spPr>
      </p:pic>
    </p:spTree>
    <p:extLst>
      <p:ext uri="{BB962C8B-B14F-4D97-AF65-F5344CB8AC3E}">
        <p14:creationId xmlns:p14="http://schemas.microsoft.com/office/powerpoint/2010/main" val="1676466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CD458C85-B800-4A21-BCAD-8B7E565B0599}"/>
              </a:ext>
            </a:extLst>
          </p:cNvPr>
          <p:cNvPicPr>
            <a:picLocks noChangeAspect="1"/>
          </p:cNvPicPr>
          <p:nvPr/>
        </p:nvPicPr>
        <p:blipFill>
          <a:blip r:embed="rId2"/>
          <a:stretch>
            <a:fillRect/>
          </a:stretch>
        </p:blipFill>
        <p:spPr>
          <a:xfrm>
            <a:off x="2052637" y="1633537"/>
            <a:ext cx="8315325" cy="4124325"/>
          </a:xfrm>
          <a:prstGeom prst="rect">
            <a:avLst/>
          </a:prstGeom>
        </p:spPr>
      </p:pic>
    </p:spTree>
    <p:extLst>
      <p:ext uri="{BB962C8B-B14F-4D97-AF65-F5344CB8AC3E}">
        <p14:creationId xmlns:p14="http://schemas.microsoft.com/office/powerpoint/2010/main" val="8827381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FB4A2B3E-0566-40C9-99B7-F0B75CC65634}"/>
              </a:ext>
            </a:extLst>
          </p:cNvPr>
          <p:cNvPicPr>
            <a:picLocks noChangeAspect="1"/>
          </p:cNvPicPr>
          <p:nvPr/>
        </p:nvPicPr>
        <p:blipFill>
          <a:blip r:embed="rId2"/>
          <a:stretch>
            <a:fillRect/>
          </a:stretch>
        </p:blipFill>
        <p:spPr>
          <a:xfrm>
            <a:off x="904875" y="1371600"/>
            <a:ext cx="9848850" cy="3276600"/>
          </a:xfrm>
          <a:prstGeom prst="rect">
            <a:avLst/>
          </a:prstGeom>
        </p:spPr>
      </p:pic>
    </p:spTree>
    <p:extLst>
      <p:ext uri="{BB962C8B-B14F-4D97-AF65-F5344CB8AC3E}">
        <p14:creationId xmlns:p14="http://schemas.microsoft.com/office/powerpoint/2010/main" val="1543262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B07D8675-08A8-47E0-ADBC-FD29F43CF8C8}"/>
              </a:ext>
            </a:extLst>
          </p:cNvPr>
          <p:cNvPicPr>
            <a:picLocks noChangeAspect="1"/>
          </p:cNvPicPr>
          <p:nvPr/>
        </p:nvPicPr>
        <p:blipFill>
          <a:blip r:embed="rId2"/>
          <a:stretch>
            <a:fillRect/>
          </a:stretch>
        </p:blipFill>
        <p:spPr>
          <a:xfrm>
            <a:off x="1390650" y="1638300"/>
            <a:ext cx="9791700" cy="3581400"/>
          </a:xfrm>
          <a:prstGeom prst="rect">
            <a:avLst/>
          </a:prstGeom>
        </p:spPr>
      </p:pic>
    </p:spTree>
    <p:extLst>
      <p:ext uri="{BB962C8B-B14F-4D97-AF65-F5344CB8AC3E}">
        <p14:creationId xmlns:p14="http://schemas.microsoft.com/office/powerpoint/2010/main" val="10735306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7A1A0543-EB6B-47DD-8779-967BA2FE2826}"/>
              </a:ext>
            </a:extLst>
          </p:cNvPr>
          <p:cNvPicPr>
            <a:picLocks noChangeAspect="1"/>
          </p:cNvPicPr>
          <p:nvPr/>
        </p:nvPicPr>
        <p:blipFill>
          <a:blip r:embed="rId2"/>
          <a:stretch>
            <a:fillRect/>
          </a:stretch>
        </p:blipFill>
        <p:spPr>
          <a:xfrm>
            <a:off x="1028700" y="1400175"/>
            <a:ext cx="10134600" cy="4057650"/>
          </a:xfrm>
          <a:prstGeom prst="rect">
            <a:avLst/>
          </a:prstGeom>
        </p:spPr>
      </p:pic>
    </p:spTree>
    <p:extLst>
      <p:ext uri="{BB962C8B-B14F-4D97-AF65-F5344CB8AC3E}">
        <p14:creationId xmlns:p14="http://schemas.microsoft.com/office/powerpoint/2010/main" val="293499618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75A9D9F1-21AE-43BC-A2DA-F784569B468C}"/>
              </a:ext>
            </a:extLst>
          </p:cNvPr>
          <p:cNvPicPr>
            <a:picLocks noChangeAspect="1"/>
          </p:cNvPicPr>
          <p:nvPr/>
        </p:nvPicPr>
        <p:blipFill>
          <a:blip r:embed="rId2"/>
          <a:stretch>
            <a:fillRect/>
          </a:stretch>
        </p:blipFill>
        <p:spPr>
          <a:xfrm>
            <a:off x="0" y="1385887"/>
            <a:ext cx="11897181" cy="3757613"/>
          </a:xfrm>
          <a:prstGeom prst="rect">
            <a:avLst/>
          </a:prstGeom>
        </p:spPr>
      </p:pic>
    </p:spTree>
    <p:extLst>
      <p:ext uri="{BB962C8B-B14F-4D97-AF65-F5344CB8AC3E}">
        <p14:creationId xmlns:p14="http://schemas.microsoft.com/office/powerpoint/2010/main" val="41823363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174E3045-5AB3-4374-BDA0-CF9ED108E2BF}"/>
              </a:ext>
            </a:extLst>
          </p:cNvPr>
          <p:cNvPicPr>
            <a:picLocks noChangeAspect="1"/>
          </p:cNvPicPr>
          <p:nvPr/>
        </p:nvPicPr>
        <p:blipFill>
          <a:blip r:embed="rId2"/>
          <a:stretch>
            <a:fillRect/>
          </a:stretch>
        </p:blipFill>
        <p:spPr>
          <a:xfrm>
            <a:off x="126662" y="395287"/>
            <a:ext cx="11938675" cy="6067425"/>
          </a:xfrm>
          <a:prstGeom prst="rect">
            <a:avLst/>
          </a:prstGeom>
        </p:spPr>
      </p:pic>
    </p:spTree>
    <p:extLst>
      <p:ext uri="{BB962C8B-B14F-4D97-AF65-F5344CB8AC3E}">
        <p14:creationId xmlns:p14="http://schemas.microsoft.com/office/powerpoint/2010/main" val="12999837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6 Metin kutusu"/>
          <p:cNvSpPr txBox="1">
            <a:spLocks noChangeArrowheads="1"/>
          </p:cNvSpPr>
          <p:nvPr/>
        </p:nvSpPr>
        <p:spPr bwMode="auto">
          <a:xfrm>
            <a:off x="410173" y="1028343"/>
            <a:ext cx="9343427"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1pPr>
            <a:lvl2pPr marL="741363" indent="-285750" defTabSz="912813">
              <a:spcBef>
                <a:spcPct val="20000"/>
              </a:spcBef>
              <a:buFont typeface="Wingdings" panose="05000000000000000000" pitchFamily="2" charset="2"/>
              <a:buChar char="§"/>
              <a:defRPr sz="2000">
                <a:solidFill>
                  <a:schemeClr val="tx1"/>
                </a:solidFill>
                <a:latin typeface="Arial Narrow" panose="020B0606020202030204" pitchFamily="34" charset="0"/>
              </a:defRPr>
            </a:lvl2pPr>
            <a:lvl3pPr marL="1141413" indent="-228600" defTabSz="912813">
              <a:spcBef>
                <a:spcPct val="20000"/>
              </a:spcBef>
              <a:buFont typeface="Wingdings" panose="05000000000000000000" pitchFamily="2" charset="2"/>
              <a:buChar char="§"/>
              <a:defRPr sz="2400">
                <a:solidFill>
                  <a:schemeClr val="tx1"/>
                </a:solidFill>
                <a:latin typeface="Arial Narrow" panose="020B0606020202030204" pitchFamily="34" charset="0"/>
              </a:defRPr>
            </a:lvl3pPr>
            <a:lvl4pPr marL="1598613" indent="-228600" defTabSz="912813">
              <a:spcBef>
                <a:spcPct val="20000"/>
              </a:spcBef>
              <a:buFont typeface="Wingdings" panose="05000000000000000000" pitchFamily="2" charset="2"/>
              <a:buChar char="§"/>
              <a:defRPr sz="1600">
                <a:solidFill>
                  <a:schemeClr val="tx1"/>
                </a:solidFill>
                <a:latin typeface="Arial Narrow" panose="020B0606020202030204" pitchFamily="34" charset="0"/>
              </a:defRPr>
            </a:lvl4pPr>
            <a:lvl5pPr marL="2055813" indent="-228600" defTabSz="912813">
              <a:spcBef>
                <a:spcPct val="20000"/>
              </a:spcBef>
              <a:buFont typeface="Wingdings" panose="05000000000000000000" pitchFamily="2" charset="2"/>
              <a:buChar char="§"/>
              <a:defRPr sz="1400">
                <a:solidFill>
                  <a:schemeClr val="tx1"/>
                </a:solidFill>
                <a:latin typeface="Arial Narrow" panose="020B0606020202030204" pitchFamily="34" charset="0"/>
              </a:defRPr>
            </a:lvl5pPr>
            <a:lvl6pPr marL="25130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6pPr>
            <a:lvl7pPr marL="29702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7pPr>
            <a:lvl8pPr marL="34274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8pPr>
            <a:lvl9pPr marL="3884613" indent="-228600" defTabSz="912813" eaLnBrk="0" fontAlgn="base" hangingPunct="0">
              <a:spcBef>
                <a:spcPct val="20000"/>
              </a:spcBef>
              <a:spcAft>
                <a:spcPct val="0"/>
              </a:spcAft>
              <a:buFont typeface="Wingdings" panose="05000000000000000000" pitchFamily="2" charset="2"/>
              <a:buChar char="§"/>
              <a:defRPr sz="1400">
                <a:solidFill>
                  <a:schemeClr val="tx1"/>
                </a:solidFill>
                <a:latin typeface="Arial Narrow" panose="020B0606020202030204" pitchFamily="34" charset="0"/>
              </a:defRPr>
            </a:lvl9pPr>
          </a:lstStyle>
          <a:p>
            <a:pPr eaLnBrk="1" hangingPunct="1">
              <a:spcBef>
                <a:spcPct val="0"/>
              </a:spcBef>
              <a:buFontTx/>
              <a:buNone/>
            </a:pPr>
            <a:endParaRPr lang="tr-TR" altLang="tr-TR" sz="2500" dirty="0">
              <a:latin typeface="Arial" panose="020B0604020202020204" pitchFamily="34" charset="0"/>
            </a:endParaRPr>
          </a:p>
          <a:p>
            <a:pPr eaLnBrk="1" hangingPunct="1">
              <a:spcBef>
                <a:spcPct val="0"/>
              </a:spcBef>
              <a:buFontTx/>
              <a:buNone/>
            </a:pPr>
            <a:r>
              <a:rPr lang="tr-TR" altLang="tr-TR" sz="2500" dirty="0">
                <a:solidFill>
                  <a:schemeClr val="tx2">
                    <a:lumMod val="10000"/>
                  </a:schemeClr>
                </a:solidFill>
                <a:latin typeface="Arial" panose="020B0604020202020204" pitchFamily="34" charset="0"/>
              </a:rPr>
              <a:t>İskelenin gereksinimleri karşılama derecesi ve iskelede çalışma koşulları hakkında kullanıcılara bilgi verir.</a:t>
            </a:r>
          </a:p>
        </p:txBody>
      </p:sp>
      <p:pic>
        <p:nvPicPr>
          <p:cNvPr id="4" name="Picture 4" descr="C:\Documents and Settings\ocengiz\Belgelerim\Eğitimler\İskele kurum eğitimi\Kaynaklar\kırmızı etiket.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1702" y="2630538"/>
            <a:ext cx="1897062"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C:\Documents and Settings\ocengiz\Belgelerim\Eğitimler\İskele kurum eğitimi\Kaynaklar\sarı etiket.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345" y="2630538"/>
            <a:ext cx="1928812"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C:\Documents and Settings\ocengiz\Belgelerim\Eğitimler\İskele kurum eğitimi\Kaynaklar\yeşil etiket.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8023" y="2630538"/>
            <a:ext cx="1928813"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ayt Numarası Yer Tutucusu 6"/>
          <p:cNvSpPr>
            <a:spLocks noGrp="1"/>
          </p:cNvSpPr>
          <p:nvPr>
            <p:ph type="sldNum" sz="quarter" idx="12"/>
          </p:nvPr>
        </p:nvSpPr>
        <p:spPr/>
        <p:txBody>
          <a:bodyPr/>
          <a:lstStyle/>
          <a:p>
            <a:fld id="{866914FB-3D64-4DE5-96CE-E198EC76AE77}" type="slidenum">
              <a:rPr lang="tr-TR" smtClean="0"/>
              <a:t>66</a:t>
            </a:fld>
            <a:endParaRPr lang="tr-TR"/>
          </a:p>
        </p:txBody>
      </p:sp>
      <p:sp>
        <p:nvSpPr>
          <p:cNvPr id="8" name="Dikdörtgen 7"/>
          <p:cNvSpPr/>
          <p:nvPr/>
        </p:nvSpPr>
        <p:spPr>
          <a:xfrm>
            <a:off x="877388" y="535365"/>
            <a:ext cx="2056910" cy="523220"/>
          </a:xfrm>
          <a:prstGeom prst="rect">
            <a:avLst/>
          </a:prstGeom>
        </p:spPr>
        <p:txBody>
          <a:bodyPr wrap="none">
            <a:spAutoFit/>
          </a:bodyPr>
          <a:lstStyle/>
          <a:p>
            <a:pPr>
              <a:spcBef>
                <a:spcPct val="0"/>
              </a:spcBef>
            </a:pPr>
            <a:r>
              <a:rPr lang="tr-TR" altLang="tr-TR" sz="2800" b="1" dirty="0">
                <a:solidFill>
                  <a:srgbClr val="FF0000"/>
                </a:solidFill>
                <a:latin typeface="Calibri" panose="020F0502020204030204" pitchFamily="34" charset="0"/>
                <a:ea typeface="Calibri" panose="020F0502020204030204" pitchFamily="34" charset="0"/>
                <a:cs typeface="Calibri" panose="020F0502020204030204" pitchFamily="34" charset="0"/>
              </a:rPr>
              <a:t>İskele Etiketi</a:t>
            </a:r>
          </a:p>
        </p:txBody>
      </p:sp>
      <p:pic>
        <p:nvPicPr>
          <p:cNvPr id="2" name="Resim 1">
            <a:extLst>
              <a:ext uri="{FF2B5EF4-FFF2-40B4-BE49-F238E27FC236}">
                <a16:creationId xmlns:a16="http://schemas.microsoft.com/office/drawing/2014/main" id="{6E776C97-E239-4DEC-A984-E595FC63FBF8}"/>
              </a:ext>
            </a:extLst>
          </p:cNvPr>
          <p:cNvPicPr>
            <a:picLocks noChangeAspect="1"/>
          </p:cNvPicPr>
          <p:nvPr/>
        </p:nvPicPr>
        <p:blipFill>
          <a:blip r:embed="rId5"/>
          <a:stretch>
            <a:fillRect/>
          </a:stretch>
        </p:blipFill>
        <p:spPr>
          <a:xfrm>
            <a:off x="6413630" y="3171825"/>
            <a:ext cx="5778891" cy="2095500"/>
          </a:xfrm>
          <a:prstGeom prst="rect">
            <a:avLst/>
          </a:prstGeom>
        </p:spPr>
      </p:pic>
    </p:spTree>
    <p:extLst>
      <p:ext uri="{BB962C8B-B14F-4D97-AF65-F5344CB8AC3E}">
        <p14:creationId xmlns:p14="http://schemas.microsoft.com/office/powerpoint/2010/main" val="53227970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5"/>
          <p:cNvGrpSpPr/>
          <p:nvPr/>
        </p:nvGrpSpPr>
        <p:grpSpPr>
          <a:xfrm>
            <a:off x="2543438" y="1834480"/>
            <a:ext cx="7848337" cy="4001393"/>
            <a:chOff x="2814192" y="2208148"/>
            <a:chExt cx="5764530" cy="2768600"/>
          </a:xfrm>
        </p:grpSpPr>
        <p:pic>
          <p:nvPicPr>
            <p:cNvPr id="4" name="object 6"/>
            <p:cNvPicPr/>
            <p:nvPr/>
          </p:nvPicPr>
          <p:blipFill>
            <a:blip r:embed="rId2" cstate="print"/>
            <a:stretch>
              <a:fillRect/>
            </a:stretch>
          </p:blipFill>
          <p:spPr>
            <a:xfrm>
              <a:off x="2814192" y="2208148"/>
              <a:ext cx="3384423" cy="2768600"/>
            </a:xfrm>
            <a:prstGeom prst="rect">
              <a:avLst/>
            </a:prstGeom>
          </p:spPr>
        </p:pic>
        <p:pic>
          <p:nvPicPr>
            <p:cNvPr id="5" name="object 7"/>
            <p:cNvPicPr/>
            <p:nvPr/>
          </p:nvPicPr>
          <p:blipFill>
            <a:blip r:embed="rId3" cstate="print"/>
            <a:stretch>
              <a:fillRect/>
            </a:stretch>
          </p:blipFill>
          <p:spPr>
            <a:xfrm>
              <a:off x="6241033" y="2208148"/>
              <a:ext cx="2337181" cy="2768600"/>
            </a:xfrm>
            <a:prstGeom prst="rect">
              <a:avLst/>
            </a:prstGeom>
          </p:spPr>
        </p:pic>
      </p:grpSp>
      <p:sp>
        <p:nvSpPr>
          <p:cNvPr id="6" name="object 4"/>
          <p:cNvSpPr txBox="1"/>
          <p:nvPr/>
        </p:nvSpPr>
        <p:spPr>
          <a:xfrm>
            <a:off x="2424542" y="907826"/>
            <a:ext cx="6033046" cy="299720"/>
          </a:xfrm>
          <a:prstGeom prst="rect">
            <a:avLst/>
          </a:prstGeom>
        </p:spPr>
        <p:txBody>
          <a:bodyPr vert="horz" wrap="square" lIns="0" tIns="12700" rIns="0" bIns="0" rtlCol="0">
            <a:spAutoFit/>
          </a:bodyPr>
          <a:lstStyle/>
          <a:p>
            <a:pPr marL="12700">
              <a:lnSpc>
                <a:spcPct val="100000"/>
              </a:lnSpc>
              <a:spcBef>
                <a:spcPts val="100"/>
              </a:spcBef>
            </a:pPr>
            <a:r>
              <a:rPr sz="1800" spc="-5" dirty="0">
                <a:solidFill>
                  <a:schemeClr val="tx2">
                    <a:lumMod val="10000"/>
                  </a:schemeClr>
                </a:solidFill>
                <a:latin typeface="Microsoft Sans Serif"/>
                <a:cs typeface="Microsoft Sans Serif"/>
              </a:rPr>
              <a:t>İskele</a:t>
            </a:r>
            <a:r>
              <a:rPr sz="1800" spc="15"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denetçisi</a:t>
            </a:r>
            <a:r>
              <a:rPr sz="1800" spc="40" dirty="0">
                <a:solidFill>
                  <a:schemeClr val="tx2">
                    <a:lumMod val="10000"/>
                  </a:schemeClr>
                </a:solidFill>
                <a:latin typeface="Microsoft Sans Serif"/>
                <a:cs typeface="Microsoft Sans Serif"/>
              </a:rPr>
              <a:t> </a:t>
            </a:r>
            <a:r>
              <a:rPr sz="1800" spc="5" dirty="0">
                <a:solidFill>
                  <a:schemeClr val="tx2">
                    <a:lumMod val="10000"/>
                  </a:schemeClr>
                </a:solidFill>
                <a:latin typeface="Microsoft Sans Serif"/>
                <a:cs typeface="Microsoft Sans Serif"/>
              </a:rPr>
              <a:t>tarafından</a:t>
            </a:r>
            <a:r>
              <a:rPr sz="1800" spc="35"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iskelenin</a:t>
            </a:r>
            <a:r>
              <a:rPr sz="1800" spc="45" dirty="0">
                <a:solidFill>
                  <a:schemeClr val="tx2">
                    <a:lumMod val="10000"/>
                  </a:schemeClr>
                </a:solidFill>
                <a:latin typeface="Microsoft Sans Serif"/>
                <a:cs typeface="Microsoft Sans Serif"/>
              </a:rPr>
              <a:t> </a:t>
            </a:r>
            <a:r>
              <a:rPr sz="1800" spc="5" dirty="0">
                <a:solidFill>
                  <a:schemeClr val="tx2">
                    <a:lumMod val="10000"/>
                  </a:schemeClr>
                </a:solidFill>
                <a:latin typeface="Microsoft Sans Serif"/>
                <a:cs typeface="Microsoft Sans Serif"/>
              </a:rPr>
              <a:t>onayı</a:t>
            </a:r>
            <a:r>
              <a:rPr sz="1800" spc="70" dirty="0">
                <a:solidFill>
                  <a:schemeClr val="tx2">
                    <a:lumMod val="10000"/>
                  </a:schemeClr>
                </a:solidFill>
                <a:latin typeface="Microsoft Sans Serif"/>
                <a:cs typeface="Microsoft Sans Serif"/>
              </a:rPr>
              <a:t> </a:t>
            </a:r>
            <a:r>
              <a:rPr sz="1800" spc="-20" dirty="0">
                <a:solidFill>
                  <a:schemeClr val="tx2">
                    <a:lumMod val="10000"/>
                  </a:schemeClr>
                </a:solidFill>
                <a:latin typeface="Microsoft Sans Serif"/>
                <a:cs typeface="Microsoft Sans Serif"/>
              </a:rPr>
              <a:t>verilir.</a:t>
            </a:r>
            <a:endParaRPr sz="1800" dirty="0">
              <a:solidFill>
                <a:schemeClr val="tx2">
                  <a:lumMod val="10000"/>
                </a:schemeClr>
              </a:solidFill>
              <a:latin typeface="Microsoft Sans Serif"/>
              <a:cs typeface="Microsoft Sans Serif"/>
            </a:endParaRPr>
          </a:p>
        </p:txBody>
      </p:sp>
      <p:sp>
        <p:nvSpPr>
          <p:cNvPr id="7" name="Yuvarlatılmış Dikdörtgen 6"/>
          <p:cNvSpPr/>
          <p:nvPr/>
        </p:nvSpPr>
        <p:spPr>
          <a:xfrm>
            <a:off x="100791" y="3282630"/>
            <a:ext cx="2323751" cy="8388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a:latin typeface="Microsoft Sans Serif"/>
                <a:cs typeface="Microsoft Sans Serif"/>
              </a:rPr>
              <a:t>İskelenin Etiketlenmesi</a:t>
            </a:r>
          </a:p>
        </p:txBody>
      </p:sp>
      <p:sp>
        <p:nvSpPr>
          <p:cNvPr id="8" name="Slayt Numarası Yer Tutucusu 7"/>
          <p:cNvSpPr>
            <a:spLocks noGrp="1"/>
          </p:cNvSpPr>
          <p:nvPr>
            <p:ph type="sldNum" sz="quarter" idx="12"/>
          </p:nvPr>
        </p:nvSpPr>
        <p:spPr/>
        <p:txBody>
          <a:bodyPr/>
          <a:lstStyle/>
          <a:p>
            <a:fld id="{866914FB-3D64-4DE5-96CE-E198EC76AE77}" type="slidenum">
              <a:rPr lang="tr-TR" smtClean="0"/>
              <a:t>67</a:t>
            </a:fld>
            <a:endParaRPr lang="tr-TR"/>
          </a:p>
        </p:txBody>
      </p:sp>
    </p:spTree>
    <p:extLst>
      <p:ext uri="{BB962C8B-B14F-4D97-AF65-F5344CB8AC3E}">
        <p14:creationId xmlns:p14="http://schemas.microsoft.com/office/powerpoint/2010/main" val="357398742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F504D5D4-783F-435D-915A-6126C5AA1574}"/>
              </a:ext>
            </a:extLst>
          </p:cNvPr>
          <p:cNvPicPr>
            <a:picLocks noChangeAspect="1"/>
          </p:cNvPicPr>
          <p:nvPr/>
        </p:nvPicPr>
        <p:blipFill>
          <a:blip r:embed="rId2"/>
          <a:stretch>
            <a:fillRect/>
          </a:stretch>
        </p:blipFill>
        <p:spPr>
          <a:xfrm>
            <a:off x="447676" y="117446"/>
            <a:ext cx="11353800" cy="6616729"/>
          </a:xfrm>
          <a:prstGeom prst="rect">
            <a:avLst/>
          </a:prstGeom>
        </p:spPr>
      </p:pic>
    </p:spTree>
    <p:extLst>
      <p:ext uri="{BB962C8B-B14F-4D97-AF65-F5344CB8AC3E}">
        <p14:creationId xmlns:p14="http://schemas.microsoft.com/office/powerpoint/2010/main" val="211330494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a16="http://schemas.microsoft.com/office/drawing/2014/main" id="{42AEFF63-0D46-4C08-8CD3-75F4C4BEF437}"/>
              </a:ext>
            </a:extLst>
          </p:cNvPr>
          <p:cNvSpPr/>
          <p:nvPr/>
        </p:nvSpPr>
        <p:spPr>
          <a:xfrm>
            <a:off x="504824" y="495985"/>
            <a:ext cx="10906125" cy="369332"/>
          </a:xfrm>
          <a:prstGeom prst="rect">
            <a:avLst/>
          </a:prstGeom>
        </p:spPr>
        <p:txBody>
          <a:bodyPr wrap="square">
            <a:spAutoFit/>
          </a:bodyPr>
          <a:lstStyle/>
          <a:p>
            <a:r>
              <a:rPr lang="tr-TR" b="0" i="0" dirty="0">
                <a:solidFill>
                  <a:srgbClr val="212422"/>
                </a:solidFill>
                <a:effectLst/>
                <a:latin typeface="Montserrat"/>
              </a:rPr>
              <a:t>Mobil iskele gereksinimlerini belirleyen </a:t>
            </a:r>
            <a:r>
              <a:rPr lang="tr-TR" b="1" i="0" dirty="0">
                <a:solidFill>
                  <a:srgbClr val="212422"/>
                </a:solidFill>
                <a:effectLst/>
                <a:latin typeface="Montserrat"/>
              </a:rPr>
              <a:t>EN 1004:2004</a:t>
            </a:r>
            <a:r>
              <a:rPr lang="tr-TR" b="0" i="0" dirty="0">
                <a:solidFill>
                  <a:srgbClr val="212422"/>
                </a:solidFill>
                <a:effectLst/>
                <a:latin typeface="Montserrat"/>
              </a:rPr>
              <a:t> standardı yenilendi ve </a:t>
            </a:r>
            <a:r>
              <a:rPr lang="tr-TR" b="1" i="0" dirty="0">
                <a:solidFill>
                  <a:srgbClr val="212422"/>
                </a:solidFill>
                <a:effectLst/>
                <a:latin typeface="Montserrat"/>
              </a:rPr>
              <a:t>EN 1004-1:2020</a:t>
            </a:r>
            <a:r>
              <a:rPr lang="tr-TR" b="0" i="0" dirty="0">
                <a:solidFill>
                  <a:srgbClr val="212422"/>
                </a:solidFill>
                <a:effectLst/>
                <a:latin typeface="Montserrat"/>
              </a:rPr>
              <a:t> adını aldı.</a:t>
            </a:r>
            <a:endParaRPr lang="tr-TR" dirty="0"/>
          </a:p>
        </p:txBody>
      </p:sp>
      <p:pic>
        <p:nvPicPr>
          <p:cNvPr id="5" name="Resim 4">
            <a:extLst>
              <a:ext uri="{FF2B5EF4-FFF2-40B4-BE49-F238E27FC236}">
                <a16:creationId xmlns:a16="http://schemas.microsoft.com/office/drawing/2014/main" id="{10FFE258-DB36-4F3D-B833-FB1FE5D57F1A}"/>
              </a:ext>
            </a:extLst>
          </p:cNvPr>
          <p:cNvPicPr>
            <a:picLocks noChangeAspect="1"/>
          </p:cNvPicPr>
          <p:nvPr/>
        </p:nvPicPr>
        <p:blipFill>
          <a:blip r:embed="rId2"/>
          <a:stretch>
            <a:fillRect/>
          </a:stretch>
        </p:blipFill>
        <p:spPr>
          <a:xfrm>
            <a:off x="504824" y="952500"/>
            <a:ext cx="10591801" cy="3295786"/>
          </a:xfrm>
          <a:prstGeom prst="rect">
            <a:avLst/>
          </a:prstGeom>
        </p:spPr>
      </p:pic>
      <p:sp>
        <p:nvSpPr>
          <p:cNvPr id="6" name="Dikdörtgen 5">
            <a:extLst>
              <a:ext uri="{FF2B5EF4-FFF2-40B4-BE49-F238E27FC236}">
                <a16:creationId xmlns:a16="http://schemas.microsoft.com/office/drawing/2014/main" id="{881E9C33-B836-496B-B182-02DA3EA67B38}"/>
              </a:ext>
            </a:extLst>
          </p:cNvPr>
          <p:cNvSpPr/>
          <p:nvPr/>
        </p:nvSpPr>
        <p:spPr>
          <a:xfrm>
            <a:off x="781049" y="4419511"/>
            <a:ext cx="10315575" cy="923330"/>
          </a:xfrm>
          <a:prstGeom prst="rect">
            <a:avLst/>
          </a:prstGeom>
        </p:spPr>
        <p:txBody>
          <a:bodyPr wrap="square">
            <a:spAutoFit/>
          </a:bodyPr>
          <a:lstStyle/>
          <a:p>
            <a:r>
              <a:rPr lang="tr-TR" b="0" i="0" dirty="0">
                <a:solidFill>
                  <a:srgbClr val="212422"/>
                </a:solidFill>
                <a:effectLst/>
                <a:latin typeface="Montserrat"/>
              </a:rPr>
              <a:t>Kurulum esnasında her katta güvenli şekilde duran personel, bir üst katın modüllerini, güvenli korkuluk sistemlerini ve platformlarını rahatlıkla takabilmektedir.  </a:t>
            </a:r>
            <a:br>
              <a:rPr lang="tr-TR" dirty="0"/>
            </a:br>
            <a:endParaRPr lang="tr-TR" dirty="0"/>
          </a:p>
        </p:txBody>
      </p:sp>
    </p:spTree>
    <p:extLst>
      <p:ext uri="{BB962C8B-B14F-4D97-AF65-F5344CB8AC3E}">
        <p14:creationId xmlns:p14="http://schemas.microsoft.com/office/powerpoint/2010/main" val="7733843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BF6743F1-6E87-429E-A8F1-FA70760FAD10}"/>
              </a:ext>
            </a:extLst>
          </p:cNvPr>
          <p:cNvPicPr>
            <a:picLocks noChangeAspect="1"/>
          </p:cNvPicPr>
          <p:nvPr/>
        </p:nvPicPr>
        <p:blipFill>
          <a:blip r:embed="rId2"/>
          <a:stretch>
            <a:fillRect/>
          </a:stretch>
        </p:blipFill>
        <p:spPr>
          <a:xfrm>
            <a:off x="0" y="223837"/>
            <a:ext cx="12192000" cy="6410325"/>
          </a:xfrm>
          <a:prstGeom prst="rect">
            <a:avLst/>
          </a:prstGeom>
        </p:spPr>
      </p:pic>
    </p:spTree>
    <p:extLst>
      <p:ext uri="{BB962C8B-B14F-4D97-AF65-F5344CB8AC3E}">
        <p14:creationId xmlns:p14="http://schemas.microsoft.com/office/powerpoint/2010/main" val="370893330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F7CCD4C6-4CEB-4169-8D58-4507A8F47B96}"/>
              </a:ext>
            </a:extLst>
          </p:cNvPr>
          <p:cNvPicPr>
            <a:picLocks noChangeAspect="1"/>
          </p:cNvPicPr>
          <p:nvPr/>
        </p:nvPicPr>
        <p:blipFill>
          <a:blip r:embed="rId2"/>
          <a:stretch>
            <a:fillRect/>
          </a:stretch>
        </p:blipFill>
        <p:spPr>
          <a:xfrm>
            <a:off x="566737" y="942975"/>
            <a:ext cx="11368815" cy="4724400"/>
          </a:xfrm>
          <a:prstGeom prst="rect">
            <a:avLst/>
          </a:prstGeom>
        </p:spPr>
      </p:pic>
    </p:spTree>
    <p:extLst>
      <p:ext uri="{BB962C8B-B14F-4D97-AF65-F5344CB8AC3E}">
        <p14:creationId xmlns:p14="http://schemas.microsoft.com/office/powerpoint/2010/main" val="29987413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2F99C9D3-2210-4567-96B7-8603DE97153D}"/>
              </a:ext>
            </a:extLst>
          </p:cNvPr>
          <p:cNvPicPr>
            <a:picLocks noChangeAspect="1"/>
          </p:cNvPicPr>
          <p:nvPr/>
        </p:nvPicPr>
        <p:blipFill>
          <a:blip r:embed="rId2"/>
          <a:stretch>
            <a:fillRect/>
          </a:stretch>
        </p:blipFill>
        <p:spPr>
          <a:xfrm>
            <a:off x="314325" y="681037"/>
            <a:ext cx="6725354" cy="5672138"/>
          </a:xfrm>
          <a:prstGeom prst="rect">
            <a:avLst/>
          </a:prstGeom>
        </p:spPr>
      </p:pic>
      <p:pic>
        <p:nvPicPr>
          <p:cNvPr id="5" name="Resim 4">
            <a:extLst>
              <a:ext uri="{FF2B5EF4-FFF2-40B4-BE49-F238E27FC236}">
                <a16:creationId xmlns:a16="http://schemas.microsoft.com/office/drawing/2014/main" id="{893EB525-B563-438C-9717-8E93937B58CC}"/>
              </a:ext>
            </a:extLst>
          </p:cNvPr>
          <p:cNvPicPr>
            <a:picLocks noChangeAspect="1"/>
          </p:cNvPicPr>
          <p:nvPr/>
        </p:nvPicPr>
        <p:blipFill>
          <a:blip r:embed="rId3"/>
          <a:stretch>
            <a:fillRect/>
          </a:stretch>
        </p:blipFill>
        <p:spPr>
          <a:xfrm>
            <a:off x="7410450" y="1714500"/>
            <a:ext cx="4286250" cy="3429000"/>
          </a:xfrm>
          <a:prstGeom prst="rect">
            <a:avLst/>
          </a:prstGeom>
        </p:spPr>
      </p:pic>
    </p:spTree>
    <p:extLst>
      <p:ext uri="{BB962C8B-B14F-4D97-AF65-F5344CB8AC3E}">
        <p14:creationId xmlns:p14="http://schemas.microsoft.com/office/powerpoint/2010/main" val="28379609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71B28073-CB28-469C-AF57-3B5B8B3E0C52}"/>
              </a:ext>
            </a:extLst>
          </p:cNvPr>
          <p:cNvPicPr>
            <a:picLocks noChangeAspect="1"/>
          </p:cNvPicPr>
          <p:nvPr/>
        </p:nvPicPr>
        <p:blipFill>
          <a:blip r:embed="rId2"/>
          <a:stretch>
            <a:fillRect/>
          </a:stretch>
        </p:blipFill>
        <p:spPr>
          <a:xfrm>
            <a:off x="250941" y="431006"/>
            <a:ext cx="11690118" cy="5995988"/>
          </a:xfrm>
          <a:prstGeom prst="rect">
            <a:avLst/>
          </a:prstGeom>
        </p:spPr>
      </p:pic>
    </p:spTree>
    <p:extLst>
      <p:ext uri="{BB962C8B-B14F-4D97-AF65-F5344CB8AC3E}">
        <p14:creationId xmlns:p14="http://schemas.microsoft.com/office/powerpoint/2010/main" val="279505808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0386D124-7EE0-4142-8D94-B450EBBE0EC0}"/>
              </a:ext>
            </a:extLst>
          </p:cNvPr>
          <p:cNvPicPr>
            <a:picLocks noChangeAspect="1"/>
          </p:cNvPicPr>
          <p:nvPr/>
        </p:nvPicPr>
        <p:blipFill>
          <a:blip r:embed="rId2"/>
          <a:stretch>
            <a:fillRect/>
          </a:stretch>
        </p:blipFill>
        <p:spPr>
          <a:xfrm>
            <a:off x="1385887" y="1457325"/>
            <a:ext cx="9248775" cy="3390900"/>
          </a:xfrm>
          <a:prstGeom prst="rect">
            <a:avLst/>
          </a:prstGeom>
        </p:spPr>
      </p:pic>
    </p:spTree>
    <p:extLst>
      <p:ext uri="{BB962C8B-B14F-4D97-AF65-F5344CB8AC3E}">
        <p14:creationId xmlns:p14="http://schemas.microsoft.com/office/powerpoint/2010/main" val="367343916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32FDE4DE-B094-4323-AFB2-D5181B0D3E6F}"/>
              </a:ext>
            </a:extLst>
          </p:cNvPr>
          <p:cNvPicPr>
            <a:picLocks noChangeAspect="1"/>
          </p:cNvPicPr>
          <p:nvPr/>
        </p:nvPicPr>
        <p:blipFill>
          <a:blip r:embed="rId2"/>
          <a:stretch>
            <a:fillRect/>
          </a:stretch>
        </p:blipFill>
        <p:spPr>
          <a:xfrm>
            <a:off x="423862" y="876300"/>
            <a:ext cx="11508074" cy="5105400"/>
          </a:xfrm>
          <a:prstGeom prst="rect">
            <a:avLst/>
          </a:prstGeom>
        </p:spPr>
      </p:pic>
    </p:spTree>
    <p:extLst>
      <p:ext uri="{BB962C8B-B14F-4D97-AF65-F5344CB8AC3E}">
        <p14:creationId xmlns:p14="http://schemas.microsoft.com/office/powerpoint/2010/main" val="386746152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6"/>
          <p:cNvPicPr/>
          <p:nvPr/>
        </p:nvPicPr>
        <p:blipFill>
          <a:blip r:embed="rId2" cstate="print"/>
          <a:stretch>
            <a:fillRect/>
          </a:stretch>
        </p:blipFill>
        <p:spPr>
          <a:xfrm>
            <a:off x="356469" y="1349051"/>
            <a:ext cx="9387605" cy="2680024"/>
          </a:xfrm>
          <a:prstGeom prst="rect">
            <a:avLst/>
          </a:prstGeom>
        </p:spPr>
      </p:pic>
      <p:sp>
        <p:nvSpPr>
          <p:cNvPr id="4" name="object 5"/>
          <p:cNvSpPr txBox="1"/>
          <p:nvPr/>
        </p:nvSpPr>
        <p:spPr>
          <a:xfrm>
            <a:off x="1198402" y="4423906"/>
            <a:ext cx="9812498" cy="1124475"/>
          </a:xfrm>
          <a:prstGeom prst="rect">
            <a:avLst/>
          </a:prstGeom>
        </p:spPr>
        <p:txBody>
          <a:bodyPr vert="horz" wrap="square" lIns="0" tIns="12700" rIns="0" bIns="0" rtlCol="0">
            <a:spAutoFit/>
          </a:bodyPr>
          <a:lstStyle/>
          <a:p>
            <a:pPr marL="12700">
              <a:lnSpc>
                <a:spcPct val="100000"/>
              </a:lnSpc>
              <a:spcBef>
                <a:spcPts val="100"/>
              </a:spcBef>
            </a:pPr>
            <a:r>
              <a:rPr sz="2400" spc="-30" dirty="0">
                <a:solidFill>
                  <a:schemeClr val="tx2">
                    <a:lumMod val="10000"/>
                  </a:schemeClr>
                </a:solidFill>
                <a:latin typeface="Calibri"/>
                <a:cs typeface="Calibri"/>
              </a:rPr>
              <a:t>İskeleler,</a:t>
            </a:r>
            <a:endParaRPr sz="2400" dirty="0">
              <a:solidFill>
                <a:schemeClr val="tx2">
                  <a:lumMod val="10000"/>
                </a:schemeClr>
              </a:solidFill>
              <a:latin typeface="Calibri"/>
              <a:cs typeface="Calibri"/>
            </a:endParaRPr>
          </a:p>
          <a:p>
            <a:pPr marL="12700">
              <a:lnSpc>
                <a:spcPct val="100000"/>
              </a:lnSpc>
              <a:tabLst>
                <a:tab pos="853440" algn="l"/>
                <a:tab pos="2112645" algn="l"/>
                <a:tab pos="2800350" algn="l"/>
                <a:tab pos="3397885" algn="l"/>
                <a:tab pos="4487545" algn="l"/>
                <a:tab pos="5161280" algn="l"/>
              </a:tabLst>
            </a:pPr>
            <a:r>
              <a:rPr sz="2400" spc="-5" dirty="0">
                <a:solidFill>
                  <a:schemeClr val="tx2">
                    <a:lumMod val="10000"/>
                  </a:schemeClr>
                </a:solidFill>
                <a:latin typeface="Calibri"/>
                <a:cs typeface="Calibri"/>
              </a:rPr>
              <a:t>Akma	</a:t>
            </a:r>
            <a:r>
              <a:rPr sz="2400" spc="-15" dirty="0">
                <a:solidFill>
                  <a:schemeClr val="tx2">
                    <a:lumMod val="10000"/>
                  </a:schemeClr>
                </a:solidFill>
                <a:latin typeface="Calibri"/>
                <a:cs typeface="Calibri"/>
              </a:rPr>
              <a:t>dayanımı	</a:t>
            </a:r>
            <a:r>
              <a:rPr sz="2400" spc="-5" dirty="0">
                <a:solidFill>
                  <a:schemeClr val="tx2">
                    <a:lumMod val="10000"/>
                  </a:schemeClr>
                </a:solidFill>
                <a:latin typeface="Calibri"/>
                <a:cs typeface="Calibri"/>
              </a:rPr>
              <a:t>min.	</a:t>
            </a:r>
            <a:r>
              <a:rPr sz="2400" spc="-10" dirty="0">
                <a:solidFill>
                  <a:schemeClr val="tx2">
                    <a:lumMod val="10000"/>
                  </a:schemeClr>
                </a:solidFill>
                <a:latin typeface="Calibri"/>
                <a:cs typeface="Calibri"/>
              </a:rPr>
              <a:t>235	</a:t>
            </a:r>
            <a:r>
              <a:rPr sz="2400" spc="-5" dirty="0">
                <a:solidFill>
                  <a:schemeClr val="tx2">
                    <a:lumMod val="10000"/>
                  </a:schemeClr>
                </a:solidFill>
                <a:latin typeface="Calibri"/>
                <a:cs typeface="Calibri"/>
              </a:rPr>
              <a:t>N/mm2	olan	</a:t>
            </a:r>
            <a:r>
              <a:rPr sz="2400" spc="-10" dirty="0">
                <a:solidFill>
                  <a:schemeClr val="tx2">
                    <a:lumMod val="10000"/>
                  </a:schemeClr>
                </a:solidFill>
                <a:latin typeface="Calibri"/>
                <a:cs typeface="Calibri"/>
              </a:rPr>
              <a:t>S235</a:t>
            </a:r>
            <a:r>
              <a:rPr lang="tr-TR" sz="2400" dirty="0">
                <a:solidFill>
                  <a:schemeClr val="tx2">
                    <a:lumMod val="10000"/>
                  </a:schemeClr>
                </a:solidFill>
                <a:latin typeface="Calibri"/>
                <a:cs typeface="Calibri"/>
              </a:rPr>
              <a:t> </a:t>
            </a:r>
            <a:r>
              <a:rPr sz="2400" spc="-35" dirty="0" err="1">
                <a:solidFill>
                  <a:schemeClr val="tx2">
                    <a:lumMod val="10000"/>
                  </a:schemeClr>
                </a:solidFill>
                <a:latin typeface="Calibri"/>
                <a:cs typeface="Calibri"/>
              </a:rPr>
              <a:t>k</a:t>
            </a:r>
            <a:r>
              <a:rPr sz="2400" dirty="0" err="1">
                <a:solidFill>
                  <a:schemeClr val="tx2">
                    <a:lumMod val="10000"/>
                  </a:schemeClr>
                </a:solidFill>
                <a:latin typeface="Calibri"/>
                <a:cs typeface="Calibri"/>
              </a:rPr>
              <a:t>al</a:t>
            </a:r>
            <a:r>
              <a:rPr sz="2400" spc="-10" dirty="0" err="1">
                <a:solidFill>
                  <a:schemeClr val="tx2">
                    <a:lumMod val="10000"/>
                  </a:schemeClr>
                </a:solidFill>
                <a:latin typeface="Calibri"/>
                <a:cs typeface="Calibri"/>
              </a:rPr>
              <a:t>i</a:t>
            </a:r>
            <a:r>
              <a:rPr sz="2400" spc="-25" dirty="0" err="1">
                <a:solidFill>
                  <a:schemeClr val="tx2">
                    <a:lumMod val="10000"/>
                  </a:schemeClr>
                </a:solidFill>
                <a:latin typeface="Calibri"/>
                <a:cs typeface="Calibri"/>
              </a:rPr>
              <a:t>t</a:t>
            </a:r>
            <a:r>
              <a:rPr sz="2400" dirty="0" err="1">
                <a:solidFill>
                  <a:schemeClr val="tx2">
                    <a:lumMod val="10000"/>
                  </a:schemeClr>
                </a:solidFill>
                <a:latin typeface="Calibri"/>
                <a:cs typeface="Calibri"/>
              </a:rPr>
              <a:t>e</a:t>
            </a:r>
            <a:r>
              <a:rPr lang="tr-TR" sz="2400" dirty="0">
                <a:solidFill>
                  <a:schemeClr val="tx2">
                    <a:lumMod val="10000"/>
                  </a:schemeClr>
                </a:solidFill>
                <a:latin typeface="Calibri"/>
                <a:cs typeface="Calibri"/>
              </a:rPr>
              <a:t> </a:t>
            </a:r>
            <a:r>
              <a:rPr sz="2400" dirty="0" err="1">
                <a:solidFill>
                  <a:schemeClr val="tx2">
                    <a:lumMod val="10000"/>
                  </a:schemeClr>
                </a:solidFill>
                <a:latin typeface="Calibri"/>
                <a:cs typeface="Calibri"/>
              </a:rPr>
              <a:t>çelik</a:t>
            </a:r>
            <a:r>
              <a:rPr sz="2400" dirty="0">
                <a:solidFill>
                  <a:schemeClr val="tx2">
                    <a:lumMod val="10000"/>
                  </a:schemeClr>
                </a:solidFill>
                <a:latin typeface="Calibri"/>
                <a:cs typeface="Calibri"/>
              </a:rPr>
              <a:t> </a:t>
            </a:r>
            <a:r>
              <a:rPr sz="2400" spc="-90" dirty="0">
                <a:solidFill>
                  <a:schemeClr val="tx2">
                    <a:lumMod val="10000"/>
                  </a:schemeClr>
                </a:solidFill>
                <a:latin typeface="Calibri"/>
                <a:cs typeface="Calibri"/>
              </a:rPr>
              <a:t> </a:t>
            </a:r>
            <a:r>
              <a:rPr sz="2400" spc="-5" dirty="0" err="1">
                <a:solidFill>
                  <a:schemeClr val="tx2">
                    <a:lumMod val="10000"/>
                  </a:schemeClr>
                </a:solidFill>
                <a:latin typeface="Calibri"/>
                <a:cs typeface="Calibri"/>
              </a:rPr>
              <a:t>boru</a:t>
            </a:r>
            <a:r>
              <a:rPr sz="2400" dirty="0">
                <a:solidFill>
                  <a:schemeClr val="tx2">
                    <a:lumMod val="10000"/>
                  </a:schemeClr>
                </a:solidFill>
                <a:latin typeface="Calibri"/>
                <a:cs typeface="Calibri"/>
              </a:rPr>
              <a:t>,</a:t>
            </a:r>
            <a:r>
              <a:rPr lang="tr-TR" sz="2400" dirty="0">
                <a:solidFill>
                  <a:schemeClr val="tx2">
                    <a:lumMod val="10000"/>
                  </a:schemeClr>
                </a:solidFill>
                <a:latin typeface="Calibri"/>
                <a:cs typeface="Calibri"/>
              </a:rPr>
              <a:t> </a:t>
            </a:r>
            <a:r>
              <a:rPr sz="2400" spc="-5" dirty="0" err="1">
                <a:solidFill>
                  <a:schemeClr val="tx2">
                    <a:lumMod val="10000"/>
                  </a:schemeClr>
                </a:solidFill>
                <a:latin typeface="Calibri"/>
                <a:cs typeface="Calibri"/>
              </a:rPr>
              <a:t>p</a:t>
            </a:r>
            <a:r>
              <a:rPr sz="2400" spc="-35" dirty="0" err="1">
                <a:solidFill>
                  <a:schemeClr val="tx2">
                    <a:lumMod val="10000"/>
                  </a:schemeClr>
                </a:solidFill>
                <a:latin typeface="Calibri"/>
                <a:cs typeface="Calibri"/>
              </a:rPr>
              <a:t>r</a:t>
            </a:r>
            <a:r>
              <a:rPr sz="2400" spc="-5" dirty="0" err="1">
                <a:solidFill>
                  <a:schemeClr val="tx2">
                    <a:lumMod val="10000"/>
                  </a:schemeClr>
                </a:solidFill>
                <a:latin typeface="Calibri"/>
                <a:cs typeface="Calibri"/>
              </a:rPr>
              <a:t>ofi</a:t>
            </a:r>
            <a:r>
              <a:rPr sz="2400" dirty="0" err="1">
                <a:solidFill>
                  <a:schemeClr val="tx2">
                    <a:lumMod val="10000"/>
                  </a:schemeClr>
                </a:solidFill>
                <a:latin typeface="Calibri"/>
                <a:cs typeface="Calibri"/>
              </a:rPr>
              <a:t>l</a:t>
            </a:r>
            <a:r>
              <a:rPr lang="tr-TR" sz="2400" dirty="0">
                <a:solidFill>
                  <a:schemeClr val="tx2">
                    <a:lumMod val="10000"/>
                  </a:schemeClr>
                </a:solidFill>
                <a:latin typeface="Calibri"/>
                <a:cs typeface="Calibri"/>
              </a:rPr>
              <a:t> </a:t>
            </a:r>
            <a:r>
              <a:rPr sz="2400" spc="-30" dirty="0" err="1">
                <a:solidFill>
                  <a:schemeClr val="tx2">
                    <a:lumMod val="10000"/>
                  </a:schemeClr>
                </a:solidFill>
                <a:latin typeface="Calibri"/>
                <a:cs typeface="Calibri"/>
              </a:rPr>
              <a:t>v</a:t>
            </a:r>
            <a:r>
              <a:rPr sz="2400" dirty="0" err="1">
                <a:solidFill>
                  <a:schemeClr val="tx2">
                    <a:lumMod val="10000"/>
                  </a:schemeClr>
                </a:solidFill>
                <a:latin typeface="Calibri"/>
                <a:cs typeface="Calibri"/>
              </a:rPr>
              <a:t>e</a:t>
            </a:r>
            <a:r>
              <a:rPr sz="2400" dirty="0">
                <a:solidFill>
                  <a:schemeClr val="tx2">
                    <a:lumMod val="10000"/>
                  </a:schemeClr>
                </a:solidFill>
                <a:latin typeface="Calibri"/>
                <a:cs typeface="Calibri"/>
              </a:rPr>
              <a:t>	</a:t>
            </a:r>
            <a:r>
              <a:rPr sz="2400" spc="-5" dirty="0" err="1">
                <a:solidFill>
                  <a:schemeClr val="tx2">
                    <a:lumMod val="10000"/>
                  </a:schemeClr>
                </a:solidFill>
                <a:latin typeface="Calibri"/>
                <a:cs typeface="Calibri"/>
              </a:rPr>
              <a:t>si</a:t>
            </a:r>
            <a:r>
              <a:rPr sz="2400" spc="-35" dirty="0" err="1">
                <a:solidFill>
                  <a:schemeClr val="tx2">
                    <a:lumMod val="10000"/>
                  </a:schemeClr>
                </a:solidFill>
                <a:latin typeface="Calibri"/>
                <a:cs typeface="Calibri"/>
              </a:rPr>
              <a:t>y</a:t>
            </a:r>
            <a:r>
              <a:rPr sz="2400" dirty="0" err="1">
                <a:solidFill>
                  <a:schemeClr val="tx2">
                    <a:lumMod val="10000"/>
                  </a:schemeClr>
                </a:solidFill>
                <a:latin typeface="Calibri"/>
                <a:cs typeface="Calibri"/>
              </a:rPr>
              <a:t>ah</a:t>
            </a:r>
            <a:r>
              <a:rPr lang="tr-TR" sz="2400" dirty="0">
                <a:solidFill>
                  <a:schemeClr val="tx2">
                    <a:lumMod val="10000"/>
                  </a:schemeClr>
                </a:solidFill>
                <a:latin typeface="Calibri"/>
                <a:cs typeface="Calibri"/>
              </a:rPr>
              <a:t> </a:t>
            </a:r>
            <a:r>
              <a:rPr sz="2400" spc="5" dirty="0" err="1">
                <a:solidFill>
                  <a:schemeClr val="tx2">
                    <a:lumMod val="10000"/>
                  </a:schemeClr>
                </a:solidFill>
                <a:latin typeface="Calibri"/>
                <a:cs typeface="Calibri"/>
              </a:rPr>
              <a:t>s</a:t>
            </a:r>
            <a:r>
              <a:rPr sz="2400" dirty="0" err="1">
                <a:solidFill>
                  <a:schemeClr val="tx2">
                    <a:lumMod val="10000"/>
                  </a:schemeClr>
                </a:solidFill>
                <a:latin typeface="Calibri"/>
                <a:cs typeface="Calibri"/>
              </a:rPr>
              <a:t>ac</a:t>
            </a:r>
            <a:r>
              <a:rPr sz="2400" spc="-5" dirty="0" err="1">
                <a:solidFill>
                  <a:schemeClr val="tx2">
                    <a:lumMod val="10000"/>
                  </a:schemeClr>
                </a:solidFill>
                <a:latin typeface="Calibri"/>
                <a:cs typeface="Calibri"/>
              </a:rPr>
              <a:t>da</a:t>
            </a:r>
            <a:r>
              <a:rPr sz="2400" dirty="0" err="1">
                <a:solidFill>
                  <a:schemeClr val="tx2">
                    <a:lumMod val="10000"/>
                  </a:schemeClr>
                </a:solidFill>
                <a:latin typeface="Calibri"/>
                <a:cs typeface="Calibri"/>
              </a:rPr>
              <a:t>n</a:t>
            </a:r>
            <a:r>
              <a:rPr lang="tr-TR" sz="2400" dirty="0">
                <a:solidFill>
                  <a:schemeClr val="tx2">
                    <a:lumMod val="10000"/>
                  </a:schemeClr>
                </a:solidFill>
                <a:latin typeface="Calibri"/>
                <a:cs typeface="Calibri"/>
              </a:rPr>
              <a:t> </a:t>
            </a:r>
            <a:r>
              <a:rPr sz="2400" dirty="0" err="1">
                <a:solidFill>
                  <a:schemeClr val="tx2">
                    <a:lumMod val="10000"/>
                  </a:schemeClr>
                </a:solidFill>
                <a:latin typeface="Calibri"/>
                <a:cs typeface="Calibri"/>
              </a:rPr>
              <a:t>imal</a:t>
            </a:r>
            <a:r>
              <a:rPr sz="2400" dirty="0">
                <a:solidFill>
                  <a:schemeClr val="tx2">
                    <a:lumMod val="10000"/>
                  </a:schemeClr>
                </a:solidFill>
                <a:latin typeface="Calibri"/>
                <a:cs typeface="Calibri"/>
              </a:rPr>
              <a:t>  </a:t>
            </a:r>
            <a:r>
              <a:rPr sz="2400" dirty="0" err="1">
                <a:solidFill>
                  <a:schemeClr val="tx2">
                    <a:lumMod val="10000"/>
                  </a:schemeClr>
                </a:solidFill>
                <a:latin typeface="Calibri"/>
                <a:cs typeface="Calibri"/>
              </a:rPr>
              <a:t>edilirler</a:t>
            </a:r>
            <a:r>
              <a:rPr lang="tr-TR" sz="2400" dirty="0">
                <a:solidFill>
                  <a:schemeClr val="tx2">
                    <a:lumMod val="10000"/>
                  </a:schemeClr>
                </a:solidFill>
                <a:latin typeface="Calibri"/>
                <a:cs typeface="Calibri"/>
              </a:rPr>
              <a:t>.</a:t>
            </a:r>
            <a:endParaRPr sz="2400" dirty="0">
              <a:solidFill>
                <a:schemeClr val="tx2">
                  <a:lumMod val="10000"/>
                </a:schemeClr>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75</a:t>
            </a:fld>
            <a:endParaRPr lang="tr-TR"/>
          </a:p>
        </p:txBody>
      </p:sp>
      <p:sp>
        <p:nvSpPr>
          <p:cNvPr id="9" name="Unvan 2"/>
          <p:cNvSpPr>
            <a:spLocks noGrp="1"/>
          </p:cNvSpPr>
          <p:nvPr>
            <p:ph type="title"/>
          </p:nvPr>
        </p:nvSpPr>
        <p:spPr>
          <a:xfrm>
            <a:off x="680320" y="356253"/>
            <a:ext cx="9613861" cy="1080938"/>
          </a:xfrm>
        </p:spPr>
        <p:txBody>
          <a:bodyPr>
            <a:normAutofit/>
          </a:bodyPr>
          <a:lstStyle/>
          <a:p>
            <a:r>
              <a:rPr lang="tr-TR" sz="3200" dirty="0">
                <a:solidFill>
                  <a:srgbClr val="FF0000"/>
                </a:solidFill>
              </a:rPr>
              <a:t>İSKELE İMALATI</a:t>
            </a:r>
            <a:r>
              <a:rPr lang="tr-TR" sz="3200" dirty="0">
                <a:solidFill>
                  <a:schemeClr val="tx2">
                    <a:lumMod val="10000"/>
                  </a:schemeClr>
                </a:solidFill>
              </a:rPr>
              <a:t>, DENEYLER, KALİTE KONTROL </a:t>
            </a:r>
          </a:p>
        </p:txBody>
      </p:sp>
    </p:spTree>
    <p:extLst>
      <p:ext uri="{BB962C8B-B14F-4D97-AF65-F5344CB8AC3E}">
        <p14:creationId xmlns:p14="http://schemas.microsoft.com/office/powerpoint/2010/main" val="18115727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7"/>
          <p:cNvPicPr/>
          <p:nvPr/>
        </p:nvPicPr>
        <p:blipFill>
          <a:blip r:embed="rId2" cstate="print"/>
          <a:stretch>
            <a:fillRect/>
          </a:stretch>
        </p:blipFill>
        <p:spPr>
          <a:xfrm>
            <a:off x="1927545" y="2037293"/>
            <a:ext cx="7014087" cy="3390821"/>
          </a:xfrm>
          <a:prstGeom prst="rect">
            <a:avLst/>
          </a:prstGeom>
        </p:spPr>
      </p:pic>
      <p:sp>
        <p:nvSpPr>
          <p:cNvPr id="4" name="object 5"/>
          <p:cNvSpPr txBox="1"/>
          <p:nvPr/>
        </p:nvSpPr>
        <p:spPr>
          <a:xfrm>
            <a:off x="1367406" y="5664447"/>
            <a:ext cx="9060109" cy="370679"/>
          </a:xfrm>
          <a:prstGeom prst="rect">
            <a:avLst/>
          </a:prstGeom>
        </p:spPr>
        <p:txBody>
          <a:bodyPr vert="horz" wrap="square" lIns="0" tIns="9525" rIns="0" bIns="0" rtlCol="0">
            <a:spAutoFit/>
          </a:bodyPr>
          <a:lstStyle/>
          <a:p>
            <a:pPr marL="12700" marR="5080">
              <a:lnSpc>
                <a:spcPct val="100899"/>
              </a:lnSpc>
              <a:spcBef>
                <a:spcPts val="75"/>
              </a:spcBef>
              <a:tabLst>
                <a:tab pos="1308100" algn="l"/>
                <a:tab pos="3261995" algn="l"/>
                <a:tab pos="3827779" algn="l"/>
                <a:tab pos="4452620" algn="l"/>
                <a:tab pos="5147945" algn="l"/>
              </a:tabLst>
            </a:pPr>
            <a:r>
              <a:rPr sz="2400" spc="-35" dirty="0">
                <a:solidFill>
                  <a:schemeClr val="tx2">
                    <a:lumMod val="10000"/>
                  </a:schemeClr>
                </a:solidFill>
                <a:latin typeface="Calibri"/>
                <a:cs typeface="Calibri"/>
              </a:rPr>
              <a:t>K</a:t>
            </a:r>
            <a:r>
              <a:rPr sz="2400" spc="-50" dirty="0">
                <a:solidFill>
                  <a:schemeClr val="tx2">
                    <a:lumMod val="10000"/>
                  </a:schemeClr>
                </a:solidFill>
                <a:latin typeface="Calibri"/>
                <a:cs typeface="Calibri"/>
              </a:rPr>
              <a:t>a</a:t>
            </a:r>
            <a:r>
              <a:rPr sz="2400" dirty="0">
                <a:solidFill>
                  <a:schemeClr val="tx2">
                    <a:lumMod val="10000"/>
                  </a:schemeClr>
                </a:solidFill>
                <a:latin typeface="Calibri"/>
                <a:cs typeface="Calibri"/>
              </a:rPr>
              <a:t>yn</a:t>
            </a:r>
            <a:r>
              <a:rPr sz="2400" spc="5" dirty="0">
                <a:solidFill>
                  <a:schemeClr val="tx2">
                    <a:lumMod val="10000"/>
                  </a:schemeClr>
                </a:solidFill>
                <a:latin typeface="Calibri"/>
                <a:cs typeface="Calibri"/>
              </a:rPr>
              <a:t>a</a:t>
            </a:r>
            <a:r>
              <a:rPr sz="2400" dirty="0">
                <a:solidFill>
                  <a:schemeClr val="tx2">
                    <a:lumMod val="10000"/>
                  </a:schemeClr>
                </a:solidFill>
                <a:latin typeface="Calibri"/>
                <a:cs typeface="Calibri"/>
              </a:rPr>
              <a:t>klı	</a:t>
            </a:r>
            <a:r>
              <a:rPr sz="2400" spc="-5" dirty="0">
                <a:solidFill>
                  <a:schemeClr val="tx2">
                    <a:lumMod val="10000"/>
                  </a:schemeClr>
                </a:solidFill>
                <a:latin typeface="Calibri"/>
                <a:cs typeface="Calibri"/>
              </a:rPr>
              <a:t>b</a:t>
            </a:r>
            <a:r>
              <a:rPr sz="2400" spc="-15" dirty="0">
                <a:solidFill>
                  <a:schemeClr val="tx2">
                    <a:lumMod val="10000"/>
                  </a:schemeClr>
                </a:solidFill>
                <a:latin typeface="Calibri"/>
                <a:cs typeface="Calibri"/>
              </a:rPr>
              <a:t>i</a:t>
            </a:r>
            <a:r>
              <a:rPr sz="2400" dirty="0">
                <a:solidFill>
                  <a:schemeClr val="tx2">
                    <a:lumMod val="10000"/>
                  </a:schemeClr>
                </a:solidFill>
                <a:latin typeface="Calibri"/>
                <a:cs typeface="Calibri"/>
              </a:rPr>
              <a:t>rle</a:t>
            </a:r>
            <a:r>
              <a:rPr sz="2400" spc="-20" dirty="0">
                <a:solidFill>
                  <a:schemeClr val="tx2">
                    <a:lumMod val="10000"/>
                  </a:schemeClr>
                </a:solidFill>
                <a:latin typeface="Calibri"/>
                <a:cs typeface="Calibri"/>
              </a:rPr>
              <a:t>ş</a:t>
            </a:r>
            <a:r>
              <a:rPr sz="2400" dirty="0">
                <a:solidFill>
                  <a:schemeClr val="tx2">
                    <a:lumMod val="10000"/>
                  </a:schemeClr>
                </a:solidFill>
                <a:latin typeface="Calibri"/>
                <a:cs typeface="Calibri"/>
              </a:rPr>
              <a:t>ti</a:t>
            </a:r>
            <a:r>
              <a:rPr sz="2400" spc="-10" dirty="0">
                <a:solidFill>
                  <a:schemeClr val="tx2">
                    <a:lumMod val="10000"/>
                  </a:schemeClr>
                </a:solidFill>
                <a:latin typeface="Calibri"/>
                <a:cs typeface="Calibri"/>
              </a:rPr>
              <a:t>r</a:t>
            </a:r>
            <a:r>
              <a:rPr sz="2400" dirty="0">
                <a:solidFill>
                  <a:schemeClr val="tx2">
                    <a:lumMod val="10000"/>
                  </a:schemeClr>
                </a:solidFill>
                <a:latin typeface="Calibri"/>
                <a:cs typeface="Calibri"/>
              </a:rPr>
              <a:t>mel</a:t>
            </a:r>
            <a:r>
              <a:rPr sz="2400" spc="10" dirty="0">
                <a:solidFill>
                  <a:schemeClr val="tx2">
                    <a:lumMod val="10000"/>
                  </a:schemeClr>
                </a:solidFill>
                <a:latin typeface="Calibri"/>
                <a:cs typeface="Calibri"/>
              </a:rPr>
              <a:t>e</a:t>
            </a:r>
            <a:r>
              <a:rPr sz="2400" dirty="0">
                <a:solidFill>
                  <a:schemeClr val="tx2">
                    <a:lumMod val="10000"/>
                  </a:schemeClr>
                </a:solidFill>
                <a:latin typeface="Calibri"/>
                <a:cs typeface="Calibri"/>
              </a:rPr>
              <a:t>r	</a:t>
            </a:r>
            <a:r>
              <a:rPr sz="2400" spc="-20" dirty="0">
                <a:solidFill>
                  <a:schemeClr val="tx2">
                    <a:lumMod val="10000"/>
                  </a:schemeClr>
                </a:solidFill>
                <a:latin typeface="Calibri"/>
                <a:cs typeface="Calibri"/>
              </a:rPr>
              <a:t>T</a:t>
            </a:r>
            <a:r>
              <a:rPr sz="2400" dirty="0">
                <a:solidFill>
                  <a:schemeClr val="tx2">
                    <a:lumMod val="10000"/>
                  </a:schemeClr>
                </a:solidFill>
                <a:latin typeface="Calibri"/>
                <a:cs typeface="Calibri"/>
              </a:rPr>
              <a:t>S	EN	</a:t>
            </a:r>
            <a:r>
              <a:rPr sz="2400" spc="-20" dirty="0">
                <a:solidFill>
                  <a:schemeClr val="tx2">
                    <a:lumMod val="10000"/>
                  </a:schemeClr>
                </a:solidFill>
                <a:latin typeface="Calibri"/>
                <a:cs typeface="Calibri"/>
              </a:rPr>
              <a:t>I</a:t>
            </a:r>
            <a:r>
              <a:rPr sz="2400" spc="-5" dirty="0">
                <a:solidFill>
                  <a:schemeClr val="tx2">
                    <a:lumMod val="10000"/>
                  </a:schemeClr>
                </a:solidFill>
                <a:latin typeface="Calibri"/>
                <a:cs typeface="Calibri"/>
              </a:rPr>
              <a:t>S</a:t>
            </a:r>
            <a:r>
              <a:rPr sz="2400" dirty="0">
                <a:solidFill>
                  <a:schemeClr val="tx2">
                    <a:lumMod val="10000"/>
                  </a:schemeClr>
                </a:solidFill>
                <a:latin typeface="Calibri"/>
                <a:cs typeface="Calibri"/>
              </a:rPr>
              <a:t>O	</a:t>
            </a:r>
            <a:r>
              <a:rPr sz="2400" spc="-5" dirty="0">
                <a:solidFill>
                  <a:schemeClr val="tx2">
                    <a:lumMod val="10000"/>
                  </a:schemeClr>
                </a:solidFill>
                <a:latin typeface="Calibri"/>
                <a:cs typeface="Calibri"/>
              </a:rPr>
              <a:t>3834  </a:t>
            </a:r>
            <a:r>
              <a:rPr sz="2400" spc="-10" dirty="0">
                <a:solidFill>
                  <a:schemeClr val="tx2">
                    <a:lumMod val="10000"/>
                  </a:schemeClr>
                </a:solidFill>
                <a:latin typeface="Calibri"/>
                <a:cs typeface="Calibri"/>
              </a:rPr>
              <a:t>standardına</a:t>
            </a:r>
            <a:r>
              <a:rPr sz="2400" spc="-20" dirty="0">
                <a:solidFill>
                  <a:schemeClr val="tx2">
                    <a:lumMod val="10000"/>
                  </a:schemeClr>
                </a:solidFill>
                <a:latin typeface="Calibri"/>
                <a:cs typeface="Calibri"/>
              </a:rPr>
              <a:t> göre</a:t>
            </a:r>
            <a:r>
              <a:rPr sz="2400" dirty="0">
                <a:solidFill>
                  <a:schemeClr val="tx2">
                    <a:lumMod val="10000"/>
                  </a:schemeClr>
                </a:solidFill>
                <a:latin typeface="Calibri"/>
                <a:cs typeface="Calibri"/>
              </a:rPr>
              <a:t> </a:t>
            </a:r>
            <a:r>
              <a:rPr sz="2400" spc="-5" dirty="0">
                <a:solidFill>
                  <a:schemeClr val="tx2">
                    <a:lumMod val="10000"/>
                  </a:schemeClr>
                </a:solidFill>
                <a:latin typeface="Calibri"/>
                <a:cs typeface="Calibri"/>
              </a:rPr>
              <a:t>yapılır</a:t>
            </a:r>
            <a:endParaRPr sz="2400" dirty="0">
              <a:solidFill>
                <a:schemeClr val="tx2">
                  <a:lumMod val="10000"/>
                </a:schemeClr>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76</a:t>
            </a:fld>
            <a:endParaRPr lang="tr-TR"/>
          </a:p>
        </p:txBody>
      </p:sp>
      <p:sp>
        <p:nvSpPr>
          <p:cNvPr id="8" name="object 38"/>
          <p:cNvSpPr/>
          <p:nvPr/>
        </p:nvSpPr>
        <p:spPr>
          <a:xfrm>
            <a:off x="418761" y="850882"/>
            <a:ext cx="10713430"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10795">
            <a:solidFill>
              <a:srgbClr val="56585B"/>
            </a:solidFill>
          </a:ln>
        </p:spPr>
        <p:txBody>
          <a:bodyPr wrap="square" lIns="0" tIns="0" rIns="0" bIns="0" rtlCol="0"/>
          <a:lstStyle/>
          <a:p>
            <a:endParaRPr/>
          </a:p>
        </p:txBody>
      </p:sp>
      <p:sp>
        <p:nvSpPr>
          <p:cNvPr id="9" name="Unvan 2"/>
          <p:cNvSpPr>
            <a:spLocks noGrp="1"/>
          </p:cNvSpPr>
          <p:nvPr>
            <p:ph type="title"/>
          </p:nvPr>
        </p:nvSpPr>
        <p:spPr>
          <a:xfrm>
            <a:off x="680321" y="753228"/>
            <a:ext cx="9613861" cy="1080938"/>
          </a:xfrm>
        </p:spPr>
        <p:txBody>
          <a:bodyPr>
            <a:normAutofit/>
          </a:bodyPr>
          <a:lstStyle/>
          <a:p>
            <a:r>
              <a:rPr lang="tr-TR" sz="3200" dirty="0">
                <a:solidFill>
                  <a:srgbClr val="FF0000"/>
                </a:solidFill>
              </a:rPr>
              <a:t>İSKELE İMALATI</a:t>
            </a:r>
            <a:r>
              <a:rPr lang="tr-TR" sz="3200" dirty="0">
                <a:solidFill>
                  <a:schemeClr val="tx2">
                    <a:lumMod val="10000"/>
                  </a:schemeClr>
                </a:solidFill>
              </a:rPr>
              <a:t>,DENEYLER, KALİTE KONTROL </a:t>
            </a:r>
          </a:p>
        </p:txBody>
      </p:sp>
    </p:spTree>
    <p:extLst>
      <p:ext uri="{BB962C8B-B14F-4D97-AF65-F5344CB8AC3E}">
        <p14:creationId xmlns:p14="http://schemas.microsoft.com/office/powerpoint/2010/main" val="290882788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6"/>
          <p:cNvGrpSpPr/>
          <p:nvPr/>
        </p:nvGrpSpPr>
        <p:grpSpPr>
          <a:xfrm>
            <a:off x="856931" y="369215"/>
            <a:ext cx="8549311" cy="4734842"/>
            <a:chOff x="3150093" y="1245108"/>
            <a:chExt cx="5224780" cy="3653154"/>
          </a:xfrm>
        </p:grpSpPr>
        <p:pic>
          <p:nvPicPr>
            <p:cNvPr id="4" name="object 7"/>
            <p:cNvPicPr/>
            <p:nvPr/>
          </p:nvPicPr>
          <p:blipFill>
            <a:blip r:embed="rId2" cstate="print"/>
            <a:stretch>
              <a:fillRect/>
            </a:stretch>
          </p:blipFill>
          <p:spPr>
            <a:xfrm>
              <a:off x="3150093" y="1245108"/>
              <a:ext cx="5224293" cy="3653028"/>
            </a:xfrm>
            <a:prstGeom prst="rect">
              <a:avLst/>
            </a:prstGeom>
          </p:spPr>
        </p:pic>
        <p:pic>
          <p:nvPicPr>
            <p:cNvPr id="5" name="object 8"/>
            <p:cNvPicPr/>
            <p:nvPr/>
          </p:nvPicPr>
          <p:blipFill>
            <a:blip r:embed="rId3" cstate="print"/>
            <a:stretch>
              <a:fillRect/>
            </a:stretch>
          </p:blipFill>
          <p:spPr>
            <a:xfrm>
              <a:off x="3294761" y="1404112"/>
              <a:ext cx="4709033" cy="3138170"/>
            </a:xfrm>
            <a:prstGeom prst="rect">
              <a:avLst/>
            </a:prstGeom>
          </p:spPr>
        </p:pic>
      </p:grpSp>
      <p:sp>
        <p:nvSpPr>
          <p:cNvPr id="6" name="object 5"/>
          <p:cNvSpPr txBox="1"/>
          <p:nvPr/>
        </p:nvSpPr>
        <p:spPr>
          <a:xfrm>
            <a:off x="546766" y="5544864"/>
            <a:ext cx="9956252" cy="370679"/>
          </a:xfrm>
          <a:prstGeom prst="rect">
            <a:avLst/>
          </a:prstGeom>
        </p:spPr>
        <p:txBody>
          <a:bodyPr vert="horz" wrap="square" lIns="0" tIns="9525" rIns="0" bIns="0" rtlCol="0">
            <a:spAutoFit/>
          </a:bodyPr>
          <a:lstStyle/>
          <a:p>
            <a:pPr marL="12700" marR="5080">
              <a:lnSpc>
                <a:spcPct val="100800"/>
              </a:lnSpc>
              <a:spcBef>
                <a:spcPts val="75"/>
              </a:spcBef>
              <a:tabLst>
                <a:tab pos="1263650" algn="l"/>
                <a:tab pos="2520950" algn="l"/>
                <a:tab pos="3458845" algn="l"/>
                <a:tab pos="3958590" algn="l"/>
                <a:tab pos="4516120" algn="l"/>
                <a:tab pos="5147945" algn="l"/>
              </a:tabLst>
            </a:pPr>
            <a:r>
              <a:rPr sz="2400" dirty="0">
                <a:solidFill>
                  <a:schemeClr val="tx2">
                    <a:lumMod val="10000"/>
                  </a:schemeClr>
                </a:solidFill>
                <a:latin typeface="Calibri"/>
                <a:cs typeface="Calibri"/>
              </a:rPr>
              <a:t>Gal</a:t>
            </a:r>
            <a:r>
              <a:rPr sz="2400" spc="-45" dirty="0">
                <a:solidFill>
                  <a:schemeClr val="tx2">
                    <a:lumMod val="10000"/>
                  </a:schemeClr>
                </a:solidFill>
                <a:latin typeface="Calibri"/>
                <a:cs typeface="Calibri"/>
              </a:rPr>
              <a:t>v</a:t>
            </a:r>
            <a:r>
              <a:rPr sz="2400" dirty="0">
                <a:solidFill>
                  <a:schemeClr val="tx2">
                    <a:lumMod val="10000"/>
                  </a:schemeClr>
                </a:solidFill>
                <a:latin typeface="Calibri"/>
                <a:cs typeface="Calibri"/>
              </a:rPr>
              <a:t>aniz	</a:t>
            </a:r>
            <a:r>
              <a:rPr sz="2400" spc="-35" dirty="0">
                <a:solidFill>
                  <a:schemeClr val="tx2">
                    <a:lumMod val="10000"/>
                  </a:schemeClr>
                </a:solidFill>
                <a:latin typeface="Calibri"/>
                <a:cs typeface="Calibri"/>
              </a:rPr>
              <a:t>k</a:t>
            </a:r>
            <a:r>
              <a:rPr sz="2400" spc="-10" dirty="0">
                <a:solidFill>
                  <a:schemeClr val="tx2">
                    <a:lumMod val="10000"/>
                  </a:schemeClr>
                </a:solidFill>
                <a:latin typeface="Calibri"/>
                <a:cs typeface="Calibri"/>
              </a:rPr>
              <a:t>a</a:t>
            </a:r>
            <a:r>
              <a:rPr sz="2400" spc="-5" dirty="0">
                <a:solidFill>
                  <a:schemeClr val="tx2">
                    <a:lumMod val="10000"/>
                  </a:schemeClr>
                </a:solidFill>
                <a:latin typeface="Calibri"/>
                <a:cs typeface="Calibri"/>
              </a:rPr>
              <a:t>plam</a:t>
            </a:r>
            <a:r>
              <a:rPr sz="2400" dirty="0">
                <a:solidFill>
                  <a:schemeClr val="tx2">
                    <a:lumMod val="10000"/>
                  </a:schemeClr>
                </a:solidFill>
                <a:latin typeface="Calibri"/>
                <a:cs typeface="Calibri"/>
              </a:rPr>
              <a:t>a	işl</a:t>
            </a:r>
            <a:r>
              <a:rPr sz="2400" spc="-10" dirty="0">
                <a:solidFill>
                  <a:schemeClr val="tx2">
                    <a:lumMod val="10000"/>
                  </a:schemeClr>
                </a:solidFill>
                <a:latin typeface="Calibri"/>
                <a:cs typeface="Calibri"/>
              </a:rPr>
              <a:t>e</a:t>
            </a:r>
            <a:r>
              <a:rPr sz="2400" dirty="0">
                <a:solidFill>
                  <a:schemeClr val="tx2">
                    <a:lumMod val="10000"/>
                  </a:schemeClr>
                </a:solidFill>
                <a:latin typeface="Calibri"/>
                <a:cs typeface="Calibri"/>
              </a:rPr>
              <a:t>mi	</a:t>
            </a:r>
            <a:r>
              <a:rPr sz="2400" spc="-20" dirty="0">
                <a:solidFill>
                  <a:schemeClr val="tx2">
                    <a:lumMod val="10000"/>
                  </a:schemeClr>
                </a:solidFill>
                <a:latin typeface="Calibri"/>
                <a:cs typeface="Calibri"/>
              </a:rPr>
              <a:t>T</a:t>
            </a:r>
            <a:r>
              <a:rPr sz="2400" dirty="0">
                <a:solidFill>
                  <a:schemeClr val="tx2">
                    <a:lumMod val="10000"/>
                  </a:schemeClr>
                </a:solidFill>
                <a:latin typeface="Calibri"/>
                <a:cs typeface="Calibri"/>
              </a:rPr>
              <a:t>S	EN	ISO	</a:t>
            </a:r>
            <a:r>
              <a:rPr sz="2400" spc="-5" dirty="0">
                <a:solidFill>
                  <a:schemeClr val="tx2">
                    <a:lumMod val="10000"/>
                  </a:schemeClr>
                </a:solidFill>
                <a:latin typeface="Calibri"/>
                <a:cs typeface="Calibri"/>
              </a:rPr>
              <a:t>1461  </a:t>
            </a:r>
            <a:r>
              <a:rPr sz="2400" spc="-10" dirty="0">
                <a:solidFill>
                  <a:schemeClr val="tx2">
                    <a:lumMod val="10000"/>
                  </a:schemeClr>
                </a:solidFill>
                <a:latin typeface="Calibri"/>
                <a:cs typeface="Calibri"/>
              </a:rPr>
              <a:t>standardına</a:t>
            </a:r>
            <a:r>
              <a:rPr sz="2400" spc="-15" dirty="0">
                <a:solidFill>
                  <a:schemeClr val="tx2">
                    <a:lumMod val="10000"/>
                  </a:schemeClr>
                </a:solidFill>
                <a:latin typeface="Calibri"/>
                <a:cs typeface="Calibri"/>
              </a:rPr>
              <a:t> </a:t>
            </a:r>
            <a:r>
              <a:rPr sz="2400" spc="-15" dirty="0" err="1">
                <a:solidFill>
                  <a:schemeClr val="tx2">
                    <a:lumMod val="10000"/>
                  </a:schemeClr>
                </a:solidFill>
                <a:latin typeface="Calibri"/>
                <a:cs typeface="Calibri"/>
              </a:rPr>
              <a:t>göre</a:t>
            </a:r>
            <a:r>
              <a:rPr sz="2400" spc="5" dirty="0">
                <a:solidFill>
                  <a:schemeClr val="tx2">
                    <a:lumMod val="10000"/>
                  </a:schemeClr>
                </a:solidFill>
                <a:latin typeface="Calibri"/>
                <a:cs typeface="Calibri"/>
              </a:rPr>
              <a:t> </a:t>
            </a:r>
            <a:r>
              <a:rPr sz="2400" spc="-5" dirty="0" err="1">
                <a:solidFill>
                  <a:schemeClr val="tx2">
                    <a:lumMod val="10000"/>
                  </a:schemeClr>
                </a:solidFill>
                <a:latin typeface="Calibri"/>
                <a:cs typeface="Calibri"/>
              </a:rPr>
              <a:t>yapılır</a:t>
            </a:r>
            <a:r>
              <a:rPr lang="tr-TR" sz="2400" spc="-5" dirty="0">
                <a:solidFill>
                  <a:schemeClr val="tx2">
                    <a:lumMod val="10000"/>
                  </a:schemeClr>
                </a:solidFill>
                <a:latin typeface="Calibri"/>
                <a:cs typeface="Calibri"/>
              </a:rPr>
              <a:t>.</a:t>
            </a:r>
            <a:endParaRPr sz="2400" dirty="0">
              <a:solidFill>
                <a:schemeClr val="tx2">
                  <a:lumMod val="10000"/>
                </a:schemeClr>
              </a:solidFill>
              <a:latin typeface="Calibri"/>
              <a:cs typeface="Calibri"/>
            </a:endParaRPr>
          </a:p>
        </p:txBody>
      </p:sp>
      <p:sp>
        <p:nvSpPr>
          <p:cNvPr id="2" name="Slayt Numarası Yer Tutucusu 1"/>
          <p:cNvSpPr>
            <a:spLocks noGrp="1"/>
          </p:cNvSpPr>
          <p:nvPr>
            <p:ph type="sldNum" sz="quarter" idx="12"/>
          </p:nvPr>
        </p:nvSpPr>
        <p:spPr/>
        <p:txBody>
          <a:bodyPr/>
          <a:lstStyle/>
          <a:p>
            <a:fld id="{866914FB-3D64-4DE5-96CE-E198EC76AE77}" type="slidenum">
              <a:rPr lang="tr-TR" smtClean="0"/>
              <a:t>77</a:t>
            </a:fld>
            <a:endParaRPr lang="tr-TR"/>
          </a:p>
        </p:txBody>
      </p:sp>
    </p:spTree>
    <p:extLst>
      <p:ext uri="{BB962C8B-B14F-4D97-AF65-F5344CB8AC3E}">
        <p14:creationId xmlns:p14="http://schemas.microsoft.com/office/powerpoint/2010/main" val="184566128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10"/>
          <p:cNvSpPr txBox="1">
            <a:spLocks noChangeArrowheads="1"/>
          </p:cNvSpPr>
          <p:nvPr/>
        </p:nvSpPr>
        <p:spPr bwMode="auto">
          <a:xfrm>
            <a:off x="602455" y="1980133"/>
            <a:ext cx="43402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tr-TR" altLang="tr-TR" sz="2400" b="1" dirty="0">
                <a:solidFill>
                  <a:srgbClr val="595959"/>
                </a:solidFill>
                <a:latin typeface="Arial" panose="020B0604020202020204" pitchFamily="34" charset="0"/>
                <a:cs typeface="Arial" panose="020B0604020202020204" pitchFamily="34" charset="0"/>
              </a:rPr>
              <a:t>İskelelerde Güvenli Çalışma </a:t>
            </a:r>
          </a:p>
        </p:txBody>
      </p:sp>
      <p:sp>
        <p:nvSpPr>
          <p:cNvPr id="5" name="Dikdörtgen 4"/>
          <p:cNvSpPr/>
          <p:nvPr/>
        </p:nvSpPr>
        <p:spPr>
          <a:xfrm>
            <a:off x="252413" y="1989138"/>
            <a:ext cx="5040312" cy="4314825"/>
          </a:xfrm>
          <a:prstGeom prst="rect">
            <a:avLst/>
          </a:prstGeom>
          <a:noFill/>
          <a:ln w="25400" cmpd="thinThick">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6" name="Text Box 4"/>
          <p:cNvSpPr txBox="1">
            <a:spLocks noChangeArrowheads="1"/>
          </p:cNvSpPr>
          <p:nvPr/>
        </p:nvSpPr>
        <p:spPr bwMode="auto">
          <a:xfrm>
            <a:off x="180975" y="2195680"/>
            <a:ext cx="5183187"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buClr>
                <a:srgbClr val="FF6600"/>
              </a:buClr>
              <a:buFont typeface="Wingdings" panose="05000000000000000000" pitchFamily="2" charset="2"/>
              <a:buNone/>
            </a:pPr>
            <a:r>
              <a:rPr lang="tr-TR" altLang="tr-TR" sz="2100" dirty="0">
                <a:solidFill>
                  <a:srgbClr val="595959"/>
                </a:solidFill>
                <a:latin typeface="Arial" panose="020B0604020202020204" pitchFamily="34" charset="0"/>
                <a:cs typeface="Arial" panose="020B0604020202020204" pitchFamily="34" charset="0"/>
              </a:rPr>
              <a:t>	</a:t>
            </a:r>
          </a:p>
          <a:p>
            <a:pPr>
              <a:buClr>
                <a:srgbClr val="FF6600"/>
              </a:buClr>
              <a:buFont typeface="Wingdings" panose="05000000000000000000" pitchFamily="2" charset="2"/>
              <a:buNone/>
            </a:pPr>
            <a:r>
              <a:rPr lang="tr-TR" altLang="tr-TR" sz="2100" dirty="0">
                <a:solidFill>
                  <a:srgbClr val="595959"/>
                </a:solidFill>
                <a:latin typeface="Arial" panose="020B0604020202020204" pitchFamily="34" charset="0"/>
                <a:cs typeface="Arial" panose="020B0604020202020204" pitchFamily="34" charset="0"/>
              </a:rPr>
              <a:t>	Sabit ve hareketli iskelelerde k</a:t>
            </a:r>
            <a:r>
              <a:rPr lang="tr-TR" altLang="tr-TR" sz="2000" dirty="0">
                <a:solidFill>
                  <a:srgbClr val="595959"/>
                </a:solidFill>
                <a:latin typeface="Arial" panose="020B0604020202020204" pitchFamily="34" charset="0"/>
                <a:cs typeface="Arial" panose="020B0604020202020204" pitchFamily="34" charset="0"/>
              </a:rPr>
              <a:t>urulum aşamasında, sarı ve kırmızı kartlı iskelelerde çalışırken, Y</a:t>
            </a:r>
            <a:r>
              <a:rPr lang="tr-TR" altLang="tr-TR" sz="2000" dirty="0">
                <a:solidFill>
                  <a:srgbClr val="595959"/>
                </a:solidFill>
                <a:latin typeface="Arial" panose="020B0604020202020204" pitchFamily="34" charset="0"/>
              </a:rPr>
              <a:t>üksekten düşme koruyucu ekipmanlar kullanması gerekmektedir. İskele kuracağı yerde </a:t>
            </a:r>
            <a:r>
              <a:rPr lang="tr-TR" altLang="tr-TR" sz="2000" dirty="0" err="1">
                <a:solidFill>
                  <a:srgbClr val="595959"/>
                </a:solidFill>
                <a:latin typeface="Arial" panose="020B0604020202020204" pitchFamily="34" charset="0"/>
              </a:rPr>
              <a:t>ankaraj</a:t>
            </a:r>
            <a:r>
              <a:rPr lang="tr-TR" altLang="tr-TR" sz="2000" dirty="0">
                <a:solidFill>
                  <a:srgbClr val="595959"/>
                </a:solidFill>
                <a:latin typeface="Arial" panose="020B0604020202020204" pitchFamily="34" charset="0"/>
              </a:rPr>
              <a:t> noktası ile birlikte esnek hareketli dikey yaşam hattına bağlanarak veya </a:t>
            </a:r>
            <a:r>
              <a:rPr lang="tr-TR" altLang="tr-TR" sz="2000" dirty="0" err="1">
                <a:solidFill>
                  <a:srgbClr val="595959"/>
                </a:solidFill>
                <a:latin typeface="Arial" panose="020B0604020202020204" pitchFamily="34" charset="0"/>
              </a:rPr>
              <a:t>lanyartlarla</a:t>
            </a:r>
            <a:r>
              <a:rPr lang="tr-TR" altLang="tr-TR" sz="2000" dirty="0">
                <a:solidFill>
                  <a:srgbClr val="595959"/>
                </a:solidFill>
                <a:latin typeface="Arial" panose="020B0604020202020204" pitchFamily="34" charset="0"/>
              </a:rPr>
              <a:t>  çalışması gerekmektedir.</a:t>
            </a:r>
            <a:endParaRPr lang="tr-TR" altLang="tr-TR" sz="2000" dirty="0">
              <a:solidFill>
                <a:srgbClr val="595959"/>
              </a:solidFill>
              <a:latin typeface="Arial" panose="020B0604020202020204" pitchFamily="34" charset="0"/>
              <a:cs typeface="Arial" panose="020B0604020202020204" pitchFamily="34" charset="0"/>
            </a:endParaRPr>
          </a:p>
        </p:txBody>
      </p:sp>
      <p:cxnSp>
        <p:nvCxnSpPr>
          <p:cNvPr id="8" name="Düz Bağlayıcı 7"/>
          <p:cNvCxnSpPr/>
          <p:nvPr/>
        </p:nvCxnSpPr>
        <p:spPr>
          <a:xfrm>
            <a:off x="288925" y="2456780"/>
            <a:ext cx="5003800" cy="0"/>
          </a:xfrm>
          <a:prstGeom prst="line">
            <a:avLst/>
          </a:prstGeom>
          <a:ln w="50800" cmpd="thinThick">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ayt Numarası Yer Tutucusu 1"/>
          <p:cNvSpPr>
            <a:spLocks noGrp="1"/>
          </p:cNvSpPr>
          <p:nvPr>
            <p:ph type="sldNum" sz="quarter" idx="12"/>
          </p:nvPr>
        </p:nvSpPr>
        <p:spPr/>
        <p:txBody>
          <a:bodyPr/>
          <a:lstStyle/>
          <a:p>
            <a:fld id="{866914FB-3D64-4DE5-96CE-E198EC76AE77}" type="slidenum">
              <a:rPr lang="tr-TR" smtClean="0"/>
              <a:t>78</a:t>
            </a:fld>
            <a:endParaRPr lang="tr-TR"/>
          </a:p>
        </p:txBody>
      </p:sp>
      <p:sp>
        <p:nvSpPr>
          <p:cNvPr id="10" name="object 38"/>
          <p:cNvSpPr/>
          <p:nvPr/>
        </p:nvSpPr>
        <p:spPr>
          <a:xfrm>
            <a:off x="443928" y="842493"/>
            <a:ext cx="8062508"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10795">
            <a:solidFill>
              <a:srgbClr val="56585B"/>
            </a:solidFill>
          </a:ln>
        </p:spPr>
        <p:txBody>
          <a:bodyPr wrap="square" lIns="0" tIns="0" rIns="0" bIns="0" rtlCol="0"/>
          <a:lstStyle/>
          <a:p>
            <a:endParaRPr/>
          </a:p>
        </p:txBody>
      </p:sp>
      <p:sp>
        <p:nvSpPr>
          <p:cNvPr id="11" name="Unvan 2"/>
          <p:cNvSpPr>
            <a:spLocks noGrp="1"/>
          </p:cNvSpPr>
          <p:nvPr>
            <p:ph type="title"/>
          </p:nvPr>
        </p:nvSpPr>
        <p:spPr>
          <a:xfrm>
            <a:off x="680321" y="753228"/>
            <a:ext cx="9613861" cy="1080938"/>
          </a:xfrm>
        </p:spPr>
        <p:txBody>
          <a:bodyPr>
            <a:normAutofit/>
          </a:bodyPr>
          <a:lstStyle/>
          <a:p>
            <a:r>
              <a:rPr lang="tr-TR" sz="3200" dirty="0">
                <a:solidFill>
                  <a:schemeClr val="tx2">
                    <a:lumMod val="10000"/>
                  </a:schemeClr>
                </a:solidFill>
              </a:rPr>
              <a:t>İSKELE SİSTEMLERİ </a:t>
            </a:r>
          </a:p>
        </p:txBody>
      </p:sp>
      <p:pic>
        <p:nvPicPr>
          <p:cNvPr id="12" name="Resim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3076" y="2567030"/>
            <a:ext cx="5444281" cy="3514987"/>
          </a:xfrm>
          <a:prstGeom prst="rect">
            <a:avLst/>
          </a:prstGeom>
        </p:spPr>
      </p:pic>
    </p:spTree>
    <p:extLst>
      <p:ext uri="{BB962C8B-B14F-4D97-AF65-F5344CB8AC3E}">
        <p14:creationId xmlns:p14="http://schemas.microsoft.com/office/powerpoint/2010/main" val="408815616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4754D160-1D1E-45C2-A89C-68B26192CEEF}"/>
              </a:ext>
            </a:extLst>
          </p:cNvPr>
          <p:cNvSpPr/>
          <p:nvPr/>
        </p:nvSpPr>
        <p:spPr>
          <a:xfrm>
            <a:off x="576820" y="491609"/>
            <a:ext cx="3646960" cy="369332"/>
          </a:xfrm>
          <a:prstGeom prst="rect">
            <a:avLst/>
          </a:prstGeom>
        </p:spPr>
        <p:txBody>
          <a:bodyPr wrap="none">
            <a:spAutoFit/>
          </a:bodyPr>
          <a:lstStyle/>
          <a:p>
            <a:r>
              <a:rPr lang="tr-TR" dirty="0"/>
              <a:t> </a:t>
            </a:r>
            <a:r>
              <a:rPr lang="tr-TR" dirty="0">
                <a:solidFill>
                  <a:srgbClr val="0070C0"/>
                </a:solidFill>
              </a:rPr>
              <a:t>İSKELE ÇALIŞMALARINDA GÜVENLİK </a:t>
            </a:r>
          </a:p>
        </p:txBody>
      </p:sp>
      <p:sp>
        <p:nvSpPr>
          <p:cNvPr id="4" name="Dikdörtgen 3">
            <a:extLst>
              <a:ext uri="{FF2B5EF4-FFF2-40B4-BE49-F238E27FC236}">
                <a16:creationId xmlns:a16="http://schemas.microsoft.com/office/drawing/2014/main" id="{0F462B86-9B8A-4EF7-BD57-CACDB7DCD288}"/>
              </a:ext>
            </a:extLst>
          </p:cNvPr>
          <p:cNvSpPr/>
          <p:nvPr/>
        </p:nvSpPr>
        <p:spPr>
          <a:xfrm>
            <a:off x="400049" y="974289"/>
            <a:ext cx="11344275" cy="4801314"/>
          </a:xfrm>
          <a:prstGeom prst="rect">
            <a:avLst/>
          </a:prstGeom>
        </p:spPr>
        <p:txBody>
          <a:bodyPr wrap="square">
            <a:spAutoFit/>
          </a:bodyPr>
          <a:lstStyle/>
          <a:p>
            <a:r>
              <a:rPr lang="tr-TR" dirty="0"/>
              <a:t>Cephe iskeleleri çalışmalarının güvenli bir şekilde sürdürülebilmesi için çalışanların eğitimi, iskele bileşenlerinin özellikleri, iskelenin kurulum ve söküm işlerinin planlanması, kullanılan iş ekipmanı ve kişisel koruyucu donanımların uygunluğu, iskele çevresinde yapılan faaliyetler ve risklere karşı alınacak tedbirler gibi birçok husus bir bütünlük içerisinde değerlendirilmeli ve çalışmalar bu kapsamda yürütülmelidir. Bu bölümde güvenli çalışma açısından önem arz eden hususlara yer verilmiştir. </a:t>
            </a:r>
          </a:p>
          <a:p>
            <a:r>
              <a:rPr lang="tr-TR" dirty="0"/>
              <a:t> </a:t>
            </a:r>
          </a:p>
          <a:p>
            <a:r>
              <a:rPr lang="tr-TR" dirty="0">
                <a:solidFill>
                  <a:srgbClr val="0070C0"/>
                </a:solidFill>
              </a:rPr>
              <a:t>ÇALIŞANLARIN UYGUNLUĞU </a:t>
            </a:r>
          </a:p>
          <a:p>
            <a:endParaRPr lang="tr-TR" dirty="0"/>
          </a:p>
          <a:p>
            <a:r>
              <a:rPr lang="tr-TR" dirty="0"/>
              <a:t>İş kazalarının önlenmesinde belki de en önemli husus, yapılacak olan işin ehil kişiler tarafından yapılıyor olmasıdır. Çalışanların işlerinde tecrübe sahibi olması, işlerini doğru şekilde, usul ve yöntemlere riayet ederek yapması kazaların büyük oranda düşmesini sağlayacaktır. Dolayısıyla çalışanların gerek işe girişlerinde gerekse çalışma hayatları boyunca yaptıkları işlerle ilgili mesleki eğitim almaları, işlerini sağlıklı ve güvenli şekilde yürütebilmeleri için İş Sağlığı ve Güvenliği (İSG) eğitimi, özel çalışma ortamlarıyla (yüksekte çalışma, dar ve kapalı alanda çalışma vb.) ilgili eğitim almaları önemlidir.  6331 sayılı İş Sağlığı ve Güvenliği (İSG) Kanunu’nun 17. Maddesi çalışanlara eğitim alma zorunluluğu getirmektedir ve bu madde çerçevesinde Çalışanların İş Sağlığı ve Güvenliği Eğitimlerinin Usul ve Esasları Hakkında Yönetmelik ve Tehlikeli ve Çok Tehlikeli Sınıfta Yer Alan İşlerde Çalıştırılacakların Mesleki Eğitimlerine Dair Yönetmelik Bakanlık tarafından yayımlanmıştır. </a:t>
            </a:r>
          </a:p>
        </p:txBody>
      </p:sp>
    </p:spTree>
    <p:extLst>
      <p:ext uri="{BB962C8B-B14F-4D97-AF65-F5344CB8AC3E}">
        <p14:creationId xmlns:p14="http://schemas.microsoft.com/office/powerpoint/2010/main" val="1598298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54FC6846-8EC2-4861-9671-DC19F2559448}"/>
              </a:ext>
            </a:extLst>
          </p:cNvPr>
          <p:cNvPicPr>
            <a:picLocks noChangeAspect="1"/>
          </p:cNvPicPr>
          <p:nvPr/>
        </p:nvPicPr>
        <p:blipFill>
          <a:blip r:embed="rId2"/>
          <a:stretch>
            <a:fillRect/>
          </a:stretch>
        </p:blipFill>
        <p:spPr>
          <a:xfrm>
            <a:off x="0" y="319087"/>
            <a:ext cx="12470192" cy="6053138"/>
          </a:xfrm>
          <a:prstGeom prst="rect">
            <a:avLst/>
          </a:prstGeom>
        </p:spPr>
      </p:pic>
    </p:spTree>
    <p:extLst>
      <p:ext uri="{BB962C8B-B14F-4D97-AF65-F5344CB8AC3E}">
        <p14:creationId xmlns:p14="http://schemas.microsoft.com/office/powerpoint/2010/main" val="43066921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52413" y="1989138"/>
            <a:ext cx="5040312" cy="4314825"/>
          </a:xfrm>
          <a:prstGeom prst="rect">
            <a:avLst/>
          </a:prstGeom>
          <a:noFill/>
          <a:ln w="25400" cmpd="thinThick">
            <a:solidFill>
              <a:schemeClr val="tx1">
                <a:lumMod val="75000"/>
                <a:lumOff val="2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tr-TR"/>
          </a:p>
        </p:txBody>
      </p:sp>
      <p:sp>
        <p:nvSpPr>
          <p:cNvPr id="5" name="Metin kutusu 10"/>
          <p:cNvSpPr txBox="1">
            <a:spLocks noChangeArrowheads="1"/>
          </p:cNvSpPr>
          <p:nvPr/>
        </p:nvSpPr>
        <p:spPr bwMode="auto">
          <a:xfrm>
            <a:off x="602455" y="1980133"/>
            <a:ext cx="43402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tr-TR" altLang="tr-TR" sz="2400" b="1" dirty="0">
                <a:solidFill>
                  <a:srgbClr val="595959"/>
                </a:solidFill>
                <a:latin typeface="Arial" panose="020B0604020202020204" pitchFamily="34" charset="0"/>
                <a:cs typeface="Arial" panose="020B0604020202020204" pitchFamily="34" charset="0"/>
              </a:rPr>
              <a:t>İskelelerde Güvenli Çalışma </a:t>
            </a:r>
          </a:p>
        </p:txBody>
      </p:sp>
      <p:cxnSp>
        <p:nvCxnSpPr>
          <p:cNvPr id="6" name="Düz Bağlayıcı 5"/>
          <p:cNvCxnSpPr/>
          <p:nvPr/>
        </p:nvCxnSpPr>
        <p:spPr>
          <a:xfrm>
            <a:off x="288925" y="2456780"/>
            <a:ext cx="5003800" cy="0"/>
          </a:xfrm>
          <a:prstGeom prst="line">
            <a:avLst/>
          </a:prstGeom>
          <a:ln w="50800" cmpd="thinThick">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Dikdörtgen 2"/>
          <p:cNvSpPr>
            <a:spLocks noChangeArrowheads="1"/>
          </p:cNvSpPr>
          <p:nvPr/>
        </p:nvSpPr>
        <p:spPr bwMode="auto">
          <a:xfrm>
            <a:off x="288925" y="2451100"/>
            <a:ext cx="503396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tr-TR" altLang="tr-TR" dirty="0">
                <a:solidFill>
                  <a:srgbClr val="595959"/>
                </a:solidFill>
                <a:latin typeface="Arial" panose="020B0604020202020204" pitchFamily="34" charset="0"/>
                <a:cs typeface="Arial" panose="020B0604020202020204" pitchFamily="34" charset="0"/>
              </a:rPr>
              <a:t>	Asma İskelelerde çalışma yaparken farklı bir noktadan esnek hareketli dikey yaşam hattı yapıldıktan sonra y</a:t>
            </a:r>
            <a:r>
              <a:rPr lang="tr-TR" altLang="tr-TR" dirty="0">
                <a:solidFill>
                  <a:srgbClr val="595959"/>
                </a:solidFill>
                <a:latin typeface="Arial" panose="020B0604020202020204" pitchFamily="34" charset="0"/>
              </a:rPr>
              <a:t>üksekten düşme koruyucu ekipmanlar kullanılarak çalışma yapılmalıdır. </a:t>
            </a:r>
          </a:p>
          <a:p>
            <a:endParaRPr lang="tr-TR" altLang="tr-TR" dirty="0">
              <a:solidFill>
                <a:srgbClr val="595959"/>
              </a:solidFill>
              <a:latin typeface="Arial" panose="020B0604020202020204" pitchFamily="34" charset="0"/>
            </a:endParaRPr>
          </a:p>
          <a:p>
            <a:r>
              <a:rPr lang="tr-TR" altLang="tr-TR" b="1" dirty="0">
                <a:solidFill>
                  <a:srgbClr val="595959"/>
                </a:solidFill>
                <a:latin typeface="Arial" panose="020B0604020202020204" pitchFamily="34" charset="0"/>
              </a:rPr>
              <a:t>Not:</a:t>
            </a:r>
            <a:r>
              <a:rPr lang="tr-TR" altLang="tr-TR" dirty="0">
                <a:solidFill>
                  <a:srgbClr val="595959"/>
                </a:solidFill>
                <a:latin typeface="Arial" panose="020B0604020202020204" pitchFamily="34" charset="0"/>
              </a:rPr>
              <a:t> Aynı anda asma iskeleye ve esnek hareketli dikey yaşam hattına bağlantı yapılmaz.</a:t>
            </a:r>
          </a:p>
          <a:p>
            <a:r>
              <a:rPr lang="tr-TR" altLang="tr-TR" dirty="0">
                <a:solidFill>
                  <a:srgbClr val="595959"/>
                </a:solidFill>
                <a:latin typeface="Arial" panose="020B0604020202020204" pitchFamily="34" charset="0"/>
              </a:rPr>
              <a:t>	Esnek hareketli </a:t>
            </a:r>
            <a:r>
              <a:rPr lang="tr-TR" altLang="tr-TR" dirty="0" err="1">
                <a:solidFill>
                  <a:srgbClr val="595959"/>
                </a:solidFill>
                <a:latin typeface="Arial" panose="020B0604020202020204" pitchFamily="34" charset="0"/>
              </a:rPr>
              <a:t>ankaraj</a:t>
            </a:r>
            <a:r>
              <a:rPr lang="tr-TR" altLang="tr-TR" dirty="0">
                <a:solidFill>
                  <a:srgbClr val="595959"/>
                </a:solidFill>
                <a:latin typeface="Arial" panose="020B0604020202020204" pitchFamily="34" charset="0"/>
              </a:rPr>
              <a:t> noktası kurulması mümkün olmayan yerlerde asma iskeleye bağlanmak gerekiyorsa asma iskele içinden ayak noktasına </a:t>
            </a:r>
            <a:r>
              <a:rPr lang="tr-TR" altLang="tr-TR" dirty="0" err="1">
                <a:solidFill>
                  <a:srgbClr val="595959"/>
                </a:solidFill>
                <a:latin typeface="Arial" panose="020B0604020202020204" pitchFamily="34" charset="0"/>
              </a:rPr>
              <a:t>lanyartla</a:t>
            </a:r>
            <a:r>
              <a:rPr lang="tr-TR" altLang="tr-TR" dirty="0">
                <a:solidFill>
                  <a:srgbClr val="595959"/>
                </a:solidFill>
                <a:latin typeface="Arial" panose="020B0604020202020204" pitchFamily="34" charset="0"/>
              </a:rPr>
              <a:t> bağlantı yapmak gerekir.</a:t>
            </a:r>
            <a:endParaRPr lang="tr-TR" altLang="tr-TR" dirty="0"/>
          </a:p>
        </p:txBody>
      </p:sp>
      <p:sp>
        <p:nvSpPr>
          <p:cNvPr id="2" name="Slayt Numarası Yer Tutucusu 1"/>
          <p:cNvSpPr>
            <a:spLocks noGrp="1"/>
          </p:cNvSpPr>
          <p:nvPr>
            <p:ph type="sldNum" sz="quarter" idx="12"/>
          </p:nvPr>
        </p:nvSpPr>
        <p:spPr/>
        <p:txBody>
          <a:bodyPr/>
          <a:lstStyle/>
          <a:p>
            <a:fld id="{866914FB-3D64-4DE5-96CE-E198EC76AE77}" type="slidenum">
              <a:rPr lang="tr-TR" smtClean="0"/>
              <a:t>80</a:t>
            </a:fld>
            <a:endParaRPr lang="tr-TR"/>
          </a:p>
        </p:txBody>
      </p:sp>
      <p:sp>
        <p:nvSpPr>
          <p:cNvPr id="9" name="Unvan 2"/>
          <p:cNvSpPr>
            <a:spLocks noGrp="1"/>
          </p:cNvSpPr>
          <p:nvPr>
            <p:ph type="title"/>
          </p:nvPr>
        </p:nvSpPr>
        <p:spPr>
          <a:xfrm>
            <a:off x="680321" y="753228"/>
            <a:ext cx="9613861" cy="1080938"/>
          </a:xfrm>
        </p:spPr>
        <p:txBody>
          <a:bodyPr>
            <a:normAutofit/>
          </a:bodyPr>
          <a:lstStyle/>
          <a:p>
            <a:r>
              <a:rPr lang="tr-TR" sz="3200" dirty="0">
                <a:solidFill>
                  <a:schemeClr val="tx2">
                    <a:lumMod val="10000"/>
                  </a:schemeClr>
                </a:solidFill>
              </a:rPr>
              <a:t>İSKELE SİSTEMLERİ </a:t>
            </a:r>
          </a:p>
        </p:txBody>
      </p:sp>
      <p:sp>
        <p:nvSpPr>
          <p:cNvPr id="10" name="object 38"/>
          <p:cNvSpPr/>
          <p:nvPr/>
        </p:nvSpPr>
        <p:spPr>
          <a:xfrm>
            <a:off x="443928" y="842493"/>
            <a:ext cx="8062508" cy="885630"/>
          </a:xfrm>
          <a:custGeom>
            <a:avLst/>
            <a:gdLst/>
            <a:ahLst/>
            <a:cxnLst/>
            <a:rect l="l" t="t" r="r" b="b"/>
            <a:pathLst>
              <a:path w="5564505" h="713739">
                <a:moveTo>
                  <a:pt x="0" y="118999"/>
                </a:moveTo>
                <a:lnTo>
                  <a:pt x="9340" y="72651"/>
                </a:lnTo>
                <a:lnTo>
                  <a:pt x="34813" y="34829"/>
                </a:lnTo>
                <a:lnTo>
                  <a:pt x="72598" y="9342"/>
                </a:lnTo>
                <a:lnTo>
                  <a:pt x="118872" y="0"/>
                </a:lnTo>
                <a:lnTo>
                  <a:pt x="5445252" y="0"/>
                </a:lnTo>
                <a:lnTo>
                  <a:pt x="5491525" y="9342"/>
                </a:lnTo>
                <a:lnTo>
                  <a:pt x="5529310" y="34829"/>
                </a:lnTo>
                <a:lnTo>
                  <a:pt x="5554783" y="72651"/>
                </a:lnTo>
                <a:lnTo>
                  <a:pt x="5564124" y="118999"/>
                </a:lnTo>
                <a:lnTo>
                  <a:pt x="5564124" y="594487"/>
                </a:lnTo>
                <a:lnTo>
                  <a:pt x="5554783" y="640760"/>
                </a:lnTo>
                <a:lnTo>
                  <a:pt x="5529310" y="678545"/>
                </a:lnTo>
                <a:lnTo>
                  <a:pt x="5491525" y="704018"/>
                </a:lnTo>
                <a:lnTo>
                  <a:pt x="5445252" y="713359"/>
                </a:lnTo>
                <a:lnTo>
                  <a:pt x="118872" y="713359"/>
                </a:lnTo>
                <a:lnTo>
                  <a:pt x="72598" y="704018"/>
                </a:lnTo>
                <a:lnTo>
                  <a:pt x="34813" y="678545"/>
                </a:lnTo>
                <a:lnTo>
                  <a:pt x="9340" y="640760"/>
                </a:lnTo>
                <a:lnTo>
                  <a:pt x="0" y="594487"/>
                </a:lnTo>
                <a:lnTo>
                  <a:pt x="0" y="118999"/>
                </a:lnTo>
                <a:close/>
              </a:path>
            </a:pathLst>
          </a:custGeom>
          <a:ln w="10795">
            <a:solidFill>
              <a:srgbClr val="56585B"/>
            </a:solidFill>
          </a:ln>
        </p:spPr>
        <p:txBody>
          <a:bodyPr wrap="square" lIns="0" tIns="0" rIns="0" bIns="0" rtlCol="0"/>
          <a:lstStyle/>
          <a:p>
            <a:endParaRPr/>
          </a:p>
        </p:txBody>
      </p:sp>
      <p:pic>
        <p:nvPicPr>
          <p:cNvPr id="11" name="Resim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8089" y="2365695"/>
            <a:ext cx="4956694" cy="3707933"/>
          </a:xfrm>
          <a:prstGeom prst="rect">
            <a:avLst/>
          </a:prstGeom>
        </p:spPr>
      </p:pic>
    </p:spTree>
    <p:extLst>
      <p:ext uri="{BB962C8B-B14F-4D97-AF65-F5344CB8AC3E}">
        <p14:creationId xmlns:p14="http://schemas.microsoft.com/office/powerpoint/2010/main" val="2848175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5064" y="735247"/>
            <a:ext cx="9613861" cy="1080938"/>
          </a:xfrm>
        </p:spPr>
        <p:txBody>
          <a:bodyPr>
            <a:normAutofit fontScale="90000"/>
          </a:bodyPr>
          <a:lstStyle/>
          <a:p>
            <a:br>
              <a:rPr lang="tr-TR" dirty="0"/>
            </a:br>
            <a:br>
              <a:rPr lang="tr-TR" dirty="0"/>
            </a:br>
            <a:r>
              <a:rPr lang="tr-TR" spc="-60" dirty="0">
                <a:solidFill>
                  <a:schemeClr val="tx2">
                    <a:lumMod val="10000"/>
                  </a:schemeClr>
                </a:solidFill>
                <a:latin typeface="Calibri"/>
                <a:cs typeface="Calibri"/>
              </a:rPr>
              <a:t>İSKELELERİN </a:t>
            </a:r>
            <a:r>
              <a:rPr lang="tr-TR" spc="-55" dirty="0">
                <a:solidFill>
                  <a:schemeClr val="tx2">
                    <a:lumMod val="10000"/>
                  </a:schemeClr>
                </a:solidFill>
                <a:latin typeface="Calibri"/>
                <a:cs typeface="Calibri"/>
              </a:rPr>
              <a:t> </a:t>
            </a:r>
            <a:r>
              <a:rPr lang="tr-TR" spc="-60" dirty="0">
                <a:solidFill>
                  <a:schemeClr val="tx2">
                    <a:lumMod val="10000"/>
                  </a:schemeClr>
                </a:solidFill>
                <a:latin typeface="Calibri"/>
                <a:cs typeface="Calibri"/>
              </a:rPr>
              <a:t>GÜVENLİ </a:t>
            </a:r>
            <a:r>
              <a:rPr lang="tr-TR" spc="-55" dirty="0">
                <a:solidFill>
                  <a:schemeClr val="tx2">
                    <a:lumMod val="10000"/>
                  </a:schemeClr>
                </a:solidFill>
                <a:latin typeface="Calibri"/>
                <a:cs typeface="Calibri"/>
              </a:rPr>
              <a:t> </a:t>
            </a:r>
            <a:r>
              <a:rPr lang="tr-TR" spc="-95" dirty="0">
                <a:solidFill>
                  <a:schemeClr val="tx2">
                    <a:lumMod val="10000"/>
                  </a:schemeClr>
                </a:solidFill>
                <a:latin typeface="Calibri"/>
                <a:cs typeface="Calibri"/>
              </a:rPr>
              <a:t>K</a:t>
            </a:r>
            <a:r>
              <a:rPr lang="tr-TR" spc="-65" dirty="0">
                <a:solidFill>
                  <a:schemeClr val="tx2">
                    <a:lumMod val="10000"/>
                  </a:schemeClr>
                </a:solidFill>
                <a:latin typeface="Calibri"/>
                <a:cs typeface="Calibri"/>
              </a:rPr>
              <a:t>ULL</a:t>
            </a:r>
            <a:r>
              <a:rPr lang="tr-TR" spc="-60" dirty="0">
                <a:solidFill>
                  <a:schemeClr val="tx2">
                    <a:lumMod val="10000"/>
                  </a:schemeClr>
                </a:solidFill>
                <a:latin typeface="Calibri"/>
                <a:cs typeface="Calibri"/>
              </a:rPr>
              <a:t>A</a:t>
            </a:r>
            <a:r>
              <a:rPr lang="tr-TR" spc="-65" dirty="0">
                <a:solidFill>
                  <a:schemeClr val="tx2">
                    <a:lumMod val="10000"/>
                  </a:schemeClr>
                </a:solidFill>
                <a:latin typeface="Calibri"/>
                <a:cs typeface="Calibri"/>
              </a:rPr>
              <a:t>NI</a:t>
            </a:r>
            <a:r>
              <a:rPr lang="tr-TR" spc="-60" dirty="0">
                <a:solidFill>
                  <a:schemeClr val="tx2">
                    <a:lumMod val="10000"/>
                  </a:schemeClr>
                </a:solidFill>
                <a:latin typeface="Calibri"/>
                <a:cs typeface="Calibri"/>
              </a:rPr>
              <a:t>M</a:t>
            </a:r>
            <a:r>
              <a:rPr lang="tr-TR" spc="-65" dirty="0">
                <a:solidFill>
                  <a:schemeClr val="tx2">
                    <a:lumMod val="10000"/>
                  </a:schemeClr>
                </a:solidFill>
                <a:latin typeface="Calibri"/>
                <a:cs typeface="Calibri"/>
              </a:rPr>
              <a:t>IN</a:t>
            </a:r>
            <a:r>
              <a:rPr lang="tr-TR" dirty="0">
                <a:solidFill>
                  <a:schemeClr val="tx2">
                    <a:lumMod val="10000"/>
                  </a:schemeClr>
                </a:solidFill>
                <a:latin typeface="Calibri"/>
                <a:cs typeface="Calibri"/>
              </a:rPr>
              <a:t>A  </a:t>
            </a:r>
            <a:r>
              <a:rPr lang="tr-TR" spc="-140" dirty="0">
                <a:solidFill>
                  <a:schemeClr val="tx2">
                    <a:lumMod val="10000"/>
                  </a:schemeClr>
                </a:solidFill>
                <a:latin typeface="Calibri"/>
                <a:cs typeface="Calibri"/>
              </a:rPr>
              <a:t>Y</a:t>
            </a:r>
            <a:r>
              <a:rPr lang="tr-TR" spc="-70" dirty="0">
                <a:solidFill>
                  <a:schemeClr val="tx2">
                    <a:lumMod val="10000"/>
                  </a:schemeClr>
                </a:solidFill>
                <a:latin typeface="Calibri"/>
                <a:cs typeface="Calibri"/>
              </a:rPr>
              <a:t>Ö</a:t>
            </a:r>
            <a:r>
              <a:rPr lang="tr-TR" spc="-65" dirty="0">
                <a:solidFill>
                  <a:schemeClr val="tx2">
                    <a:lumMod val="10000"/>
                  </a:schemeClr>
                </a:solidFill>
                <a:latin typeface="Calibri"/>
                <a:cs typeface="Calibri"/>
              </a:rPr>
              <a:t>N</a:t>
            </a:r>
            <a:r>
              <a:rPr lang="tr-TR" spc="-60" dirty="0">
                <a:solidFill>
                  <a:schemeClr val="tx2">
                    <a:lumMod val="10000"/>
                  </a:schemeClr>
                </a:solidFill>
                <a:latin typeface="Calibri"/>
                <a:cs typeface="Calibri"/>
              </a:rPr>
              <a:t>E</a:t>
            </a:r>
            <a:r>
              <a:rPr lang="tr-TR" spc="-65" dirty="0">
                <a:solidFill>
                  <a:schemeClr val="tx2">
                    <a:lumMod val="10000"/>
                  </a:schemeClr>
                </a:solidFill>
                <a:latin typeface="Calibri"/>
                <a:cs typeface="Calibri"/>
              </a:rPr>
              <a:t>Lİ</a:t>
            </a:r>
            <a:r>
              <a:rPr lang="tr-TR" dirty="0">
                <a:solidFill>
                  <a:schemeClr val="tx2">
                    <a:lumMod val="10000"/>
                  </a:schemeClr>
                </a:solidFill>
                <a:latin typeface="Calibri"/>
                <a:cs typeface="Calibri"/>
              </a:rPr>
              <a:t>K</a:t>
            </a:r>
            <a:r>
              <a:rPr lang="tr-TR" spc="-110" dirty="0">
                <a:solidFill>
                  <a:schemeClr val="tx2">
                    <a:lumMod val="10000"/>
                  </a:schemeClr>
                </a:solidFill>
                <a:latin typeface="Calibri"/>
                <a:cs typeface="Calibri"/>
              </a:rPr>
              <a:t> </a:t>
            </a:r>
            <a:r>
              <a:rPr lang="tr-TR" spc="-65" dirty="0">
                <a:solidFill>
                  <a:schemeClr val="tx2">
                    <a:lumMod val="10000"/>
                  </a:schemeClr>
                </a:solidFill>
                <a:latin typeface="Calibri"/>
                <a:cs typeface="Calibri"/>
              </a:rPr>
              <a:t>İ</a:t>
            </a:r>
            <a:r>
              <a:rPr lang="tr-TR" spc="-60" dirty="0">
                <a:solidFill>
                  <a:schemeClr val="tx2">
                    <a:lumMod val="10000"/>
                  </a:schemeClr>
                </a:solidFill>
                <a:latin typeface="Calibri"/>
                <a:cs typeface="Calibri"/>
              </a:rPr>
              <a:t>S</a:t>
            </a:r>
            <a:r>
              <a:rPr lang="tr-TR" dirty="0">
                <a:solidFill>
                  <a:schemeClr val="tx2">
                    <a:lumMod val="10000"/>
                  </a:schemeClr>
                </a:solidFill>
                <a:latin typeface="Calibri"/>
                <a:cs typeface="Calibri"/>
              </a:rPr>
              <a:t>G  </a:t>
            </a:r>
            <a:r>
              <a:rPr lang="tr-TR" spc="-65" dirty="0">
                <a:solidFill>
                  <a:schemeClr val="tx2">
                    <a:lumMod val="10000"/>
                  </a:schemeClr>
                </a:solidFill>
                <a:latin typeface="Calibri"/>
                <a:cs typeface="Calibri"/>
              </a:rPr>
              <a:t>BİLGİLERİ</a:t>
            </a:r>
            <a:br>
              <a:rPr lang="tr-TR" dirty="0">
                <a:solidFill>
                  <a:schemeClr val="tx2">
                    <a:lumMod val="10000"/>
                  </a:schemeClr>
                </a:solidFill>
                <a:latin typeface="Calibri"/>
                <a:cs typeface="Calibri"/>
              </a:rPr>
            </a:br>
            <a:br>
              <a:rPr lang="tr-TR" dirty="0">
                <a:latin typeface="Calibri"/>
                <a:cs typeface="Calibri"/>
              </a:rPr>
            </a:br>
            <a:endParaRPr lang="tr-TR" dirty="0"/>
          </a:p>
        </p:txBody>
      </p:sp>
      <p:sp>
        <p:nvSpPr>
          <p:cNvPr id="3" name="object 3"/>
          <p:cNvSpPr txBox="1">
            <a:spLocks/>
          </p:cNvSpPr>
          <p:nvPr/>
        </p:nvSpPr>
        <p:spPr>
          <a:xfrm>
            <a:off x="995650" y="2415036"/>
            <a:ext cx="5720080" cy="636270"/>
          </a:xfrm>
          <a:prstGeom prst="rect">
            <a:avLst/>
          </a:prstGeom>
        </p:spPr>
        <p:txBody>
          <a:bodyPr vert="horz" wrap="square" lIns="0" tIns="13335" rIns="0" bIns="0" rtlCol="0" anchor="ctr">
            <a:sp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marL="12700">
              <a:lnSpc>
                <a:spcPct val="100000"/>
              </a:lnSpc>
              <a:spcBef>
                <a:spcPts val="105"/>
              </a:spcBef>
            </a:pPr>
            <a:r>
              <a:rPr lang="tr-TR" sz="2000" dirty="0">
                <a:solidFill>
                  <a:srgbClr val="000000"/>
                </a:solidFill>
                <a:latin typeface="Calibri"/>
                <a:cs typeface="Calibri"/>
              </a:rPr>
              <a:t>Bir</a:t>
            </a:r>
            <a:r>
              <a:rPr lang="tr-TR" sz="2000" spc="-5" dirty="0">
                <a:solidFill>
                  <a:srgbClr val="000000"/>
                </a:solidFill>
                <a:latin typeface="Calibri"/>
                <a:cs typeface="Calibri"/>
              </a:rPr>
              <a:t> </a:t>
            </a:r>
            <a:r>
              <a:rPr lang="tr-TR" sz="2000" spc="-15" dirty="0">
                <a:solidFill>
                  <a:srgbClr val="000000"/>
                </a:solidFill>
                <a:latin typeface="Calibri"/>
                <a:cs typeface="Calibri"/>
              </a:rPr>
              <a:t>iskele</a:t>
            </a:r>
            <a:r>
              <a:rPr lang="tr-TR" sz="2000" spc="30" dirty="0">
                <a:solidFill>
                  <a:srgbClr val="000000"/>
                </a:solidFill>
                <a:latin typeface="Calibri"/>
                <a:cs typeface="Calibri"/>
              </a:rPr>
              <a:t> </a:t>
            </a:r>
            <a:r>
              <a:rPr lang="tr-TR" sz="2000" spc="-10" dirty="0">
                <a:solidFill>
                  <a:srgbClr val="000000"/>
                </a:solidFill>
                <a:latin typeface="Calibri"/>
                <a:cs typeface="Calibri"/>
              </a:rPr>
              <a:t>sisteminin</a:t>
            </a:r>
            <a:r>
              <a:rPr lang="tr-TR" sz="2000" spc="30" dirty="0">
                <a:solidFill>
                  <a:srgbClr val="000000"/>
                </a:solidFill>
                <a:latin typeface="Calibri"/>
                <a:cs typeface="Calibri"/>
              </a:rPr>
              <a:t> </a:t>
            </a:r>
            <a:r>
              <a:rPr lang="tr-TR" sz="2000" dirty="0">
                <a:solidFill>
                  <a:srgbClr val="000000"/>
                </a:solidFill>
                <a:latin typeface="Calibri"/>
                <a:cs typeface="Calibri"/>
              </a:rPr>
              <a:t>aşağıdaki</a:t>
            </a:r>
            <a:r>
              <a:rPr lang="tr-TR" sz="2000" spc="10" dirty="0">
                <a:solidFill>
                  <a:srgbClr val="000000"/>
                </a:solidFill>
                <a:latin typeface="Calibri"/>
                <a:cs typeface="Calibri"/>
              </a:rPr>
              <a:t> </a:t>
            </a:r>
            <a:r>
              <a:rPr lang="tr-TR" sz="2000" dirty="0">
                <a:solidFill>
                  <a:srgbClr val="000000"/>
                </a:solidFill>
                <a:latin typeface="Calibri"/>
                <a:cs typeface="Calibri"/>
              </a:rPr>
              <a:t>3 </a:t>
            </a:r>
            <a:r>
              <a:rPr lang="tr-TR" sz="2000" spc="-5" dirty="0">
                <a:solidFill>
                  <a:srgbClr val="000000"/>
                </a:solidFill>
                <a:latin typeface="Calibri"/>
                <a:cs typeface="Calibri"/>
              </a:rPr>
              <a:t>şartı</a:t>
            </a:r>
            <a:r>
              <a:rPr lang="tr-TR" sz="2000" spc="15" dirty="0">
                <a:solidFill>
                  <a:srgbClr val="000000"/>
                </a:solidFill>
                <a:latin typeface="Calibri"/>
                <a:cs typeface="Calibri"/>
              </a:rPr>
              <a:t> </a:t>
            </a:r>
            <a:r>
              <a:rPr lang="tr-TR" sz="2000" spc="-10" dirty="0">
                <a:solidFill>
                  <a:srgbClr val="000000"/>
                </a:solidFill>
                <a:latin typeface="Calibri"/>
                <a:cs typeface="Calibri"/>
              </a:rPr>
              <a:t>mutlaka</a:t>
            </a:r>
            <a:r>
              <a:rPr lang="tr-TR" sz="2000" spc="15" dirty="0">
                <a:solidFill>
                  <a:srgbClr val="000000"/>
                </a:solidFill>
                <a:latin typeface="Calibri"/>
                <a:cs typeface="Calibri"/>
              </a:rPr>
              <a:t> </a:t>
            </a:r>
            <a:r>
              <a:rPr lang="tr-TR" sz="2000" spc="-5" dirty="0">
                <a:solidFill>
                  <a:srgbClr val="000000"/>
                </a:solidFill>
                <a:latin typeface="Calibri"/>
                <a:cs typeface="Calibri"/>
              </a:rPr>
              <a:t>sağlaması</a:t>
            </a:r>
            <a:endParaRPr lang="tr-TR" sz="2000" dirty="0">
              <a:latin typeface="Calibri"/>
              <a:cs typeface="Calibri"/>
            </a:endParaRPr>
          </a:p>
          <a:p>
            <a:pPr marL="12700">
              <a:lnSpc>
                <a:spcPct val="100000"/>
              </a:lnSpc>
            </a:pPr>
            <a:r>
              <a:rPr lang="tr-TR" sz="2000" spc="-20" dirty="0">
                <a:solidFill>
                  <a:srgbClr val="000000"/>
                </a:solidFill>
                <a:latin typeface="Calibri"/>
                <a:cs typeface="Calibri"/>
              </a:rPr>
              <a:t>gerekmektedir.</a:t>
            </a:r>
            <a:endParaRPr lang="tr-TR" sz="2000" dirty="0">
              <a:latin typeface="Calibri"/>
              <a:cs typeface="Calibri"/>
            </a:endParaRPr>
          </a:p>
        </p:txBody>
      </p:sp>
      <p:sp>
        <p:nvSpPr>
          <p:cNvPr id="4" name="object 4"/>
          <p:cNvSpPr txBox="1"/>
          <p:nvPr/>
        </p:nvSpPr>
        <p:spPr>
          <a:xfrm>
            <a:off x="995650" y="3341101"/>
            <a:ext cx="6020435" cy="941069"/>
          </a:xfrm>
          <a:prstGeom prst="rect">
            <a:avLst/>
          </a:prstGeom>
        </p:spPr>
        <p:txBody>
          <a:bodyPr vert="horz" wrap="square" lIns="0" tIns="13335" rIns="0" bIns="0" rtlCol="0">
            <a:spAutoFit/>
          </a:bodyPr>
          <a:lstStyle/>
          <a:p>
            <a:pPr marL="12700">
              <a:lnSpc>
                <a:spcPct val="100000"/>
              </a:lnSpc>
              <a:spcBef>
                <a:spcPts val="105"/>
              </a:spcBef>
              <a:tabLst>
                <a:tab pos="354965" algn="l"/>
              </a:tabLst>
            </a:pPr>
            <a:r>
              <a:rPr sz="2000" spc="-375" dirty="0">
                <a:solidFill>
                  <a:srgbClr val="F86A1B"/>
                </a:solidFill>
                <a:latin typeface="Microsoft Sans Serif"/>
                <a:cs typeface="Microsoft Sans Serif"/>
              </a:rPr>
              <a:t>🞄	</a:t>
            </a:r>
            <a:r>
              <a:rPr sz="2000" spc="-5" dirty="0">
                <a:solidFill>
                  <a:schemeClr val="tx2">
                    <a:lumMod val="10000"/>
                  </a:schemeClr>
                </a:solidFill>
                <a:latin typeface="Calibri"/>
                <a:cs typeface="Calibri"/>
              </a:rPr>
              <a:t>Çökmeyecek,</a:t>
            </a:r>
            <a:endParaRPr sz="2000" dirty="0">
              <a:solidFill>
                <a:schemeClr val="tx2">
                  <a:lumMod val="10000"/>
                </a:schemeClr>
              </a:solidFill>
              <a:latin typeface="Calibri"/>
              <a:cs typeface="Calibri"/>
            </a:endParaRPr>
          </a:p>
          <a:p>
            <a:pPr marL="12700">
              <a:lnSpc>
                <a:spcPct val="100000"/>
              </a:lnSpc>
              <a:tabLst>
                <a:tab pos="354965" algn="l"/>
              </a:tabLst>
            </a:pPr>
            <a:r>
              <a:rPr sz="2000" spc="-375" dirty="0">
                <a:solidFill>
                  <a:srgbClr val="F86A1B"/>
                </a:solidFill>
                <a:latin typeface="Microsoft Sans Serif"/>
                <a:cs typeface="Microsoft Sans Serif"/>
              </a:rPr>
              <a:t>🞄	</a:t>
            </a:r>
            <a:r>
              <a:rPr sz="2000" spc="-5" dirty="0">
                <a:solidFill>
                  <a:schemeClr val="tx2">
                    <a:lumMod val="10000"/>
                  </a:schemeClr>
                </a:solidFill>
                <a:latin typeface="Calibri"/>
                <a:cs typeface="Calibri"/>
              </a:rPr>
              <a:t>Devrilmeyecek,</a:t>
            </a:r>
            <a:endParaRPr sz="2000" dirty="0">
              <a:solidFill>
                <a:schemeClr val="tx2">
                  <a:lumMod val="10000"/>
                </a:schemeClr>
              </a:solidFill>
              <a:latin typeface="Calibri"/>
              <a:cs typeface="Calibri"/>
            </a:endParaRPr>
          </a:p>
          <a:p>
            <a:pPr marL="12700">
              <a:lnSpc>
                <a:spcPct val="100000"/>
              </a:lnSpc>
              <a:tabLst>
                <a:tab pos="354965" algn="l"/>
              </a:tabLst>
            </a:pPr>
            <a:r>
              <a:rPr sz="2000" spc="-375" dirty="0">
                <a:solidFill>
                  <a:srgbClr val="F86A1B"/>
                </a:solidFill>
                <a:latin typeface="Microsoft Sans Serif"/>
                <a:cs typeface="Microsoft Sans Serif"/>
              </a:rPr>
              <a:t>🞄	</a:t>
            </a:r>
            <a:r>
              <a:rPr sz="2000" dirty="0">
                <a:solidFill>
                  <a:schemeClr val="tx2">
                    <a:lumMod val="10000"/>
                  </a:schemeClr>
                </a:solidFill>
                <a:latin typeface="Calibri"/>
                <a:cs typeface="Calibri"/>
              </a:rPr>
              <a:t>İnsan</a:t>
            </a:r>
            <a:r>
              <a:rPr sz="2000" spc="-5" dirty="0">
                <a:solidFill>
                  <a:schemeClr val="tx2">
                    <a:lumMod val="10000"/>
                  </a:schemeClr>
                </a:solidFill>
                <a:latin typeface="Calibri"/>
                <a:cs typeface="Calibri"/>
              </a:rPr>
              <a:t> </a:t>
            </a:r>
            <a:r>
              <a:rPr sz="2000" spc="-20" dirty="0">
                <a:solidFill>
                  <a:schemeClr val="tx2">
                    <a:lumMod val="10000"/>
                  </a:schemeClr>
                </a:solidFill>
                <a:latin typeface="Calibri"/>
                <a:cs typeface="Calibri"/>
              </a:rPr>
              <a:t>ve</a:t>
            </a:r>
            <a:r>
              <a:rPr sz="2000" spc="-5" dirty="0">
                <a:solidFill>
                  <a:schemeClr val="tx2">
                    <a:lumMod val="10000"/>
                  </a:schemeClr>
                </a:solidFill>
                <a:latin typeface="Calibri"/>
                <a:cs typeface="Calibri"/>
              </a:rPr>
              <a:t> </a:t>
            </a:r>
            <a:r>
              <a:rPr sz="2000" spc="-10" dirty="0">
                <a:solidFill>
                  <a:schemeClr val="tx2">
                    <a:lumMod val="10000"/>
                  </a:schemeClr>
                </a:solidFill>
                <a:latin typeface="Calibri"/>
                <a:cs typeface="Calibri"/>
              </a:rPr>
              <a:t>malzeme</a:t>
            </a:r>
            <a:r>
              <a:rPr sz="2000" spc="20" dirty="0">
                <a:solidFill>
                  <a:schemeClr val="tx2">
                    <a:lumMod val="10000"/>
                  </a:schemeClr>
                </a:solidFill>
                <a:latin typeface="Calibri"/>
                <a:cs typeface="Calibri"/>
              </a:rPr>
              <a:t> </a:t>
            </a:r>
            <a:r>
              <a:rPr sz="2000" spc="-5" dirty="0">
                <a:solidFill>
                  <a:schemeClr val="tx2">
                    <a:lumMod val="10000"/>
                  </a:schemeClr>
                </a:solidFill>
                <a:latin typeface="Calibri"/>
                <a:cs typeface="Calibri"/>
              </a:rPr>
              <a:t>düşmeyecek</a:t>
            </a:r>
            <a:r>
              <a:rPr sz="2000" spc="-10" dirty="0">
                <a:solidFill>
                  <a:schemeClr val="tx2">
                    <a:lumMod val="10000"/>
                  </a:schemeClr>
                </a:solidFill>
                <a:latin typeface="Calibri"/>
                <a:cs typeface="Calibri"/>
              </a:rPr>
              <a:t> performansta</a:t>
            </a:r>
            <a:r>
              <a:rPr sz="2000" spc="-5" dirty="0">
                <a:solidFill>
                  <a:schemeClr val="tx2">
                    <a:lumMod val="10000"/>
                  </a:schemeClr>
                </a:solidFill>
                <a:latin typeface="Calibri"/>
                <a:cs typeface="Calibri"/>
              </a:rPr>
              <a:t> </a:t>
            </a:r>
            <a:r>
              <a:rPr sz="2000" spc="-25" dirty="0">
                <a:solidFill>
                  <a:schemeClr val="tx2">
                    <a:lumMod val="10000"/>
                  </a:schemeClr>
                </a:solidFill>
                <a:latin typeface="Calibri"/>
                <a:cs typeface="Calibri"/>
              </a:rPr>
              <a:t>olmalıdır.</a:t>
            </a:r>
            <a:endParaRPr sz="2000" dirty="0">
              <a:solidFill>
                <a:schemeClr val="tx2">
                  <a:lumMod val="10000"/>
                </a:schemeClr>
              </a:solidFill>
              <a:latin typeface="Calibri"/>
              <a:cs typeface="Calibri"/>
            </a:endParaRPr>
          </a:p>
        </p:txBody>
      </p:sp>
      <p:sp>
        <p:nvSpPr>
          <p:cNvPr id="5" name="object 5"/>
          <p:cNvSpPr txBox="1"/>
          <p:nvPr/>
        </p:nvSpPr>
        <p:spPr>
          <a:xfrm>
            <a:off x="995650" y="4571965"/>
            <a:ext cx="4488815" cy="330835"/>
          </a:xfrm>
          <a:prstGeom prst="rect">
            <a:avLst/>
          </a:prstGeom>
        </p:spPr>
        <p:txBody>
          <a:bodyPr vert="horz" wrap="square" lIns="0" tIns="12700" rIns="0" bIns="0" rtlCol="0">
            <a:spAutoFit/>
          </a:bodyPr>
          <a:lstStyle/>
          <a:p>
            <a:pPr marL="12700">
              <a:lnSpc>
                <a:spcPct val="100000"/>
              </a:lnSpc>
              <a:spcBef>
                <a:spcPts val="100"/>
              </a:spcBef>
            </a:pPr>
            <a:r>
              <a:rPr sz="2000" spc="-10" dirty="0">
                <a:solidFill>
                  <a:srgbClr val="FF0000"/>
                </a:solidFill>
                <a:latin typeface="Calibri"/>
                <a:cs typeface="Calibri"/>
              </a:rPr>
              <a:t>İskeleler</a:t>
            </a:r>
            <a:r>
              <a:rPr sz="2000" spc="10" dirty="0">
                <a:solidFill>
                  <a:srgbClr val="FF0000"/>
                </a:solidFill>
                <a:latin typeface="Calibri"/>
                <a:cs typeface="Calibri"/>
              </a:rPr>
              <a:t> </a:t>
            </a:r>
            <a:r>
              <a:rPr sz="2000" spc="-10" dirty="0">
                <a:solidFill>
                  <a:srgbClr val="FF0000"/>
                </a:solidFill>
                <a:latin typeface="Calibri"/>
                <a:cs typeface="Calibri"/>
              </a:rPr>
              <a:t>temelde</a:t>
            </a:r>
            <a:r>
              <a:rPr sz="2000" dirty="0">
                <a:solidFill>
                  <a:srgbClr val="FF0000"/>
                </a:solidFill>
                <a:latin typeface="Calibri"/>
                <a:cs typeface="Calibri"/>
              </a:rPr>
              <a:t> 3</a:t>
            </a:r>
            <a:r>
              <a:rPr sz="2000" spc="-5" dirty="0">
                <a:solidFill>
                  <a:srgbClr val="FF0000"/>
                </a:solidFill>
                <a:latin typeface="Calibri"/>
                <a:cs typeface="Calibri"/>
              </a:rPr>
              <a:t> </a:t>
            </a:r>
            <a:r>
              <a:rPr sz="2000" spc="-10" dirty="0">
                <a:solidFill>
                  <a:srgbClr val="FF0000"/>
                </a:solidFill>
                <a:latin typeface="Calibri"/>
                <a:cs typeface="Calibri"/>
              </a:rPr>
              <a:t>hususta</a:t>
            </a:r>
            <a:r>
              <a:rPr sz="2000" spc="-5" dirty="0">
                <a:solidFill>
                  <a:srgbClr val="FF0000"/>
                </a:solidFill>
                <a:latin typeface="Calibri"/>
                <a:cs typeface="Calibri"/>
              </a:rPr>
              <a:t> </a:t>
            </a:r>
            <a:r>
              <a:rPr sz="2000" spc="-15" dirty="0">
                <a:solidFill>
                  <a:srgbClr val="FF0000"/>
                </a:solidFill>
                <a:latin typeface="Calibri"/>
                <a:cs typeface="Calibri"/>
              </a:rPr>
              <a:t>tasarlanmalıdır.</a:t>
            </a:r>
            <a:endParaRPr sz="2000" dirty="0">
              <a:solidFill>
                <a:srgbClr val="FF0000"/>
              </a:solidFill>
              <a:latin typeface="Calibri"/>
              <a:cs typeface="Calibri"/>
            </a:endParaRPr>
          </a:p>
        </p:txBody>
      </p:sp>
      <p:sp>
        <p:nvSpPr>
          <p:cNvPr id="6" name="object 6"/>
          <p:cNvSpPr txBox="1"/>
          <p:nvPr/>
        </p:nvSpPr>
        <p:spPr>
          <a:xfrm>
            <a:off x="995650" y="5080313"/>
            <a:ext cx="4689475" cy="940435"/>
          </a:xfrm>
          <a:prstGeom prst="rect">
            <a:avLst/>
          </a:prstGeom>
        </p:spPr>
        <p:txBody>
          <a:bodyPr vert="horz" wrap="square" lIns="0" tIns="12700" rIns="0" bIns="0" rtlCol="0">
            <a:spAutoFit/>
          </a:bodyPr>
          <a:lstStyle/>
          <a:p>
            <a:pPr marL="12700">
              <a:lnSpc>
                <a:spcPct val="100000"/>
              </a:lnSpc>
              <a:spcBef>
                <a:spcPts val="100"/>
              </a:spcBef>
              <a:tabLst>
                <a:tab pos="354965" algn="l"/>
              </a:tabLst>
            </a:pPr>
            <a:r>
              <a:rPr sz="2000" spc="-375" dirty="0">
                <a:solidFill>
                  <a:srgbClr val="F86A1B"/>
                </a:solidFill>
                <a:latin typeface="Microsoft Sans Serif"/>
                <a:cs typeface="Microsoft Sans Serif"/>
              </a:rPr>
              <a:t>🞄	</a:t>
            </a:r>
            <a:r>
              <a:rPr sz="2000" spc="-10" dirty="0">
                <a:solidFill>
                  <a:schemeClr val="tx2">
                    <a:lumMod val="10000"/>
                  </a:schemeClr>
                </a:solidFill>
                <a:latin typeface="Calibri"/>
                <a:cs typeface="Calibri"/>
              </a:rPr>
              <a:t>Üzerine</a:t>
            </a:r>
            <a:r>
              <a:rPr sz="2000" dirty="0">
                <a:solidFill>
                  <a:schemeClr val="tx2">
                    <a:lumMod val="10000"/>
                  </a:schemeClr>
                </a:solidFill>
                <a:latin typeface="Calibri"/>
                <a:cs typeface="Calibri"/>
              </a:rPr>
              <a:t> </a:t>
            </a:r>
            <a:r>
              <a:rPr sz="2000" spc="-5" dirty="0">
                <a:solidFill>
                  <a:schemeClr val="tx2">
                    <a:lumMod val="10000"/>
                  </a:schemeClr>
                </a:solidFill>
                <a:latin typeface="Calibri"/>
                <a:cs typeface="Calibri"/>
              </a:rPr>
              <a:t>gelecek</a:t>
            </a:r>
            <a:r>
              <a:rPr sz="2000" spc="-15" dirty="0">
                <a:solidFill>
                  <a:schemeClr val="tx2">
                    <a:lumMod val="10000"/>
                  </a:schemeClr>
                </a:solidFill>
                <a:latin typeface="Calibri"/>
                <a:cs typeface="Calibri"/>
              </a:rPr>
              <a:t> yüke</a:t>
            </a:r>
            <a:r>
              <a:rPr sz="2000" spc="-25" dirty="0">
                <a:solidFill>
                  <a:schemeClr val="tx2">
                    <a:lumMod val="10000"/>
                  </a:schemeClr>
                </a:solidFill>
                <a:latin typeface="Calibri"/>
                <a:cs typeface="Calibri"/>
              </a:rPr>
              <a:t> </a:t>
            </a:r>
            <a:r>
              <a:rPr sz="2000" spc="-10" dirty="0">
                <a:solidFill>
                  <a:schemeClr val="tx2">
                    <a:lumMod val="10000"/>
                  </a:schemeClr>
                </a:solidFill>
                <a:latin typeface="Calibri"/>
                <a:cs typeface="Calibri"/>
              </a:rPr>
              <a:t>göre,</a:t>
            </a:r>
            <a:endParaRPr sz="2000" dirty="0">
              <a:solidFill>
                <a:schemeClr val="tx2">
                  <a:lumMod val="10000"/>
                </a:schemeClr>
              </a:solidFill>
              <a:latin typeface="Calibri"/>
              <a:cs typeface="Calibri"/>
            </a:endParaRPr>
          </a:p>
          <a:p>
            <a:pPr marL="12700">
              <a:lnSpc>
                <a:spcPct val="100000"/>
              </a:lnSpc>
              <a:tabLst>
                <a:tab pos="354965" algn="l"/>
              </a:tabLst>
            </a:pPr>
            <a:r>
              <a:rPr sz="2000" spc="-375" dirty="0">
                <a:solidFill>
                  <a:srgbClr val="F86A1B"/>
                </a:solidFill>
                <a:latin typeface="Microsoft Sans Serif"/>
                <a:cs typeface="Microsoft Sans Serif"/>
              </a:rPr>
              <a:t>🞄	</a:t>
            </a:r>
            <a:r>
              <a:rPr sz="2000" spc="-10" dirty="0">
                <a:solidFill>
                  <a:schemeClr val="tx2">
                    <a:lumMod val="10000"/>
                  </a:schemeClr>
                </a:solidFill>
                <a:latin typeface="Calibri"/>
                <a:cs typeface="Calibri"/>
              </a:rPr>
              <a:t>Üzerinde </a:t>
            </a:r>
            <a:r>
              <a:rPr sz="2000" spc="-5" dirty="0">
                <a:solidFill>
                  <a:schemeClr val="tx2">
                    <a:lumMod val="10000"/>
                  </a:schemeClr>
                </a:solidFill>
                <a:latin typeface="Calibri"/>
                <a:cs typeface="Calibri"/>
              </a:rPr>
              <a:t>yapılacak </a:t>
            </a:r>
            <a:r>
              <a:rPr sz="2000" spc="-10" dirty="0">
                <a:solidFill>
                  <a:schemeClr val="tx2">
                    <a:lumMod val="10000"/>
                  </a:schemeClr>
                </a:solidFill>
                <a:latin typeface="Calibri"/>
                <a:cs typeface="Calibri"/>
              </a:rPr>
              <a:t>çalışmaya</a:t>
            </a:r>
            <a:r>
              <a:rPr sz="2000" dirty="0">
                <a:solidFill>
                  <a:schemeClr val="tx2">
                    <a:lumMod val="10000"/>
                  </a:schemeClr>
                </a:solidFill>
                <a:latin typeface="Calibri"/>
                <a:cs typeface="Calibri"/>
              </a:rPr>
              <a:t> </a:t>
            </a:r>
            <a:r>
              <a:rPr sz="2000" spc="-10" dirty="0">
                <a:solidFill>
                  <a:schemeClr val="tx2">
                    <a:lumMod val="10000"/>
                  </a:schemeClr>
                </a:solidFill>
                <a:latin typeface="Calibri"/>
                <a:cs typeface="Calibri"/>
              </a:rPr>
              <a:t>göre,</a:t>
            </a:r>
            <a:endParaRPr sz="2000" dirty="0">
              <a:solidFill>
                <a:schemeClr val="tx2">
                  <a:lumMod val="10000"/>
                </a:schemeClr>
              </a:solidFill>
              <a:latin typeface="Calibri"/>
              <a:cs typeface="Calibri"/>
            </a:endParaRPr>
          </a:p>
          <a:p>
            <a:pPr marL="12700">
              <a:lnSpc>
                <a:spcPct val="100000"/>
              </a:lnSpc>
              <a:tabLst>
                <a:tab pos="354965" algn="l"/>
              </a:tabLst>
            </a:pPr>
            <a:r>
              <a:rPr sz="2000" spc="-375" dirty="0">
                <a:solidFill>
                  <a:srgbClr val="F86A1B"/>
                </a:solidFill>
                <a:latin typeface="Microsoft Sans Serif"/>
                <a:cs typeface="Microsoft Sans Serif"/>
              </a:rPr>
              <a:t>🞄	</a:t>
            </a:r>
            <a:r>
              <a:rPr sz="2000" spc="-15" dirty="0">
                <a:solidFill>
                  <a:schemeClr val="tx2">
                    <a:lumMod val="10000"/>
                  </a:schemeClr>
                </a:solidFill>
                <a:latin typeface="Calibri"/>
                <a:cs typeface="Calibri"/>
              </a:rPr>
              <a:t>İskele</a:t>
            </a:r>
            <a:r>
              <a:rPr sz="2000" dirty="0">
                <a:solidFill>
                  <a:schemeClr val="tx2">
                    <a:lumMod val="10000"/>
                  </a:schemeClr>
                </a:solidFill>
                <a:latin typeface="Calibri"/>
                <a:cs typeface="Calibri"/>
              </a:rPr>
              <a:t> </a:t>
            </a:r>
            <a:r>
              <a:rPr sz="2000" spc="-5" dirty="0">
                <a:solidFill>
                  <a:schemeClr val="tx2">
                    <a:lumMod val="10000"/>
                  </a:schemeClr>
                </a:solidFill>
                <a:latin typeface="Calibri"/>
                <a:cs typeface="Calibri"/>
              </a:rPr>
              <a:t>kurulacak</a:t>
            </a:r>
            <a:r>
              <a:rPr sz="2000" spc="-20" dirty="0">
                <a:solidFill>
                  <a:schemeClr val="tx2">
                    <a:lumMod val="10000"/>
                  </a:schemeClr>
                </a:solidFill>
                <a:latin typeface="Calibri"/>
                <a:cs typeface="Calibri"/>
              </a:rPr>
              <a:t> </a:t>
            </a:r>
            <a:r>
              <a:rPr sz="2000" dirty="0">
                <a:solidFill>
                  <a:schemeClr val="tx2">
                    <a:lumMod val="10000"/>
                  </a:schemeClr>
                </a:solidFill>
                <a:latin typeface="Calibri"/>
                <a:cs typeface="Calibri"/>
              </a:rPr>
              <a:t>alanın</a:t>
            </a:r>
            <a:r>
              <a:rPr sz="2000" spc="-5" dirty="0">
                <a:solidFill>
                  <a:schemeClr val="tx2">
                    <a:lumMod val="10000"/>
                  </a:schemeClr>
                </a:solidFill>
                <a:latin typeface="Calibri"/>
                <a:cs typeface="Calibri"/>
              </a:rPr>
              <a:t> geometrisine</a:t>
            </a:r>
            <a:r>
              <a:rPr sz="2000" dirty="0">
                <a:solidFill>
                  <a:schemeClr val="tx2">
                    <a:lumMod val="10000"/>
                  </a:schemeClr>
                </a:solidFill>
                <a:latin typeface="Calibri"/>
                <a:cs typeface="Calibri"/>
              </a:rPr>
              <a:t> </a:t>
            </a:r>
            <a:r>
              <a:rPr sz="2000" spc="-10" dirty="0">
                <a:solidFill>
                  <a:schemeClr val="tx2">
                    <a:lumMod val="10000"/>
                  </a:schemeClr>
                </a:solidFill>
                <a:latin typeface="Calibri"/>
                <a:cs typeface="Calibri"/>
              </a:rPr>
              <a:t>göre.</a:t>
            </a:r>
            <a:endParaRPr sz="2000" dirty="0">
              <a:solidFill>
                <a:schemeClr val="tx2">
                  <a:lumMod val="10000"/>
                </a:schemeClr>
              </a:solidFill>
              <a:latin typeface="Calibri"/>
              <a:cs typeface="Calibri"/>
            </a:endParaRPr>
          </a:p>
        </p:txBody>
      </p:sp>
      <p:grpSp>
        <p:nvGrpSpPr>
          <p:cNvPr id="8" name="18 Grup"/>
          <p:cNvGrpSpPr>
            <a:grpSpLocks/>
          </p:cNvGrpSpPr>
          <p:nvPr/>
        </p:nvGrpSpPr>
        <p:grpSpPr bwMode="auto">
          <a:xfrm>
            <a:off x="7016085" y="2474098"/>
            <a:ext cx="4930727" cy="3834424"/>
            <a:chOff x="3929063" y="1928813"/>
            <a:chExt cx="4476750" cy="3357562"/>
          </a:xfrm>
        </p:grpSpPr>
        <p:pic>
          <p:nvPicPr>
            <p:cNvPr id="9" name="Picture 3" descr="C:\Documents and Settings\ocengiz\Belgelerim\Eğitimler\İskele kurum eğitimi\Kaynaklar\Beste Ardıç belgeler\Picture_013_f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9063" y="1928813"/>
              <a:ext cx="4476750"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12 Oval"/>
            <p:cNvSpPr/>
            <p:nvPr/>
          </p:nvSpPr>
          <p:spPr>
            <a:xfrm>
              <a:off x="4286250" y="2928938"/>
              <a:ext cx="1357313" cy="714375"/>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11" name="13 Oval"/>
            <p:cNvSpPr/>
            <p:nvPr/>
          </p:nvSpPr>
          <p:spPr>
            <a:xfrm>
              <a:off x="6286500" y="3571875"/>
              <a:ext cx="1357313" cy="714375"/>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12" name="14 Oval"/>
            <p:cNvSpPr/>
            <p:nvPr/>
          </p:nvSpPr>
          <p:spPr>
            <a:xfrm>
              <a:off x="6286500" y="2857500"/>
              <a:ext cx="1357313" cy="714375"/>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13" name="15 Oval"/>
            <p:cNvSpPr/>
            <p:nvPr/>
          </p:nvSpPr>
          <p:spPr>
            <a:xfrm>
              <a:off x="4071938" y="4286250"/>
              <a:ext cx="1357312" cy="714375"/>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14" name="16 Oval"/>
            <p:cNvSpPr/>
            <p:nvPr/>
          </p:nvSpPr>
          <p:spPr>
            <a:xfrm>
              <a:off x="4143375" y="3643313"/>
              <a:ext cx="1357313" cy="714375"/>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sp>
          <p:nvSpPr>
            <p:cNvPr id="15" name="17 Oval"/>
            <p:cNvSpPr/>
            <p:nvPr/>
          </p:nvSpPr>
          <p:spPr>
            <a:xfrm>
              <a:off x="6215063" y="4357688"/>
              <a:ext cx="1357312" cy="714375"/>
            </a:xfrm>
            <a:prstGeom prst="ellipse">
              <a:avLst/>
            </a:prstGeom>
            <a:noFill/>
            <a:ln w="31750" cap="flat" cmpd="sng" algn="ctr">
              <a:solidFill>
                <a:srgbClr val="FF0000"/>
              </a:solidFill>
              <a:prstDash val="solid"/>
            </a:ln>
            <a:effectLst>
              <a:outerShdw blurRad="50800" dist="38100" dir="2700000" algn="tl" rotWithShape="0">
                <a:prstClr val="black">
                  <a:alpha val="40000"/>
                </a:prstClr>
              </a:outerShdw>
            </a:effectLst>
          </p:spPr>
          <p:txBody>
            <a:bodyPr anchor="ctr"/>
            <a:lstStyle/>
            <a:p>
              <a:pPr algn="ctr" eaLnBrk="1" fontAlgn="auto" hangingPunct="1">
                <a:spcBef>
                  <a:spcPts val="0"/>
                </a:spcBef>
                <a:spcAft>
                  <a:spcPts val="0"/>
                </a:spcAft>
                <a:defRPr/>
              </a:pPr>
              <a:endParaRPr lang="tr-TR" sz="1800" kern="0" dirty="0">
                <a:solidFill>
                  <a:sysClr val="window" lastClr="FFFFFF"/>
                </a:solidFill>
                <a:latin typeface="Calibri"/>
              </a:endParaRPr>
            </a:p>
          </p:txBody>
        </p:sp>
      </p:grpSp>
      <p:sp>
        <p:nvSpPr>
          <p:cNvPr id="7" name="Slayt Numarası Yer Tutucusu 6"/>
          <p:cNvSpPr>
            <a:spLocks noGrp="1"/>
          </p:cNvSpPr>
          <p:nvPr>
            <p:ph type="sldNum" sz="quarter" idx="12"/>
          </p:nvPr>
        </p:nvSpPr>
        <p:spPr/>
        <p:txBody>
          <a:bodyPr/>
          <a:lstStyle/>
          <a:p>
            <a:fld id="{866914FB-3D64-4DE5-96CE-E198EC76AE77}" type="slidenum">
              <a:rPr lang="tr-TR" smtClean="0"/>
              <a:t>81</a:t>
            </a:fld>
            <a:endParaRPr lang="tr-TR"/>
          </a:p>
        </p:txBody>
      </p:sp>
    </p:spTree>
    <p:extLst>
      <p:ext uri="{BB962C8B-B14F-4D97-AF65-F5344CB8AC3E}">
        <p14:creationId xmlns:p14="http://schemas.microsoft.com/office/powerpoint/2010/main" val="286182848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200" spc="-60" dirty="0">
                <a:solidFill>
                  <a:schemeClr val="tx2">
                    <a:lumMod val="10000"/>
                  </a:schemeClr>
                </a:solidFill>
                <a:latin typeface="Calibri"/>
                <a:cs typeface="Calibri"/>
              </a:rPr>
              <a:t>İSKELELERİN </a:t>
            </a:r>
            <a:r>
              <a:rPr lang="tr-TR" sz="3200" spc="-55" dirty="0">
                <a:solidFill>
                  <a:schemeClr val="tx2">
                    <a:lumMod val="10000"/>
                  </a:schemeClr>
                </a:solidFill>
                <a:latin typeface="Calibri"/>
                <a:cs typeface="Calibri"/>
              </a:rPr>
              <a:t> </a:t>
            </a:r>
            <a:r>
              <a:rPr lang="tr-TR" sz="3200" spc="-60" dirty="0">
                <a:solidFill>
                  <a:schemeClr val="tx2">
                    <a:lumMod val="10000"/>
                  </a:schemeClr>
                </a:solidFill>
                <a:latin typeface="Calibri"/>
                <a:cs typeface="Calibri"/>
              </a:rPr>
              <a:t>GÜVENLİ </a:t>
            </a:r>
            <a:r>
              <a:rPr lang="tr-TR" sz="3200" spc="-55" dirty="0">
                <a:solidFill>
                  <a:schemeClr val="tx2">
                    <a:lumMod val="10000"/>
                  </a:schemeClr>
                </a:solidFill>
                <a:latin typeface="Calibri"/>
                <a:cs typeface="Calibri"/>
              </a:rPr>
              <a:t> </a:t>
            </a:r>
            <a:r>
              <a:rPr lang="tr-TR" sz="3200" spc="-95" dirty="0">
                <a:solidFill>
                  <a:schemeClr val="tx2">
                    <a:lumMod val="10000"/>
                  </a:schemeClr>
                </a:solidFill>
                <a:latin typeface="Calibri"/>
                <a:cs typeface="Calibri"/>
              </a:rPr>
              <a:t>K</a:t>
            </a:r>
            <a:r>
              <a:rPr lang="tr-TR" sz="3200" spc="-65" dirty="0">
                <a:solidFill>
                  <a:schemeClr val="tx2">
                    <a:lumMod val="10000"/>
                  </a:schemeClr>
                </a:solidFill>
                <a:latin typeface="Calibri"/>
                <a:cs typeface="Calibri"/>
              </a:rPr>
              <a:t>ULL</a:t>
            </a:r>
            <a:r>
              <a:rPr lang="tr-TR" sz="3200" spc="-60" dirty="0">
                <a:solidFill>
                  <a:schemeClr val="tx2">
                    <a:lumMod val="10000"/>
                  </a:schemeClr>
                </a:solidFill>
                <a:latin typeface="Calibri"/>
                <a:cs typeface="Calibri"/>
              </a:rPr>
              <a:t>A</a:t>
            </a:r>
            <a:r>
              <a:rPr lang="tr-TR" sz="3200" spc="-65" dirty="0">
                <a:solidFill>
                  <a:schemeClr val="tx2">
                    <a:lumMod val="10000"/>
                  </a:schemeClr>
                </a:solidFill>
                <a:latin typeface="Calibri"/>
                <a:cs typeface="Calibri"/>
              </a:rPr>
              <a:t>NI</a:t>
            </a:r>
            <a:r>
              <a:rPr lang="tr-TR" sz="3200" spc="-60" dirty="0">
                <a:solidFill>
                  <a:schemeClr val="tx2">
                    <a:lumMod val="10000"/>
                  </a:schemeClr>
                </a:solidFill>
                <a:latin typeface="Calibri"/>
                <a:cs typeface="Calibri"/>
              </a:rPr>
              <a:t>M</a:t>
            </a:r>
            <a:r>
              <a:rPr lang="tr-TR" sz="3200" spc="-65" dirty="0">
                <a:solidFill>
                  <a:schemeClr val="tx2">
                    <a:lumMod val="10000"/>
                  </a:schemeClr>
                </a:solidFill>
                <a:latin typeface="Calibri"/>
                <a:cs typeface="Calibri"/>
              </a:rPr>
              <a:t>IN</a:t>
            </a:r>
            <a:r>
              <a:rPr lang="tr-TR" sz="3200" dirty="0">
                <a:solidFill>
                  <a:schemeClr val="tx2">
                    <a:lumMod val="10000"/>
                  </a:schemeClr>
                </a:solidFill>
                <a:latin typeface="Calibri"/>
                <a:cs typeface="Calibri"/>
              </a:rPr>
              <a:t>A  </a:t>
            </a:r>
            <a:r>
              <a:rPr lang="tr-TR" sz="3200" spc="-140" dirty="0">
                <a:solidFill>
                  <a:schemeClr val="tx2">
                    <a:lumMod val="10000"/>
                  </a:schemeClr>
                </a:solidFill>
                <a:latin typeface="Calibri"/>
                <a:cs typeface="Calibri"/>
              </a:rPr>
              <a:t>Y</a:t>
            </a:r>
            <a:r>
              <a:rPr lang="tr-TR" sz="3200" spc="-70" dirty="0">
                <a:solidFill>
                  <a:schemeClr val="tx2">
                    <a:lumMod val="10000"/>
                  </a:schemeClr>
                </a:solidFill>
                <a:latin typeface="Calibri"/>
                <a:cs typeface="Calibri"/>
              </a:rPr>
              <a:t>Ö</a:t>
            </a:r>
            <a:r>
              <a:rPr lang="tr-TR" sz="3200" spc="-65" dirty="0">
                <a:solidFill>
                  <a:schemeClr val="tx2">
                    <a:lumMod val="10000"/>
                  </a:schemeClr>
                </a:solidFill>
                <a:latin typeface="Calibri"/>
                <a:cs typeface="Calibri"/>
              </a:rPr>
              <a:t>N</a:t>
            </a:r>
            <a:r>
              <a:rPr lang="tr-TR" sz="3200" spc="-60" dirty="0">
                <a:solidFill>
                  <a:schemeClr val="tx2">
                    <a:lumMod val="10000"/>
                  </a:schemeClr>
                </a:solidFill>
                <a:latin typeface="Calibri"/>
                <a:cs typeface="Calibri"/>
              </a:rPr>
              <a:t>E</a:t>
            </a:r>
            <a:r>
              <a:rPr lang="tr-TR" sz="3200" spc="-65" dirty="0">
                <a:solidFill>
                  <a:schemeClr val="tx2">
                    <a:lumMod val="10000"/>
                  </a:schemeClr>
                </a:solidFill>
                <a:latin typeface="Calibri"/>
                <a:cs typeface="Calibri"/>
              </a:rPr>
              <a:t>Lİ</a:t>
            </a:r>
            <a:r>
              <a:rPr lang="tr-TR" sz="3200" dirty="0">
                <a:solidFill>
                  <a:schemeClr val="tx2">
                    <a:lumMod val="10000"/>
                  </a:schemeClr>
                </a:solidFill>
                <a:latin typeface="Calibri"/>
                <a:cs typeface="Calibri"/>
              </a:rPr>
              <a:t>K</a:t>
            </a:r>
            <a:r>
              <a:rPr lang="tr-TR" sz="3200" spc="-110" dirty="0">
                <a:solidFill>
                  <a:schemeClr val="tx2">
                    <a:lumMod val="10000"/>
                  </a:schemeClr>
                </a:solidFill>
                <a:latin typeface="Calibri"/>
                <a:cs typeface="Calibri"/>
              </a:rPr>
              <a:t> </a:t>
            </a:r>
            <a:r>
              <a:rPr lang="tr-TR" sz="3200" spc="-65" dirty="0">
                <a:solidFill>
                  <a:schemeClr val="tx2">
                    <a:lumMod val="10000"/>
                  </a:schemeClr>
                </a:solidFill>
                <a:latin typeface="Calibri"/>
                <a:cs typeface="Calibri"/>
              </a:rPr>
              <a:t>İ</a:t>
            </a:r>
            <a:r>
              <a:rPr lang="tr-TR" sz="3200" spc="-60" dirty="0">
                <a:solidFill>
                  <a:schemeClr val="tx2">
                    <a:lumMod val="10000"/>
                  </a:schemeClr>
                </a:solidFill>
                <a:latin typeface="Calibri"/>
                <a:cs typeface="Calibri"/>
              </a:rPr>
              <a:t>S</a:t>
            </a:r>
            <a:r>
              <a:rPr lang="tr-TR" sz="3200" dirty="0">
                <a:solidFill>
                  <a:schemeClr val="tx2">
                    <a:lumMod val="10000"/>
                  </a:schemeClr>
                </a:solidFill>
                <a:latin typeface="Calibri"/>
                <a:cs typeface="Calibri"/>
              </a:rPr>
              <a:t>G  </a:t>
            </a:r>
            <a:r>
              <a:rPr lang="tr-TR" sz="3200" spc="-65" dirty="0">
                <a:solidFill>
                  <a:schemeClr val="tx2">
                    <a:lumMod val="10000"/>
                  </a:schemeClr>
                </a:solidFill>
                <a:latin typeface="Calibri"/>
                <a:cs typeface="Calibri"/>
              </a:rPr>
              <a:t>BİLGİLERİ</a:t>
            </a:r>
            <a:endParaRPr lang="tr-TR" sz="3200" dirty="0"/>
          </a:p>
        </p:txBody>
      </p:sp>
      <p:sp>
        <p:nvSpPr>
          <p:cNvPr id="3" name="object 3"/>
          <p:cNvSpPr txBox="1">
            <a:spLocks/>
          </p:cNvSpPr>
          <p:nvPr/>
        </p:nvSpPr>
        <p:spPr>
          <a:xfrm>
            <a:off x="838200" y="1524953"/>
            <a:ext cx="2354580" cy="331470"/>
          </a:xfrm>
          <a:prstGeom prst="rect">
            <a:avLst/>
          </a:prstGeom>
        </p:spPr>
        <p:txBody>
          <a:bodyPr vert="horz" wrap="square" lIns="0" tIns="13335" rIns="0" bIns="0" rtlCol="0" anchor="ctr">
            <a:sp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marL="12700">
              <a:lnSpc>
                <a:spcPct val="100000"/>
              </a:lnSpc>
              <a:spcBef>
                <a:spcPts val="105"/>
              </a:spcBef>
            </a:pPr>
            <a:r>
              <a:rPr lang="tr-TR" sz="2000" spc="-5" dirty="0">
                <a:solidFill>
                  <a:srgbClr val="00AFEF"/>
                </a:solidFill>
                <a:latin typeface="Microsoft Sans Serif"/>
                <a:cs typeface="Microsoft Sans Serif"/>
              </a:rPr>
              <a:t>Planlama</a:t>
            </a:r>
            <a:r>
              <a:rPr lang="tr-TR" sz="2000" spc="-10" dirty="0">
                <a:solidFill>
                  <a:srgbClr val="00AFEF"/>
                </a:solidFill>
                <a:latin typeface="Microsoft Sans Serif"/>
                <a:cs typeface="Microsoft Sans Serif"/>
              </a:rPr>
              <a:t> </a:t>
            </a:r>
            <a:r>
              <a:rPr lang="tr-TR" sz="2000" spc="-5" dirty="0">
                <a:solidFill>
                  <a:srgbClr val="00AFEF"/>
                </a:solidFill>
                <a:latin typeface="Microsoft Sans Serif"/>
                <a:cs typeface="Microsoft Sans Serif"/>
              </a:rPr>
              <a:t>ve</a:t>
            </a:r>
            <a:r>
              <a:rPr lang="tr-TR" sz="2000" spc="5" dirty="0">
                <a:solidFill>
                  <a:srgbClr val="00AFEF"/>
                </a:solidFill>
                <a:latin typeface="Microsoft Sans Serif"/>
                <a:cs typeface="Microsoft Sans Serif"/>
              </a:rPr>
              <a:t> </a:t>
            </a:r>
            <a:r>
              <a:rPr lang="tr-TR" sz="2000" spc="15" dirty="0">
                <a:solidFill>
                  <a:srgbClr val="00AFEF"/>
                </a:solidFill>
                <a:latin typeface="Microsoft Sans Serif"/>
                <a:cs typeface="Microsoft Sans Serif"/>
              </a:rPr>
              <a:t>Hazırlık</a:t>
            </a:r>
            <a:endParaRPr lang="tr-TR" sz="2000" dirty="0">
              <a:latin typeface="Microsoft Sans Serif"/>
              <a:cs typeface="Microsoft Sans Serif"/>
            </a:endParaRPr>
          </a:p>
        </p:txBody>
      </p:sp>
      <p:sp>
        <p:nvSpPr>
          <p:cNvPr id="4" name="object 4"/>
          <p:cNvSpPr txBox="1"/>
          <p:nvPr/>
        </p:nvSpPr>
        <p:spPr>
          <a:xfrm>
            <a:off x="838200" y="1988679"/>
            <a:ext cx="4429125" cy="797654"/>
          </a:xfrm>
          <a:prstGeom prst="rect">
            <a:avLst/>
          </a:prstGeom>
        </p:spPr>
        <p:txBody>
          <a:bodyPr vert="horz" wrap="square" lIns="0" tIns="12700" rIns="0" bIns="0" rtlCol="0">
            <a:spAutoFit/>
          </a:bodyPr>
          <a:lstStyle/>
          <a:p>
            <a:pPr marL="12700">
              <a:lnSpc>
                <a:spcPct val="100000"/>
              </a:lnSpc>
              <a:spcBef>
                <a:spcPts val="100"/>
              </a:spcBef>
            </a:pPr>
            <a:r>
              <a:rPr sz="1800" spc="-10" dirty="0">
                <a:solidFill>
                  <a:schemeClr val="tx2">
                    <a:lumMod val="10000"/>
                  </a:schemeClr>
                </a:solidFill>
                <a:latin typeface="Microsoft Sans Serif"/>
                <a:cs typeface="Microsoft Sans Serif"/>
              </a:rPr>
              <a:t>Risk analizi</a:t>
            </a:r>
            <a:endParaRPr sz="1800" dirty="0">
              <a:solidFill>
                <a:schemeClr val="tx2">
                  <a:lumMod val="10000"/>
                </a:schemeClr>
              </a:solidFill>
              <a:latin typeface="Microsoft Sans Serif"/>
              <a:cs typeface="Microsoft Sans Serif"/>
            </a:endParaRPr>
          </a:p>
          <a:p>
            <a:pPr>
              <a:lnSpc>
                <a:spcPct val="100000"/>
              </a:lnSpc>
              <a:spcBef>
                <a:spcPts val="5"/>
              </a:spcBef>
            </a:pPr>
            <a:endParaRPr sz="1700" dirty="0">
              <a:solidFill>
                <a:schemeClr val="tx2">
                  <a:lumMod val="10000"/>
                </a:schemeClr>
              </a:solidFill>
              <a:latin typeface="Microsoft Sans Serif"/>
              <a:cs typeface="Microsoft Sans Serif"/>
            </a:endParaRPr>
          </a:p>
          <a:p>
            <a:pPr marL="12700">
              <a:lnSpc>
                <a:spcPct val="100000"/>
              </a:lnSpc>
            </a:pPr>
            <a:r>
              <a:rPr sz="1600" spc="-5" dirty="0">
                <a:solidFill>
                  <a:schemeClr val="tx2">
                    <a:lumMod val="10000"/>
                  </a:schemeClr>
                </a:solidFill>
                <a:latin typeface="Microsoft Sans Serif"/>
                <a:cs typeface="Microsoft Sans Serif"/>
              </a:rPr>
              <a:t>6331</a:t>
            </a:r>
            <a:r>
              <a:rPr sz="1600" spc="15" dirty="0">
                <a:solidFill>
                  <a:schemeClr val="tx2">
                    <a:lumMod val="10000"/>
                  </a:schemeClr>
                </a:solidFill>
                <a:latin typeface="Microsoft Sans Serif"/>
                <a:cs typeface="Microsoft Sans Serif"/>
              </a:rPr>
              <a:t> </a:t>
            </a:r>
            <a:r>
              <a:rPr sz="1600" spc="-5" dirty="0">
                <a:solidFill>
                  <a:schemeClr val="tx2">
                    <a:lumMod val="10000"/>
                  </a:schemeClr>
                </a:solidFill>
                <a:latin typeface="Microsoft Sans Serif"/>
                <a:cs typeface="Microsoft Sans Serif"/>
              </a:rPr>
              <a:t>nolu</a:t>
            </a:r>
            <a:r>
              <a:rPr sz="1600" spc="15" dirty="0">
                <a:solidFill>
                  <a:schemeClr val="tx2">
                    <a:lumMod val="10000"/>
                  </a:schemeClr>
                </a:solidFill>
                <a:latin typeface="Microsoft Sans Serif"/>
                <a:cs typeface="Microsoft Sans Serif"/>
              </a:rPr>
              <a:t> </a:t>
            </a:r>
            <a:r>
              <a:rPr sz="1600" spc="-5" dirty="0">
                <a:solidFill>
                  <a:schemeClr val="tx2">
                    <a:lumMod val="10000"/>
                  </a:schemeClr>
                </a:solidFill>
                <a:latin typeface="Microsoft Sans Serif"/>
                <a:cs typeface="Microsoft Sans Serif"/>
              </a:rPr>
              <a:t>İş</a:t>
            </a:r>
            <a:r>
              <a:rPr sz="1600" spc="25" dirty="0">
                <a:solidFill>
                  <a:schemeClr val="tx2">
                    <a:lumMod val="10000"/>
                  </a:schemeClr>
                </a:solidFill>
                <a:latin typeface="Microsoft Sans Serif"/>
                <a:cs typeface="Microsoft Sans Serif"/>
              </a:rPr>
              <a:t> </a:t>
            </a:r>
            <a:r>
              <a:rPr sz="1600" spc="15" dirty="0">
                <a:solidFill>
                  <a:schemeClr val="tx2">
                    <a:lumMod val="10000"/>
                  </a:schemeClr>
                </a:solidFill>
                <a:latin typeface="Microsoft Sans Serif"/>
                <a:cs typeface="Microsoft Sans Serif"/>
              </a:rPr>
              <a:t>Sağlığı</a:t>
            </a:r>
            <a:r>
              <a:rPr sz="1600" spc="20" dirty="0">
                <a:solidFill>
                  <a:schemeClr val="tx2">
                    <a:lumMod val="10000"/>
                  </a:schemeClr>
                </a:solidFill>
                <a:latin typeface="Microsoft Sans Serif"/>
                <a:cs typeface="Microsoft Sans Serif"/>
              </a:rPr>
              <a:t> </a:t>
            </a:r>
            <a:r>
              <a:rPr sz="1600" spc="-5" dirty="0">
                <a:solidFill>
                  <a:schemeClr val="tx2">
                    <a:lumMod val="10000"/>
                  </a:schemeClr>
                </a:solidFill>
                <a:latin typeface="Microsoft Sans Serif"/>
                <a:cs typeface="Microsoft Sans Serif"/>
              </a:rPr>
              <a:t>ve</a:t>
            </a:r>
            <a:r>
              <a:rPr sz="1600" spc="15" dirty="0">
                <a:solidFill>
                  <a:schemeClr val="tx2">
                    <a:lumMod val="10000"/>
                  </a:schemeClr>
                </a:solidFill>
                <a:latin typeface="Microsoft Sans Serif"/>
                <a:cs typeface="Microsoft Sans Serif"/>
              </a:rPr>
              <a:t> </a:t>
            </a:r>
            <a:r>
              <a:rPr sz="1600" spc="-5" dirty="0">
                <a:solidFill>
                  <a:schemeClr val="tx2">
                    <a:lumMod val="10000"/>
                  </a:schemeClr>
                </a:solidFill>
                <a:latin typeface="Microsoft Sans Serif"/>
                <a:cs typeface="Microsoft Sans Serif"/>
              </a:rPr>
              <a:t>Güvenliği</a:t>
            </a:r>
            <a:r>
              <a:rPr sz="1600" spc="-10" dirty="0">
                <a:solidFill>
                  <a:schemeClr val="tx2">
                    <a:lumMod val="10000"/>
                  </a:schemeClr>
                </a:solidFill>
                <a:latin typeface="Microsoft Sans Serif"/>
                <a:cs typeface="Microsoft Sans Serif"/>
              </a:rPr>
              <a:t> </a:t>
            </a:r>
            <a:r>
              <a:rPr sz="1600" spc="-5" dirty="0">
                <a:solidFill>
                  <a:schemeClr val="tx2">
                    <a:lumMod val="10000"/>
                  </a:schemeClr>
                </a:solidFill>
                <a:latin typeface="Microsoft Sans Serif"/>
                <a:cs typeface="Microsoft Sans Serif"/>
              </a:rPr>
              <a:t>Kanunu</a:t>
            </a:r>
            <a:r>
              <a:rPr sz="1600" spc="25" dirty="0">
                <a:solidFill>
                  <a:schemeClr val="tx2">
                    <a:lumMod val="10000"/>
                  </a:schemeClr>
                </a:solidFill>
                <a:latin typeface="Microsoft Sans Serif"/>
                <a:cs typeface="Microsoft Sans Serif"/>
              </a:rPr>
              <a:t> </a:t>
            </a:r>
            <a:r>
              <a:rPr sz="1600" spc="415" dirty="0">
                <a:solidFill>
                  <a:schemeClr val="tx2">
                    <a:lumMod val="10000"/>
                  </a:schemeClr>
                </a:solidFill>
                <a:latin typeface="Microsoft Sans Serif"/>
                <a:cs typeface="Microsoft Sans Serif"/>
              </a:rPr>
              <a:t>–</a:t>
            </a:r>
            <a:r>
              <a:rPr sz="1600" spc="25" dirty="0">
                <a:solidFill>
                  <a:schemeClr val="tx2">
                    <a:lumMod val="10000"/>
                  </a:schemeClr>
                </a:solidFill>
                <a:latin typeface="Microsoft Sans Serif"/>
                <a:cs typeface="Microsoft Sans Serif"/>
              </a:rPr>
              <a:t> </a:t>
            </a:r>
            <a:r>
              <a:rPr sz="1600" spc="-5" dirty="0">
                <a:solidFill>
                  <a:schemeClr val="tx2">
                    <a:lumMod val="10000"/>
                  </a:schemeClr>
                </a:solidFill>
                <a:latin typeface="Microsoft Sans Serif"/>
                <a:cs typeface="Microsoft Sans Serif"/>
              </a:rPr>
              <a:t>2012</a:t>
            </a:r>
            <a:endParaRPr sz="1600" dirty="0">
              <a:solidFill>
                <a:schemeClr val="tx2">
                  <a:lumMod val="10000"/>
                </a:schemeClr>
              </a:solidFill>
              <a:latin typeface="Microsoft Sans Serif"/>
              <a:cs typeface="Microsoft Sans Serif"/>
            </a:endParaRPr>
          </a:p>
        </p:txBody>
      </p:sp>
      <p:sp>
        <p:nvSpPr>
          <p:cNvPr id="5" name="object 5"/>
          <p:cNvSpPr txBox="1"/>
          <p:nvPr/>
        </p:nvSpPr>
        <p:spPr>
          <a:xfrm>
            <a:off x="753745" y="3084324"/>
            <a:ext cx="5342255" cy="513080"/>
          </a:xfrm>
          <a:prstGeom prst="rect">
            <a:avLst/>
          </a:prstGeom>
        </p:spPr>
        <p:txBody>
          <a:bodyPr vert="horz" wrap="square" lIns="0" tIns="12065" rIns="0" bIns="0" rtlCol="0">
            <a:spAutoFit/>
          </a:bodyPr>
          <a:lstStyle/>
          <a:p>
            <a:pPr marL="12700" marR="5080">
              <a:lnSpc>
                <a:spcPct val="100000"/>
              </a:lnSpc>
              <a:spcBef>
                <a:spcPts val="95"/>
              </a:spcBef>
            </a:pPr>
            <a:r>
              <a:rPr sz="1600" spc="-5" dirty="0">
                <a:solidFill>
                  <a:schemeClr val="tx2">
                    <a:lumMod val="10000"/>
                  </a:schemeClr>
                </a:solidFill>
                <a:latin typeface="Microsoft Sans Serif"/>
                <a:cs typeface="Microsoft Sans Serif"/>
              </a:rPr>
              <a:t>Management</a:t>
            </a:r>
            <a:r>
              <a:rPr sz="1600" spc="50" dirty="0">
                <a:solidFill>
                  <a:schemeClr val="tx2">
                    <a:lumMod val="10000"/>
                  </a:schemeClr>
                </a:solidFill>
                <a:latin typeface="Microsoft Sans Serif"/>
                <a:cs typeface="Microsoft Sans Serif"/>
              </a:rPr>
              <a:t> </a:t>
            </a:r>
            <a:r>
              <a:rPr sz="1600" spc="-5" dirty="0">
                <a:solidFill>
                  <a:schemeClr val="tx2">
                    <a:lumMod val="10000"/>
                  </a:schemeClr>
                </a:solidFill>
                <a:latin typeface="Microsoft Sans Serif"/>
                <a:cs typeface="Microsoft Sans Serif"/>
              </a:rPr>
              <a:t>Health</a:t>
            </a:r>
            <a:r>
              <a:rPr sz="1600" spc="20" dirty="0">
                <a:solidFill>
                  <a:schemeClr val="tx2">
                    <a:lumMod val="10000"/>
                  </a:schemeClr>
                </a:solidFill>
                <a:latin typeface="Microsoft Sans Serif"/>
                <a:cs typeface="Microsoft Sans Serif"/>
              </a:rPr>
              <a:t> </a:t>
            </a:r>
            <a:r>
              <a:rPr sz="1600" spc="-5" dirty="0">
                <a:solidFill>
                  <a:schemeClr val="tx2">
                    <a:lumMod val="10000"/>
                  </a:schemeClr>
                </a:solidFill>
                <a:latin typeface="Microsoft Sans Serif"/>
                <a:cs typeface="Microsoft Sans Serif"/>
              </a:rPr>
              <a:t>and</a:t>
            </a:r>
            <a:r>
              <a:rPr sz="1600" spc="20" dirty="0">
                <a:solidFill>
                  <a:schemeClr val="tx2">
                    <a:lumMod val="10000"/>
                  </a:schemeClr>
                </a:solidFill>
                <a:latin typeface="Microsoft Sans Serif"/>
                <a:cs typeface="Microsoft Sans Serif"/>
              </a:rPr>
              <a:t> </a:t>
            </a:r>
            <a:r>
              <a:rPr sz="1600" spc="-5" dirty="0">
                <a:solidFill>
                  <a:schemeClr val="tx2">
                    <a:lumMod val="10000"/>
                  </a:schemeClr>
                </a:solidFill>
                <a:latin typeface="Microsoft Sans Serif"/>
                <a:cs typeface="Microsoft Sans Serif"/>
              </a:rPr>
              <a:t>Safety</a:t>
            </a:r>
            <a:r>
              <a:rPr sz="1600" spc="35" dirty="0">
                <a:solidFill>
                  <a:schemeClr val="tx2">
                    <a:lumMod val="10000"/>
                  </a:schemeClr>
                </a:solidFill>
                <a:latin typeface="Microsoft Sans Serif"/>
                <a:cs typeface="Microsoft Sans Serif"/>
              </a:rPr>
              <a:t> </a:t>
            </a:r>
            <a:r>
              <a:rPr sz="1600" spc="-5" dirty="0">
                <a:solidFill>
                  <a:schemeClr val="tx2">
                    <a:lumMod val="10000"/>
                  </a:schemeClr>
                </a:solidFill>
                <a:latin typeface="Microsoft Sans Serif"/>
                <a:cs typeface="Microsoft Sans Serif"/>
              </a:rPr>
              <a:t>at</a:t>
            </a:r>
            <a:r>
              <a:rPr sz="1600" spc="15" dirty="0">
                <a:solidFill>
                  <a:schemeClr val="tx2">
                    <a:lumMod val="10000"/>
                  </a:schemeClr>
                </a:solidFill>
                <a:latin typeface="Microsoft Sans Serif"/>
                <a:cs typeface="Microsoft Sans Serif"/>
              </a:rPr>
              <a:t> </a:t>
            </a:r>
            <a:r>
              <a:rPr sz="1600" spc="-10" dirty="0">
                <a:solidFill>
                  <a:schemeClr val="tx2">
                    <a:lumMod val="10000"/>
                  </a:schemeClr>
                </a:solidFill>
                <a:latin typeface="Microsoft Sans Serif"/>
                <a:cs typeface="Microsoft Sans Serif"/>
              </a:rPr>
              <a:t>Work</a:t>
            </a:r>
            <a:r>
              <a:rPr sz="1600" spc="30" dirty="0">
                <a:solidFill>
                  <a:schemeClr val="tx2">
                    <a:lumMod val="10000"/>
                  </a:schemeClr>
                </a:solidFill>
                <a:latin typeface="Microsoft Sans Serif"/>
                <a:cs typeface="Microsoft Sans Serif"/>
              </a:rPr>
              <a:t> </a:t>
            </a:r>
            <a:r>
              <a:rPr sz="1600" spc="-5" dirty="0">
                <a:solidFill>
                  <a:schemeClr val="tx2">
                    <a:lumMod val="10000"/>
                  </a:schemeClr>
                </a:solidFill>
                <a:latin typeface="Microsoft Sans Serif"/>
                <a:cs typeface="Microsoft Sans Serif"/>
              </a:rPr>
              <a:t>Regulation</a:t>
            </a:r>
            <a:r>
              <a:rPr sz="1600" spc="10" dirty="0">
                <a:solidFill>
                  <a:schemeClr val="tx2">
                    <a:lumMod val="10000"/>
                  </a:schemeClr>
                </a:solidFill>
                <a:latin typeface="Microsoft Sans Serif"/>
                <a:cs typeface="Microsoft Sans Serif"/>
              </a:rPr>
              <a:t> </a:t>
            </a:r>
            <a:r>
              <a:rPr sz="1600" spc="415" dirty="0">
                <a:solidFill>
                  <a:schemeClr val="tx2">
                    <a:lumMod val="10000"/>
                  </a:schemeClr>
                </a:solidFill>
                <a:latin typeface="Microsoft Sans Serif"/>
                <a:cs typeface="Microsoft Sans Serif"/>
              </a:rPr>
              <a:t>–</a:t>
            </a:r>
            <a:r>
              <a:rPr sz="1600" spc="20" dirty="0">
                <a:solidFill>
                  <a:schemeClr val="tx2">
                    <a:lumMod val="10000"/>
                  </a:schemeClr>
                </a:solidFill>
                <a:latin typeface="Microsoft Sans Serif"/>
                <a:cs typeface="Microsoft Sans Serif"/>
              </a:rPr>
              <a:t> </a:t>
            </a:r>
            <a:r>
              <a:rPr sz="1600" spc="-5" dirty="0">
                <a:solidFill>
                  <a:schemeClr val="tx2">
                    <a:lumMod val="10000"/>
                  </a:schemeClr>
                </a:solidFill>
                <a:latin typeface="Microsoft Sans Serif"/>
                <a:cs typeface="Microsoft Sans Serif"/>
              </a:rPr>
              <a:t>1999 </a:t>
            </a:r>
            <a:r>
              <a:rPr sz="1600" spc="-409" dirty="0">
                <a:solidFill>
                  <a:schemeClr val="tx2">
                    <a:lumMod val="10000"/>
                  </a:schemeClr>
                </a:solidFill>
                <a:latin typeface="Microsoft Sans Serif"/>
                <a:cs typeface="Microsoft Sans Serif"/>
              </a:rPr>
              <a:t> </a:t>
            </a:r>
            <a:r>
              <a:rPr sz="1600" spc="-5" dirty="0">
                <a:solidFill>
                  <a:schemeClr val="tx2">
                    <a:lumMod val="10000"/>
                  </a:schemeClr>
                </a:solidFill>
                <a:latin typeface="Microsoft Sans Serif"/>
                <a:cs typeface="Microsoft Sans Serif"/>
              </a:rPr>
              <a:t>İngiltere</a:t>
            </a:r>
            <a:r>
              <a:rPr sz="1600" spc="10" dirty="0">
                <a:solidFill>
                  <a:schemeClr val="tx2">
                    <a:lumMod val="10000"/>
                  </a:schemeClr>
                </a:solidFill>
                <a:latin typeface="Microsoft Sans Serif"/>
                <a:cs typeface="Microsoft Sans Serif"/>
              </a:rPr>
              <a:t> </a:t>
            </a:r>
            <a:r>
              <a:rPr sz="1600" spc="-5" dirty="0">
                <a:solidFill>
                  <a:schemeClr val="tx2">
                    <a:lumMod val="10000"/>
                  </a:schemeClr>
                </a:solidFill>
                <a:latin typeface="Microsoft Sans Serif"/>
                <a:cs typeface="Microsoft Sans Serif"/>
              </a:rPr>
              <a:t>İş</a:t>
            </a:r>
            <a:r>
              <a:rPr sz="1600" spc="35" dirty="0">
                <a:solidFill>
                  <a:schemeClr val="tx2">
                    <a:lumMod val="10000"/>
                  </a:schemeClr>
                </a:solidFill>
                <a:latin typeface="Microsoft Sans Serif"/>
                <a:cs typeface="Microsoft Sans Serif"/>
              </a:rPr>
              <a:t> </a:t>
            </a:r>
            <a:r>
              <a:rPr sz="1600" spc="15" dirty="0">
                <a:solidFill>
                  <a:schemeClr val="tx2">
                    <a:lumMod val="10000"/>
                  </a:schemeClr>
                </a:solidFill>
                <a:latin typeface="Microsoft Sans Serif"/>
                <a:cs typeface="Microsoft Sans Serif"/>
              </a:rPr>
              <a:t>Sağlığı</a:t>
            </a:r>
            <a:r>
              <a:rPr sz="1600" spc="25" dirty="0">
                <a:solidFill>
                  <a:schemeClr val="tx2">
                    <a:lumMod val="10000"/>
                  </a:schemeClr>
                </a:solidFill>
                <a:latin typeface="Microsoft Sans Serif"/>
                <a:cs typeface="Microsoft Sans Serif"/>
              </a:rPr>
              <a:t> </a:t>
            </a:r>
            <a:r>
              <a:rPr sz="1600" spc="-5" dirty="0">
                <a:solidFill>
                  <a:schemeClr val="tx2">
                    <a:lumMod val="10000"/>
                  </a:schemeClr>
                </a:solidFill>
                <a:latin typeface="Microsoft Sans Serif"/>
                <a:cs typeface="Microsoft Sans Serif"/>
              </a:rPr>
              <a:t>ve</a:t>
            </a:r>
            <a:r>
              <a:rPr sz="1600" spc="15" dirty="0">
                <a:solidFill>
                  <a:schemeClr val="tx2">
                    <a:lumMod val="10000"/>
                  </a:schemeClr>
                </a:solidFill>
                <a:latin typeface="Microsoft Sans Serif"/>
                <a:cs typeface="Microsoft Sans Serif"/>
              </a:rPr>
              <a:t> </a:t>
            </a:r>
            <a:r>
              <a:rPr sz="1600" spc="-5" dirty="0">
                <a:solidFill>
                  <a:schemeClr val="tx2">
                    <a:lumMod val="10000"/>
                  </a:schemeClr>
                </a:solidFill>
                <a:latin typeface="Microsoft Sans Serif"/>
                <a:cs typeface="Microsoft Sans Serif"/>
              </a:rPr>
              <a:t>İş</a:t>
            </a:r>
            <a:r>
              <a:rPr sz="1600" spc="30" dirty="0">
                <a:solidFill>
                  <a:schemeClr val="tx2">
                    <a:lumMod val="10000"/>
                  </a:schemeClr>
                </a:solidFill>
                <a:latin typeface="Microsoft Sans Serif"/>
                <a:cs typeface="Microsoft Sans Serif"/>
              </a:rPr>
              <a:t> </a:t>
            </a:r>
            <a:r>
              <a:rPr sz="1600" spc="-10" dirty="0">
                <a:solidFill>
                  <a:schemeClr val="tx2">
                    <a:lumMod val="10000"/>
                  </a:schemeClr>
                </a:solidFill>
                <a:latin typeface="Microsoft Sans Serif"/>
                <a:cs typeface="Microsoft Sans Serif"/>
              </a:rPr>
              <a:t>Güvenliği</a:t>
            </a:r>
            <a:r>
              <a:rPr sz="1600" spc="-25" dirty="0">
                <a:solidFill>
                  <a:schemeClr val="tx2">
                    <a:lumMod val="10000"/>
                  </a:schemeClr>
                </a:solidFill>
                <a:latin typeface="Microsoft Sans Serif"/>
                <a:cs typeface="Microsoft Sans Serif"/>
              </a:rPr>
              <a:t> </a:t>
            </a:r>
            <a:r>
              <a:rPr sz="1600" spc="-10" dirty="0">
                <a:solidFill>
                  <a:schemeClr val="tx2">
                    <a:lumMod val="10000"/>
                  </a:schemeClr>
                </a:solidFill>
                <a:latin typeface="Microsoft Sans Serif"/>
                <a:cs typeface="Microsoft Sans Serif"/>
              </a:rPr>
              <a:t>Yönetmeliği</a:t>
            </a:r>
            <a:endParaRPr sz="1600" dirty="0">
              <a:solidFill>
                <a:schemeClr val="tx2">
                  <a:lumMod val="10000"/>
                </a:schemeClr>
              </a:solidFill>
              <a:latin typeface="Microsoft Sans Serif"/>
              <a:cs typeface="Microsoft Sans Serif"/>
            </a:endParaRPr>
          </a:p>
        </p:txBody>
      </p:sp>
      <p:pic>
        <p:nvPicPr>
          <p:cNvPr id="6" name="object 6"/>
          <p:cNvPicPr/>
          <p:nvPr/>
        </p:nvPicPr>
        <p:blipFill>
          <a:blip r:embed="rId2" cstate="print"/>
          <a:stretch>
            <a:fillRect/>
          </a:stretch>
        </p:blipFill>
        <p:spPr>
          <a:xfrm>
            <a:off x="992996" y="3895395"/>
            <a:ext cx="2674129" cy="2248230"/>
          </a:xfrm>
          <a:prstGeom prst="rect">
            <a:avLst/>
          </a:prstGeom>
        </p:spPr>
      </p:pic>
      <p:pic>
        <p:nvPicPr>
          <p:cNvPr id="7" name="object 7"/>
          <p:cNvPicPr/>
          <p:nvPr/>
        </p:nvPicPr>
        <p:blipFill>
          <a:blip r:embed="rId3" cstate="print"/>
          <a:stretch>
            <a:fillRect/>
          </a:stretch>
        </p:blipFill>
        <p:spPr>
          <a:xfrm>
            <a:off x="4637043" y="3986335"/>
            <a:ext cx="2449557" cy="2023940"/>
          </a:xfrm>
          <a:prstGeom prst="rect">
            <a:avLst/>
          </a:prstGeom>
        </p:spPr>
      </p:pic>
      <p:sp>
        <p:nvSpPr>
          <p:cNvPr id="8" name="Slayt Numarası Yer Tutucusu 7"/>
          <p:cNvSpPr>
            <a:spLocks noGrp="1"/>
          </p:cNvSpPr>
          <p:nvPr>
            <p:ph type="sldNum" sz="quarter" idx="12"/>
          </p:nvPr>
        </p:nvSpPr>
        <p:spPr/>
        <p:txBody>
          <a:bodyPr/>
          <a:lstStyle/>
          <a:p>
            <a:fld id="{866914FB-3D64-4DE5-96CE-E198EC76AE77}" type="slidenum">
              <a:rPr lang="tr-TR" smtClean="0"/>
              <a:t>82</a:t>
            </a:fld>
            <a:endParaRPr lang="tr-TR"/>
          </a:p>
        </p:txBody>
      </p:sp>
    </p:spTree>
    <p:extLst>
      <p:ext uri="{BB962C8B-B14F-4D97-AF65-F5344CB8AC3E}">
        <p14:creationId xmlns:p14="http://schemas.microsoft.com/office/powerpoint/2010/main" val="192406781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sz="3200" spc="-60" dirty="0">
                <a:solidFill>
                  <a:schemeClr val="tx2">
                    <a:lumMod val="10000"/>
                  </a:schemeClr>
                </a:solidFill>
                <a:latin typeface="Calibri"/>
                <a:cs typeface="Calibri"/>
              </a:rPr>
              <a:t>İSKELELERİN </a:t>
            </a:r>
            <a:r>
              <a:rPr lang="tr-TR" sz="3200" spc="-55" dirty="0">
                <a:solidFill>
                  <a:schemeClr val="tx2">
                    <a:lumMod val="10000"/>
                  </a:schemeClr>
                </a:solidFill>
                <a:latin typeface="Calibri"/>
                <a:cs typeface="Calibri"/>
              </a:rPr>
              <a:t> </a:t>
            </a:r>
            <a:r>
              <a:rPr lang="tr-TR" sz="3200" spc="-60" dirty="0">
                <a:solidFill>
                  <a:schemeClr val="tx2">
                    <a:lumMod val="10000"/>
                  </a:schemeClr>
                </a:solidFill>
                <a:latin typeface="Calibri"/>
                <a:cs typeface="Calibri"/>
              </a:rPr>
              <a:t>GÜVENLİ </a:t>
            </a:r>
            <a:r>
              <a:rPr lang="tr-TR" sz="3200" spc="-55" dirty="0">
                <a:solidFill>
                  <a:schemeClr val="tx2">
                    <a:lumMod val="10000"/>
                  </a:schemeClr>
                </a:solidFill>
                <a:latin typeface="Calibri"/>
                <a:cs typeface="Calibri"/>
              </a:rPr>
              <a:t> </a:t>
            </a:r>
            <a:r>
              <a:rPr lang="tr-TR" sz="3200" spc="-95" dirty="0">
                <a:solidFill>
                  <a:schemeClr val="tx2">
                    <a:lumMod val="10000"/>
                  </a:schemeClr>
                </a:solidFill>
                <a:latin typeface="Calibri"/>
                <a:cs typeface="Calibri"/>
              </a:rPr>
              <a:t>K</a:t>
            </a:r>
            <a:r>
              <a:rPr lang="tr-TR" sz="3200" spc="-65" dirty="0">
                <a:solidFill>
                  <a:schemeClr val="tx2">
                    <a:lumMod val="10000"/>
                  </a:schemeClr>
                </a:solidFill>
                <a:latin typeface="Calibri"/>
                <a:cs typeface="Calibri"/>
              </a:rPr>
              <a:t>ULL</a:t>
            </a:r>
            <a:r>
              <a:rPr lang="tr-TR" sz="3200" spc="-60" dirty="0">
                <a:solidFill>
                  <a:schemeClr val="tx2">
                    <a:lumMod val="10000"/>
                  </a:schemeClr>
                </a:solidFill>
                <a:latin typeface="Calibri"/>
                <a:cs typeface="Calibri"/>
              </a:rPr>
              <a:t>A</a:t>
            </a:r>
            <a:r>
              <a:rPr lang="tr-TR" sz="3200" spc="-65" dirty="0">
                <a:solidFill>
                  <a:schemeClr val="tx2">
                    <a:lumMod val="10000"/>
                  </a:schemeClr>
                </a:solidFill>
                <a:latin typeface="Calibri"/>
                <a:cs typeface="Calibri"/>
              </a:rPr>
              <a:t>NI</a:t>
            </a:r>
            <a:r>
              <a:rPr lang="tr-TR" sz="3200" spc="-60" dirty="0">
                <a:solidFill>
                  <a:schemeClr val="tx2">
                    <a:lumMod val="10000"/>
                  </a:schemeClr>
                </a:solidFill>
                <a:latin typeface="Calibri"/>
                <a:cs typeface="Calibri"/>
              </a:rPr>
              <a:t>M</a:t>
            </a:r>
            <a:r>
              <a:rPr lang="tr-TR" sz="3200" spc="-65" dirty="0">
                <a:solidFill>
                  <a:schemeClr val="tx2">
                    <a:lumMod val="10000"/>
                  </a:schemeClr>
                </a:solidFill>
                <a:latin typeface="Calibri"/>
                <a:cs typeface="Calibri"/>
              </a:rPr>
              <a:t>IN</a:t>
            </a:r>
            <a:r>
              <a:rPr lang="tr-TR" sz="3200" dirty="0">
                <a:solidFill>
                  <a:schemeClr val="tx2">
                    <a:lumMod val="10000"/>
                  </a:schemeClr>
                </a:solidFill>
                <a:latin typeface="Calibri"/>
                <a:cs typeface="Calibri"/>
              </a:rPr>
              <a:t>A  </a:t>
            </a:r>
            <a:r>
              <a:rPr lang="tr-TR" sz="3200" spc="-140" dirty="0">
                <a:solidFill>
                  <a:schemeClr val="tx2">
                    <a:lumMod val="10000"/>
                  </a:schemeClr>
                </a:solidFill>
                <a:latin typeface="Calibri"/>
                <a:cs typeface="Calibri"/>
              </a:rPr>
              <a:t>Y</a:t>
            </a:r>
            <a:r>
              <a:rPr lang="tr-TR" sz="3200" spc="-70" dirty="0">
                <a:solidFill>
                  <a:schemeClr val="tx2">
                    <a:lumMod val="10000"/>
                  </a:schemeClr>
                </a:solidFill>
                <a:latin typeface="Calibri"/>
                <a:cs typeface="Calibri"/>
              </a:rPr>
              <a:t>Ö</a:t>
            </a:r>
            <a:r>
              <a:rPr lang="tr-TR" sz="3200" spc="-65" dirty="0">
                <a:solidFill>
                  <a:schemeClr val="tx2">
                    <a:lumMod val="10000"/>
                  </a:schemeClr>
                </a:solidFill>
                <a:latin typeface="Calibri"/>
                <a:cs typeface="Calibri"/>
              </a:rPr>
              <a:t>N</a:t>
            </a:r>
            <a:r>
              <a:rPr lang="tr-TR" sz="3200" spc="-60" dirty="0">
                <a:solidFill>
                  <a:schemeClr val="tx2">
                    <a:lumMod val="10000"/>
                  </a:schemeClr>
                </a:solidFill>
                <a:latin typeface="Calibri"/>
                <a:cs typeface="Calibri"/>
              </a:rPr>
              <a:t>E</a:t>
            </a:r>
            <a:r>
              <a:rPr lang="tr-TR" sz="3200" spc="-65" dirty="0">
                <a:solidFill>
                  <a:schemeClr val="tx2">
                    <a:lumMod val="10000"/>
                  </a:schemeClr>
                </a:solidFill>
                <a:latin typeface="Calibri"/>
                <a:cs typeface="Calibri"/>
              </a:rPr>
              <a:t>Lİ</a:t>
            </a:r>
            <a:r>
              <a:rPr lang="tr-TR" sz="3200" dirty="0">
                <a:solidFill>
                  <a:schemeClr val="tx2">
                    <a:lumMod val="10000"/>
                  </a:schemeClr>
                </a:solidFill>
                <a:latin typeface="Calibri"/>
                <a:cs typeface="Calibri"/>
              </a:rPr>
              <a:t>K</a:t>
            </a:r>
            <a:r>
              <a:rPr lang="tr-TR" sz="3200" spc="-110" dirty="0">
                <a:solidFill>
                  <a:schemeClr val="tx2">
                    <a:lumMod val="10000"/>
                  </a:schemeClr>
                </a:solidFill>
                <a:latin typeface="Calibri"/>
                <a:cs typeface="Calibri"/>
              </a:rPr>
              <a:t> </a:t>
            </a:r>
            <a:r>
              <a:rPr lang="tr-TR" sz="3200" spc="-65" dirty="0">
                <a:solidFill>
                  <a:schemeClr val="tx2">
                    <a:lumMod val="10000"/>
                  </a:schemeClr>
                </a:solidFill>
                <a:latin typeface="Calibri"/>
                <a:cs typeface="Calibri"/>
              </a:rPr>
              <a:t>İ</a:t>
            </a:r>
            <a:r>
              <a:rPr lang="tr-TR" sz="3200" spc="-60" dirty="0">
                <a:solidFill>
                  <a:schemeClr val="tx2">
                    <a:lumMod val="10000"/>
                  </a:schemeClr>
                </a:solidFill>
                <a:latin typeface="Calibri"/>
                <a:cs typeface="Calibri"/>
              </a:rPr>
              <a:t>S</a:t>
            </a:r>
            <a:r>
              <a:rPr lang="tr-TR" sz="3200" dirty="0">
                <a:solidFill>
                  <a:schemeClr val="tx2">
                    <a:lumMod val="10000"/>
                  </a:schemeClr>
                </a:solidFill>
                <a:latin typeface="Calibri"/>
                <a:cs typeface="Calibri"/>
              </a:rPr>
              <a:t>G  </a:t>
            </a:r>
            <a:r>
              <a:rPr lang="tr-TR" sz="3200" spc="-65" dirty="0">
                <a:solidFill>
                  <a:schemeClr val="tx2">
                    <a:lumMod val="10000"/>
                  </a:schemeClr>
                </a:solidFill>
                <a:latin typeface="Calibri"/>
                <a:cs typeface="Calibri"/>
              </a:rPr>
              <a:t>BİLGİLERİ</a:t>
            </a:r>
            <a:endParaRPr lang="tr-TR" sz="3200" dirty="0"/>
          </a:p>
        </p:txBody>
      </p:sp>
      <p:sp>
        <p:nvSpPr>
          <p:cNvPr id="3" name="object 3"/>
          <p:cNvSpPr txBox="1">
            <a:spLocks/>
          </p:cNvSpPr>
          <p:nvPr/>
        </p:nvSpPr>
        <p:spPr>
          <a:xfrm>
            <a:off x="884782" y="2152338"/>
            <a:ext cx="2354580" cy="331470"/>
          </a:xfrm>
          <a:prstGeom prst="rect">
            <a:avLst/>
          </a:prstGeom>
        </p:spPr>
        <p:txBody>
          <a:bodyPr vert="horz" wrap="square" lIns="0" tIns="13335" rIns="0" bIns="0" rtlCol="0" anchor="ctr">
            <a:sp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marL="12700">
              <a:lnSpc>
                <a:spcPct val="100000"/>
              </a:lnSpc>
              <a:spcBef>
                <a:spcPts val="105"/>
              </a:spcBef>
            </a:pPr>
            <a:r>
              <a:rPr lang="tr-TR" sz="2000" spc="-5" dirty="0">
                <a:solidFill>
                  <a:srgbClr val="00AFEF"/>
                </a:solidFill>
                <a:latin typeface="Microsoft Sans Serif"/>
                <a:cs typeface="Microsoft Sans Serif"/>
              </a:rPr>
              <a:t>Planlama</a:t>
            </a:r>
            <a:r>
              <a:rPr lang="tr-TR" sz="2000" spc="-10" dirty="0">
                <a:solidFill>
                  <a:srgbClr val="00AFEF"/>
                </a:solidFill>
                <a:latin typeface="Microsoft Sans Serif"/>
                <a:cs typeface="Microsoft Sans Serif"/>
              </a:rPr>
              <a:t> </a:t>
            </a:r>
            <a:r>
              <a:rPr lang="tr-TR" sz="2000" spc="-5" dirty="0">
                <a:solidFill>
                  <a:srgbClr val="00AFEF"/>
                </a:solidFill>
                <a:latin typeface="Microsoft Sans Serif"/>
                <a:cs typeface="Microsoft Sans Serif"/>
              </a:rPr>
              <a:t>ve</a:t>
            </a:r>
            <a:r>
              <a:rPr lang="tr-TR" sz="2000" spc="5" dirty="0">
                <a:solidFill>
                  <a:srgbClr val="00AFEF"/>
                </a:solidFill>
                <a:latin typeface="Microsoft Sans Serif"/>
                <a:cs typeface="Microsoft Sans Serif"/>
              </a:rPr>
              <a:t> </a:t>
            </a:r>
            <a:r>
              <a:rPr lang="tr-TR" sz="2000" spc="15" dirty="0">
                <a:solidFill>
                  <a:srgbClr val="00AFEF"/>
                </a:solidFill>
                <a:latin typeface="Microsoft Sans Serif"/>
                <a:cs typeface="Microsoft Sans Serif"/>
              </a:rPr>
              <a:t>Hazırlık</a:t>
            </a:r>
            <a:endParaRPr lang="tr-TR" sz="2000" dirty="0">
              <a:latin typeface="Microsoft Sans Serif"/>
              <a:cs typeface="Microsoft Sans Serif"/>
            </a:endParaRPr>
          </a:p>
        </p:txBody>
      </p:sp>
      <p:sp>
        <p:nvSpPr>
          <p:cNvPr id="4" name="object 4"/>
          <p:cNvSpPr txBox="1"/>
          <p:nvPr/>
        </p:nvSpPr>
        <p:spPr>
          <a:xfrm>
            <a:off x="884782" y="2678440"/>
            <a:ext cx="1190573" cy="289823"/>
          </a:xfrm>
          <a:prstGeom prst="rect">
            <a:avLst/>
          </a:prstGeom>
        </p:spPr>
        <p:txBody>
          <a:bodyPr vert="horz" wrap="square" lIns="0" tIns="12700" rIns="0" bIns="0" rtlCol="0">
            <a:spAutoFit/>
          </a:bodyPr>
          <a:lstStyle/>
          <a:p>
            <a:pPr marL="12700">
              <a:lnSpc>
                <a:spcPct val="100000"/>
              </a:lnSpc>
              <a:spcBef>
                <a:spcPts val="100"/>
              </a:spcBef>
            </a:pPr>
            <a:r>
              <a:rPr sz="1800" spc="-10" dirty="0">
                <a:solidFill>
                  <a:schemeClr val="tx2">
                    <a:lumMod val="10000"/>
                  </a:schemeClr>
                </a:solidFill>
                <a:latin typeface="Microsoft Sans Serif"/>
                <a:cs typeface="Microsoft Sans Serif"/>
              </a:rPr>
              <a:t>Risk</a:t>
            </a:r>
            <a:r>
              <a:rPr sz="1800" spc="-35"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analizi</a:t>
            </a:r>
            <a:endParaRPr sz="1800" dirty="0">
              <a:solidFill>
                <a:schemeClr val="tx2">
                  <a:lumMod val="10000"/>
                </a:schemeClr>
              </a:solidFill>
              <a:latin typeface="Microsoft Sans Serif"/>
              <a:cs typeface="Microsoft Sans Serif"/>
            </a:endParaRPr>
          </a:p>
        </p:txBody>
      </p:sp>
      <p:sp>
        <p:nvSpPr>
          <p:cNvPr id="8" name="Yuvarlatılmış Dikdörtgen 7"/>
          <p:cNvSpPr/>
          <p:nvPr/>
        </p:nvSpPr>
        <p:spPr>
          <a:xfrm>
            <a:off x="3239362" y="2867644"/>
            <a:ext cx="2450436" cy="4110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object 6"/>
          <p:cNvSpPr txBox="1"/>
          <p:nvPr/>
        </p:nvSpPr>
        <p:spPr>
          <a:xfrm>
            <a:off x="3239362" y="2908139"/>
            <a:ext cx="2447925" cy="299720"/>
          </a:xfrm>
          <a:prstGeom prst="rect">
            <a:avLst/>
          </a:prstGeom>
        </p:spPr>
        <p:txBody>
          <a:bodyPr vert="horz" wrap="square" lIns="0" tIns="12700" rIns="0" bIns="0" rtlCol="0">
            <a:spAutoFit/>
          </a:bodyPr>
          <a:lstStyle/>
          <a:p>
            <a:pPr marL="12700">
              <a:lnSpc>
                <a:spcPct val="100000"/>
              </a:lnSpc>
              <a:spcBef>
                <a:spcPts val="100"/>
              </a:spcBef>
            </a:pPr>
            <a:r>
              <a:rPr sz="1800" spc="-25" dirty="0">
                <a:solidFill>
                  <a:schemeClr val="tx2">
                    <a:lumMod val="10000"/>
                  </a:schemeClr>
                </a:solidFill>
                <a:latin typeface="Microsoft Sans Serif"/>
                <a:cs typeface="Microsoft Sans Serif"/>
              </a:rPr>
              <a:t>Tehlikelerin</a:t>
            </a:r>
            <a:r>
              <a:rPr sz="1800" spc="5"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belirlenmesi</a:t>
            </a:r>
            <a:endParaRPr sz="1800" dirty="0">
              <a:solidFill>
                <a:schemeClr val="tx2">
                  <a:lumMod val="10000"/>
                </a:schemeClr>
              </a:solidFill>
              <a:latin typeface="Microsoft Sans Serif"/>
              <a:cs typeface="Microsoft Sans Serif"/>
            </a:endParaRPr>
          </a:p>
        </p:txBody>
      </p:sp>
      <p:sp>
        <p:nvSpPr>
          <p:cNvPr id="10" name="Yuvarlatılmış Dikdörtgen 9"/>
          <p:cNvSpPr/>
          <p:nvPr/>
        </p:nvSpPr>
        <p:spPr>
          <a:xfrm>
            <a:off x="3239362" y="4177717"/>
            <a:ext cx="3850546" cy="13590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object 10"/>
          <p:cNvSpPr txBox="1"/>
          <p:nvPr/>
        </p:nvSpPr>
        <p:spPr>
          <a:xfrm>
            <a:off x="3239362" y="4312183"/>
            <a:ext cx="3755536" cy="1120820"/>
          </a:xfrm>
          <a:prstGeom prst="rect">
            <a:avLst/>
          </a:prstGeom>
        </p:spPr>
        <p:txBody>
          <a:bodyPr vert="horz" wrap="square" lIns="0" tIns="12700" rIns="0" bIns="0" rtlCol="0">
            <a:spAutoFit/>
          </a:bodyPr>
          <a:lstStyle/>
          <a:p>
            <a:pPr marL="12700" marR="5080" algn="ctr">
              <a:lnSpc>
                <a:spcPct val="100000"/>
              </a:lnSpc>
              <a:spcBef>
                <a:spcPts val="100"/>
              </a:spcBef>
            </a:pPr>
            <a:r>
              <a:rPr sz="1800" spc="-10" dirty="0">
                <a:solidFill>
                  <a:schemeClr val="tx2">
                    <a:lumMod val="10000"/>
                  </a:schemeClr>
                </a:solidFill>
                <a:latin typeface="Microsoft Sans Serif"/>
                <a:cs typeface="Microsoft Sans Serif"/>
              </a:rPr>
              <a:t>Risklerin</a:t>
            </a:r>
            <a:r>
              <a:rPr sz="1800" spc="20"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nasıl</a:t>
            </a:r>
            <a:r>
              <a:rPr sz="1800" spc="15"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ortadan </a:t>
            </a:r>
            <a:r>
              <a:rPr sz="1800" spc="-459" dirty="0">
                <a:solidFill>
                  <a:schemeClr val="tx2">
                    <a:lumMod val="10000"/>
                  </a:schemeClr>
                </a:solidFill>
                <a:latin typeface="Microsoft Sans Serif"/>
                <a:cs typeface="Microsoft Sans Serif"/>
              </a:rPr>
              <a:t> </a:t>
            </a:r>
            <a:r>
              <a:rPr sz="1800" spc="15" dirty="0">
                <a:solidFill>
                  <a:schemeClr val="tx2">
                    <a:lumMod val="10000"/>
                  </a:schemeClr>
                </a:solidFill>
                <a:latin typeface="Microsoft Sans Serif"/>
                <a:cs typeface="Microsoft Sans Serif"/>
              </a:rPr>
              <a:t>kaldırılacağının</a:t>
            </a:r>
            <a:r>
              <a:rPr sz="1800" spc="40"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veya </a:t>
            </a:r>
            <a:r>
              <a:rPr sz="1800" spc="-5" dirty="0">
                <a:solidFill>
                  <a:schemeClr val="tx2">
                    <a:lumMod val="10000"/>
                  </a:schemeClr>
                </a:solidFill>
                <a:latin typeface="Microsoft Sans Serif"/>
                <a:cs typeface="Microsoft Sans Serif"/>
              </a:rPr>
              <a:t> </a:t>
            </a:r>
            <a:r>
              <a:rPr sz="1800" spc="5" dirty="0">
                <a:solidFill>
                  <a:schemeClr val="tx2">
                    <a:lumMod val="10000"/>
                  </a:schemeClr>
                </a:solidFill>
                <a:latin typeface="Microsoft Sans Serif"/>
                <a:cs typeface="Microsoft Sans Serif"/>
              </a:rPr>
              <a:t>azaltılacağının</a:t>
            </a:r>
            <a:r>
              <a:rPr sz="1800" spc="60"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veya </a:t>
            </a:r>
            <a:r>
              <a:rPr sz="1800" spc="-5" dirty="0">
                <a:solidFill>
                  <a:schemeClr val="tx2">
                    <a:lumMod val="10000"/>
                  </a:schemeClr>
                </a:solidFill>
                <a:latin typeface="Microsoft Sans Serif"/>
                <a:cs typeface="Microsoft Sans Serif"/>
              </a:rPr>
              <a:t> kontrol</a:t>
            </a:r>
            <a:r>
              <a:rPr sz="1800" spc="25" dirty="0">
                <a:solidFill>
                  <a:schemeClr val="tx2">
                    <a:lumMod val="10000"/>
                  </a:schemeClr>
                </a:solidFill>
                <a:latin typeface="Microsoft Sans Serif"/>
                <a:cs typeface="Microsoft Sans Serif"/>
              </a:rPr>
              <a:t> </a:t>
            </a:r>
            <a:r>
              <a:rPr sz="1800" spc="5" dirty="0">
                <a:solidFill>
                  <a:schemeClr val="tx2">
                    <a:lumMod val="10000"/>
                  </a:schemeClr>
                </a:solidFill>
                <a:latin typeface="Microsoft Sans Serif"/>
                <a:cs typeface="Microsoft Sans Serif"/>
              </a:rPr>
              <a:t>altına </a:t>
            </a:r>
            <a:r>
              <a:rPr sz="1800" spc="10" dirty="0">
                <a:solidFill>
                  <a:schemeClr val="tx2">
                    <a:lumMod val="10000"/>
                  </a:schemeClr>
                </a:solidFill>
                <a:latin typeface="Microsoft Sans Serif"/>
                <a:cs typeface="Microsoft Sans Serif"/>
              </a:rPr>
              <a:t> </a:t>
            </a:r>
            <a:r>
              <a:rPr sz="1800" spc="-5" dirty="0">
                <a:solidFill>
                  <a:schemeClr val="tx2">
                    <a:lumMod val="10000"/>
                  </a:schemeClr>
                </a:solidFill>
                <a:latin typeface="Microsoft Sans Serif"/>
                <a:cs typeface="Microsoft Sans Serif"/>
              </a:rPr>
              <a:t>alınabileceğinin</a:t>
            </a:r>
            <a:r>
              <a:rPr sz="1800" spc="45"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tespit </a:t>
            </a:r>
            <a:r>
              <a:rPr sz="1800" spc="-5"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edilmesi</a:t>
            </a:r>
            <a:endParaRPr sz="1800" dirty="0">
              <a:solidFill>
                <a:schemeClr val="tx2">
                  <a:lumMod val="10000"/>
                </a:schemeClr>
              </a:solidFill>
              <a:latin typeface="Microsoft Sans Serif"/>
              <a:cs typeface="Microsoft Sans Serif"/>
            </a:endParaRPr>
          </a:p>
        </p:txBody>
      </p:sp>
      <p:sp>
        <p:nvSpPr>
          <p:cNvPr id="17" name="Yuvarlatılmış Dikdörtgen 16"/>
          <p:cNvSpPr/>
          <p:nvPr/>
        </p:nvSpPr>
        <p:spPr>
          <a:xfrm>
            <a:off x="8221211" y="2451669"/>
            <a:ext cx="2383364" cy="10132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object 8"/>
          <p:cNvSpPr txBox="1"/>
          <p:nvPr/>
        </p:nvSpPr>
        <p:spPr>
          <a:xfrm>
            <a:off x="8422547" y="2537404"/>
            <a:ext cx="1980564" cy="848360"/>
          </a:xfrm>
          <a:prstGeom prst="rect">
            <a:avLst/>
          </a:prstGeom>
        </p:spPr>
        <p:txBody>
          <a:bodyPr vert="horz" wrap="square" lIns="0" tIns="12700" rIns="0" bIns="0" rtlCol="0">
            <a:spAutoFit/>
          </a:bodyPr>
          <a:lstStyle/>
          <a:p>
            <a:pPr marL="12065" marR="5080" algn="ctr">
              <a:lnSpc>
                <a:spcPct val="100000"/>
              </a:lnSpc>
              <a:spcBef>
                <a:spcPts val="100"/>
              </a:spcBef>
            </a:pPr>
            <a:r>
              <a:rPr sz="1800" spc="-10" dirty="0">
                <a:solidFill>
                  <a:schemeClr val="tx2">
                    <a:lumMod val="10000"/>
                  </a:schemeClr>
                </a:solidFill>
                <a:latin typeface="Microsoft Sans Serif"/>
                <a:cs typeface="Microsoft Sans Serif"/>
              </a:rPr>
              <a:t>Kimlerin</a:t>
            </a:r>
            <a:r>
              <a:rPr sz="1800"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nasıl </a:t>
            </a:r>
            <a:r>
              <a:rPr sz="1800" spc="-5" dirty="0">
                <a:solidFill>
                  <a:schemeClr val="tx2">
                    <a:lumMod val="10000"/>
                  </a:schemeClr>
                </a:solidFill>
                <a:latin typeface="Microsoft Sans Serif"/>
                <a:cs typeface="Microsoft Sans Serif"/>
              </a:rPr>
              <a:t>zarar </a:t>
            </a:r>
            <a:r>
              <a:rPr sz="1800" spc="-465"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göreceğinin</a:t>
            </a:r>
            <a:r>
              <a:rPr sz="1800" spc="35"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tespit </a:t>
            </a:r>
            <a:r>
              <a:rPr sz="1800" spc="-5"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edilmesi</a:t>
            </a:r>
            <a:endParaRPr sz="1800" dirty="0">
              <a:solidFill>
                <a:schemeClr val="tx2">
                  <a:lumMod val="10000"/>
                </a:schemeClr>
              </a:solidFill>
              <a:latin typeface="Microsoft Sans Serif"/>
              <a:cs typeface="Microsoft Sans Serif"/>
            </a:endParaRPr>
          </a:p>
        </p:txBody>
      </p:sp>
      <p:sp>
        <p:nvSpPr>
          <p:cNvPr id="19" name="Yuvarlatılmış Dikdörtgen 18"/>
          <p:cNvSpPr/>
          <p:nvPr/>
        </p:nvSpPr>
        <p:spPr>
          <a:xfrm>
            <a:off x="8347046" y="4265822"/>
            <a:ext cx="2257529" cy="6962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0" name="object 12"/>
          <p:cNvSpPr txBox="1"/>
          <p:nvPr/>
        </p:nvSpPr>
        <p:spPr>
          <a:xfrm>
            <a:off x="8758551" y="4330554"/>
            <a:ext cx="2260010" cy="566822"/>
          </a:xfrm>
          <a:prstGeom prst="rect">
            <a:avLst/>
          </a:prstGeom>
        </p:spPr>
        <p:txBody>
          <a:bodyPr vert="horz" wrap="square" lIns="0" tIns="12700" rIns="0" bIns="0" rtlCol="0">
            <a:spAutoFit/>
          </a:bodyPr>
          <a:lstStyle/>
          <a:p>
            <a:pPr marL="12700">
              <a:lnSpc>
                <a:spcPct val="100000"/>
              </a:lnSpc>
              <a:spcBef>
                <a:spcPts val="100"/>
              </a:spcBef>
            </a:pPr>
            <a:r>
              <a:rPr sz="1800" dirty="0">
                <a:solidFill>
                  <a:schemeClr val="tx2">
                    <a:lumMod val="10000"/>
                  </a:schemeClr>
                </a:solidFill>
                <a:latin typeface="Microsoft Sans Serif"/>
                <a:cs typeface="Microsoft Sans Serif"/>
              </a:rPr>
              <a:t>Bulguların</a:t>
            </a:r>
            <a:r>
              <a:rPr sz="1800" spc="-20"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kaydedilmesi</a:t>
            </a:r>
            <a:endParaRPr sz="1800" dirty="0">
              <a:solidFill>
                <a:schemeClr val="tx2">
                  <a:lumMod val="10000"/>
                </a:schemeClr>
              </a:solidFill>
              <a:latin typeface="Microsoft Sans Serif"/>
              <a:cs typeface="Microsoft Sans Serif"/>
            </a:endParaRPr>
          </a:p>
        </p:txBody>
      </p:sp>
      <p:sp>
        <p:nvSpPr>
          <p:cNvPr id="21" name="Yuvarlatılmış Dikdörtgen 20"/>
          <p:cNvSpPr/>
          <p:nvPr/>
        </p:nvSpPr>
        <p:spPr>
          <a:xfrm>
            <a:off x="8422547" y="5685601"/>
            <a:ext cx="3137482" cy="866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object 14"/>
          <p:cNvSpPr txBox="1"/>
          <p:nvPr/>
        </p:nvSpPr>
        <p:spPr>
          <a:xfrm>
            <a:off x="8632705" y="5702807"/>
            <a:ext cx="2717165" cy="848994"/>
          </a:xfrm>
          <a:prstGeom prst="rect">
            <a:avLst/>
          </a:prstGeom>
        </p:spPr>
        <p:txBody>
          <a:bodyPr vert="horz" wrap="square" lIns="0" tIns="12700" rIns="0" bIns="0" rtlCol="0">
            <a:spAutoFit/>
          </a:bodyPr>
          <a:lstStyle/>
          <a:p>
            <a:pPr marL="12065" marR="5080" indent="635" algn="ctr">
              <a:lnSpc>
                <a:spcPct val="100000"/>
              </a:lnSpc>
              <a:spcBef>
                <a:spcPts val="100"/>
              </a:spcBef>
            </a:pPr>
            <a:r>
              <a:rPr sz="1800" spc="-10" dirty="0">
                <a:solidFill>
                  <a:schemeClr val="tx2">
                    <a:lumMod val="10000"/>
                  </a:schemeClr>
                </a:solidFill>
                <a:latin typeface="Microsoft Sans Serif"/>
                <a:cs typeface="Microsoft Sans Serif"/>
              </a:rPr>
              <a:t>Risk</a:t>
            </a:r>
            <a:r>
              <a:rPr sz="1800" spc="5"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değerlendirilmesinin </a:t>
            </a:r>
            <a:r>
              <a:rPr sz="1800" spc="-5"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gözden</a:t>
            </a:r>
            <a:r>
              <a:rPr sz="1800" spc="15"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geçirilmesi,</a:t>
            </a:r>
            <a:r>
              <a:rPr sz="1800" spc="40"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gerekli </a:t>
            </a:r>
            <a:r>
              <a:rPr sz="1800" spc="-459"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ise</a:t>
            </a:r>
            <a:r>
              <a:rPr sz="1800" spc="5"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güncellenmesi.</a:t>
            </a:r>
            <a:endParaRPr sz="1800" dirty="0">
              <a:solidFill>
                <a:schemeClr val="tx2">
                  <a:lumMod val="10000"/>
                </a:schemeClr>
              </a:solidFill>
              <a:latin typeface="Microsoft Sans Serif"/>
              <a:cs typeface="Microsoft Sans Serif"/>
            </a:endParaRPr>
          </a:p>
        </p:txBody>
      </p:sp>
      <p:cxnSp>
        <p:nvCxnSpPr>
          <p:cNvPr id="24" name="Düz Ok Bağlayıcısı 23"/>
          <p:cNvCxnSpPr>
            <a:stCxn id="9" idx="3"/>
          </p:cNvCxnSpPr>
          <p:nvPr/>
        </p:nvCxnSpPr>
        <p:spPr>
          <a:xfrm flipV="1">
            <a:off x="5687287" y="2956089"/>
            <a:ext cx="2374533" cy="101910"/>
          </a:xfrm>
          <a:prstGeom prst="straightConnector1">
            <a:avLst/>
          </a:prstGeom>
          <a:ln>
            <a:solidFill>
              <a:schemeClr val="tx2">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Düz Ok Bağlayıcısı 26"/>
          <p:cNvCxnSpPr/>
          <p:nvPr/>
        </p:nvCxnSpPr>
        <p:spPr>
          <a:xfrm flipH="1">
            <a:off x="7189365" y="3464920"/>
            <a:ext cx="1098958" cy="865634"/>
          </a:xfrm>
          <a:prstGeom prst="straightConnector1">
            <a:avLst/>
          </a:prstGeom>
          <a:ln>
            <a:solidFill>
              <a:schemeClr val="tx2">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Düz Ok Bağlayıcısı 28"/>
          <p:cNvCxnSpPr>
            <a:endCxn id="19" idx="1"/>
          </p:cNvCxnSpPr>
          <p:nvPr/>
        </p:nvCxnSpPr>
        <p:spPr>
          <a:xfrm flipV="1">
            <a:off x="7189365" y="4613966"/>
            <a:ext cx="1157681" cy="100647"/>
          </a:xfrm>
          <a:prstGeom prst="straightConnector1">
            <a:avLst/>
          </a:prstGeom>
          <a:ln>
            <a:solidFill>
              <a:schemeClr val="tx2">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Düz Ok Bağlayıcısı 30"/>
          <p:cNvCxnSpPr/>
          <p:nvPr/>
        </p:nvCxnSpPr>
        <p:spPr>
          <a:xfrm>
            <a:off x="9227890" y="5006140"/>
            <a:ext cx="8389" cy="679461"/>
          </a:xfrm>
          <a:prstGeom prst="straightConnector1">
            <a:avLst/>
          </a:prstGeom>
          <a:ln>
            <a:solidFill>
              <a:schemeClr val="tx2">
                <a:lumMod val="1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Slayt Numarası Yer Tutucusu 4"/>
          <p:cNvSpPr>
            <a:spLocks noGrp="1"/>
          </p:cNvSpPr>
          <p:nvPr>
            <p:ph type="sldNum" sz="quarter" idx="12"/>
          </p:nvPr>
        </p:nvSpPr>
        <p:spPr/>
        <p:txBody>
          <a:bodyPr/>
          <a:lstStyle/>
          <a:p>
            <a:fld id="{866914FB-3D64-4DE5-96CE-E198EC76AE77}" type="slidenum">
              <a:rPr lang="tr-TR" smtClean="0"/>
              <a:t>83</a:t>
            </a:fld>
            <a:endParaRPr lang="tr-TR"/>
          </a:p>
        </p:txBody>
      </p:sp>
    </p:spTree>
    <p:extLst>
      <p:ext uri="{BB962C8B-B14F-4D97-AF65-F5344CB8AC3E}">
        <p14:creationId xmlns:p14="http://schemas.microsoft.com/office/powerpoint/2010/main" val="398367714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p:cNvSpPr>
          <p:nvPr/>
        </p:nvSpPr>
        <p:spPr>
          <a:xfrm>
            <a:off x="664246" y="2459552"/>
            <a:ext cx="2354580" cy="331470"/>
          </a:xfrm>
          <a:prstGeom prst="rect">
            <a:avLst/>
          </a:prstGeom>
        </p:spPr>
        <p:txBody>
          <a:bodyPr vert="horz" wrap="square" lIns="0" tIns="13335" rIns="0" bIns="0" rtlCol="0" anchor="ctr">
            <a:spAutoFit/>
          </a:bodyPr>
          <a:lstStyle>
            <a:lvl1pPr algn="l" defTabSz="914400" rtl="0" eaLnBrk="1" latinLnBrk="0" hangingPunct="1">
              <a:lnSpc>
                <a:spcPct val="90000"/>
              </a:lnSpc>
              <a:spcBef>
                <a:spcPct val="0"/>
              </a:spcBef>
              <a:buNone/>
              <a:defRPr sz="3600" kern="1200">
                <a:solidFill>
                  <a:schemeClr val="tx1"/>
                </a:solidFill>
                <a:latin typeface="+mj-lt"/>
                <a:ea typeface="+mj-ea"/>
                <a:cs typeface="+mj-cs"/>
              </a:defRPr>
            </a:lvl1pPr>
          </a:lstStyle>
          <a:p>
            <a:pPr marL="12700">
              <a:lnSpc>
                <a:spcPct val="100000"/>
              </a:lnSpc>
              <a:spcBef>
                <a:spcPts val="105"/>
              </a:spcBef>
            </a:pPr>
            <a:r>
              <a:rPr lang="tr-TR" sz="2000" spc="-5" dirty="0">
                <a:solidFill>
                  <a:srgbClr val="00AFEF"/>
                </a:solidFill>
                <a:latin typeface="Microsoft Sans Serif"/>
                <a:cs typeface="Microsoft Sans Serif"/>
              </a:rPr>
              <a:t>Planlama</a:t>
            </a:r>
            <a:r>
              <a:rPr lang="tr-TR" sz="2000" spc="-10" dirty="0">
                <a:solidFill>
                  <a:srgbClr val="00AFEF"/>
                </a:solidFill>
                <a:latin typeface="Microsoft Sans Serif"/>
                <a:cs typeface="Microsoft Sans Serif"/>
              </a:rPr>
              <a:t> </a:t>
            </a:r>
            <a:r>
              <a:rPr lang="tr-TR" sz="2000" spc="-5" dirty="0">
                <a:solidFill>
                  <a:srgbClr val="00AFEF"/>
                </a:solidFill>
                <a:latin typeface="Microsoft Sans Serif"/>
                <a:cs typeface="Microsoft Sans Serif"/>
              </a:rPr>
              <a:t>ve</a:t>
            </a:r>
            <a:r>
              <a:rPr lang="tr-TR" sz="2000" spc="5" dirty="0">
                <a:solidFill>
                  <a:srgbClr val="00AFEF"/>
                </a:solidFill>
                <a:latin typeface="Microsoft Sans Serif"/>
                <a:cs typeface="Microsoft Sans Serif"/>
              </a:rPr>
              <a:t> </a:t>
            </a:r>
            <a:r>
              <a:rPr lang="tr-TR" sz="2000" spc="15" dirty="0">
                <a:solidFill>
                  <a:srgbClr val="00AFEF"/>
                </a:solidFill>
                <a:latin typeface="Microsoft Sans Serif"/>
                <a:cs typeface="Microsoft Sans Serif"/>
              </a:rPr>
              <a:t>Hazırlık</a:t>
            </a:r>
            <a:endParaRPr lang="tr-TR" sz="2000" dirty="0">
              <a:latin typeface="Microsoft Sans Serif"/>
              <a:cs typeface="Microsoft Sans Serif"/>
            </a:endParaRPr>
          </a:p>
        </p:txBody>
      </p:sp>
      <p:sp>
        <p:nvSpPr>
          <p:cNvPr id="4" name="object 4"/>
          <p:cNvSpPr txBox="1"/>
          <p:nvPr/>
        </p:nvSpPr>
        <p:spPr>
          <a:xfrm>
            <a:off x="664246" y="2999242"/>
            <a:ext cx="1906933" cy="299720"/>
          </a:xfrm>
          <a:prstGeom prst="rect">
            <a:avLst/>
          </a:prstGeom>
        </p:spPr>
        <p:txBody>
          <a:bodyPr vert="horz" wrap="square" lIns="0" tIns="12700" rIns="0" bIns="0" rtlCol="0">
            <a:spAutoFit/>
          </a:bodyPr>
          <a:lstStyle/>
          <a:p>
            <a:pPr marL="12700">
              <a:lnSpc>
                <a:spcPct val="100000"/>
              </a:lnSpc>
              <a:spcBef>
                <a:spcPts val="100"/>
              </a:spcBef>
            </a:pPr>
            <a:r>
              <a:rPr sz="1800" spc="-10" dirty="0">
                <a:solidFill>
                  <a:schemeClr val="tx2">
                    <a:lumMod val="10000"/>
                  </a:schemeClr>
                </a:solidFill>
                <a:latin typeface="Microsoft Sans Serif"/>
                <a:cs typeface="Microsoft Sans Serif"/>
              </a:rPr>
              <a:t>Risk</a:t>
            </a:r>
            <a:r>
              <a:rPr sz="1800" spc="-35" dirty="0">
                <a:solidFill>
                  <a:schemeClr val="tx2">
                    <a:lumMod val="10000"/>
                  </a:schemeClr>
                </a:solidFill>
                <a:latin typeface="Microsoft Sans Serif"/>
                <a:cs typeface="Microsoft Sans Serif"/>
              </a:rPr>
              <a:t> </a:t>
            </a:r>
            <a:r>
              <a:rPr sz="1800" spc="-10" dirty="0">
                <a:solidFill>
                  <a:schemeClr val="tx2">
                    <a:lumMod val="10000"/>
                  </a:schemeClr>
                </a:solidFill>
                <a:latin typeface="Microsoft Sans Serif"/>
                <a:cs typeface="Microsoft Sans Serif"/>
              </a:rPr>
              <a:t>analizi</a:t>
            </a:r>
            <a:endParaRPr sz="1800" dirty="0">
              <a:solidFill>
                <a:schemeClr val="tx2">
                  <a:lumMod val="10000"/>
                </a:schemeClr>
              </a:solidFill>
              <a:latin typeface="Microsoft Sans Serif"/>
              <a:cs typeface="Microsoft Sans Serif"/>
            </a:endParaRPr>
          </a:p>
        </p:txBody>
      </p:sp>
      <p:pic>
        <p:nvPicPr>
          <p:cNvPr id="5" name="object 5"/>
          <p:cNvPicPr/>
          <p:nvPr/>
        </p:nvPicPr>
        <p:blipFill>
          <a:blip r:embed="rId2" cstate="print"/>
          <a:stretch>
            <a:fillRect/>
          </a:stretch>
        </p:blipFill>
        <p:spPr>
          <a:xfrm>
            <a:off x="3149426" y="2999242"/>
            <a:ext cx="8469325" cy="3808222"/>
          </a:xfrm>
          <a:prstGeom prst="rect">
            <a:avLst/>
          </a:prstGeom>
        </p:spPr>
      </p:pic>
      <p:sp>
        <p:nvSpPr>
          <p:cNvPr id="7" name="Yuvarlatılmış Dikdörtgen 6"/>
          <p:cNvSpPr/>
          <p:nvPr/>
        </p:nvSpPr>
        <p:spPr>
          <a:xfrm>
            <a:off x="680321" y="4077050"/>
            <a:ext cx="2338505" cy="9982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dirty="0"/>
              <a:t>A-?              E-?</a:t>
            </a:r>
          </a:p>
          <a:p>
            <a:r>
              <a:rPr lang="tr-TR" dirty="0"/>
              <a:t>B-?              F-?</a:t>
            </a:r>
          </a:p>
          <a:p>
            <a:r>
              <a:rPr lang="tr-TR" dirty="0"/>
              <a:t>C-?              G-?</a:t>
            </a:r>
          </a:p>
          <a:p>
            <a:r>
              <a:rPr lang="tr-TR" dirty="0"/>
              <a:t>D-?              …-?</a:t>
            </a:r>
          </a:p>
        </p:txBody>
      </p:sp>
      <p:sp>
        <p:nvSpPr>
          <p:cNvPr id="9" name="Dikdörtgen 8"/>
          <p:cNvSpPr/>
          <p:nvPr/>
        </p:nvSpPr>
        <p:spPr>
          <a:xfrm>
            <a:off x="418760" y="760012"/>
            <a:ext cx="10801690" cy="584775"/>
          </a:xfrm>
          <a:prstGeom prst="rect">
            <a:avLst/>
          </a:prstGeom>
        </p:spPr>
        <p:txBody>
          <a:bodyPr wrap="square">
            <a:spAutoFit/>
          </a:bodyPr>
          <a:lstStyle/>
          <a:p>
            <a:r>
              <a:rPr lang="tr-TR" sz="3200" spc="-60" dirty="0">
                <a:solidFill>
                  <a:schemeClr val="tx2">
                    <a:lumMod val="10000"/>
                  </a:schemeClr>
                </a:solidFill>
                <a:latin typeface="Calibri"/>
                <a:cs typeface="Calibri"/>
              </a:rPr>
              <a:t>İSKELELERİN </a:t>
            </a:r>
            <a:r>
              <a:rPr lang="tr-TR" sz="3200" spc="-55" dirty="0">
                <a:solidFill>
                  <a:schemeClr val="tx2">
                    <a:lumMod val="10000"/>
                  </a:schemeClr>
                </a:solidFill>
                <a:latin typeface="Calibri"/>
                <a:cs typeface="Calibri"/>
              </a:rPr>
              <a:t> </a:t>
            </a:r>
            <a:r>
              <a:rPr lang="tr-TR" sz="3200" spc="-60" dirty="0">
                <a:solidFill>
                  <a:schemeClr val="tx2">
                    <a:lumMod val="10000"/>
                  </a:schemeClr>
                </a:solidFill>
                <a:latin typeface="Calibri"/>
                <a:cs typeface="Calibri"/>
              </a:rPr>
              <a:t>GÜVENLİ </a:t>
            </a:r>
            <a:r>
              <a:rPr lang="tr-TR" sz="3200" spc="-55" dirty="0">
                <a:solidFill>
                  <a:schemeClr val="tx2">
                    <a:lumMod val="10000"/>
                  </a:schemeClr>
                </a:solidFill>
                <a:latin typeface="Calibri"/>
                <a:cs typeface="Calibri"/>
              </a:rPr>
              <a:t> </a:t>
            </a:r>
            <a:r>
              <a:rPr lang="tr-TR" sz="3200" spc="-95" dirty="0">
                <a:solidFill>
                  <a:schemeClr val="tx2">
                    <a:lumMod val="10000"/>
                  </a:schemeClr>
                </a:solidFill>
                <a:latin typeface="Calibri"/>
                <a:cs typeface="Calibri"/>
              </a:rPr>
              <a:t>K</a:t>
            </a:r>
            <a:r>
              <a:rPr lang="tr-TR" sz="3200" spc="-65" dirty="0">
                <a:solidFill>
                  <a:schemeClr val="tx2">
                    <a:lumMod val="10000"/>
                  </a:schemeClr>
                </a:solidFill>
                <a:latin typeface="Calibri"/>
                <a:cs typeface="Calibri"/>
              </a:rPr>
              <a:t>ULL</a:t>
            </a:r>
            <a:r>
              <a:rPr lang="tr-TR" sz="3200" spc="-60" dirty="0">
                <a:solidFill>
                  <a:schemeClr val="tx2">
                    <a:lumMod val="10000"/>
                  </a:schemeClr>
                </a:solidFill>
                <a:latin typeface="Calibri"/>
                <a:cs typeface="Calibri"/>
              </a:rPr>
              <a:t>A</a:t>
            </a:r>
            <a:r>
              <a:rPr lang="tr-TR" sz="3200" spc="-65" dirty="0">
                <a:solidFill>
                  <a:schemeClr val="tx2">
                    <a:lumMod val="10000"/>
                  </a:schemeClr>
                </a:solidFill>
                <a:latin typeface="Calibri"/>
                <a:cs typeface="Calibri"/>
              </a:rPr>
              <a:t>NI</a:t>
            </a:r>
            <a:r>
              <a:rPr lang="tr-TR" sz="3200" spc="-60" dirty="0">
                <a:solidFill>
                  <a:schemeClr val="tx2">
                    <a:lumMod val="10000"/>
                  </a:schemeClr>
                </a:solidFill>
                <a:latin typeface="Calibri"/>
                <a:cs typeface="Calibri"/>
              </a:rPr>
              <a:t>M</a:t>
            </a:r>
            <a:r>
              <a:rPr lang="tr-TR" sz="3200" spc="-65" dirty="0">
                <a:solidFill>
                  <a:schemeClr val="tx2">
                    <a:lumMod val="10000"/>
                  </a:schemeClr>
                </a:solidFill>
                <a:latin typeface="Calibri"/>
                <a:cs typeface="Calibri"/>
              </a:rPr>
              <a:t>IN</a:t>
            </a:r>
            <a:r>
              <a:rPr lang="tr-TR" sz="3200" dirty="0">
                <a:solidFill>
                  <a:schemeClr val="tx2">
                    <a:lumMod val="10000"/>
                  </a:schemeClr>
                </a:solidFill>
                <a:latin typeface="Calibri"/>
                <a:cs typeface="Calibri"/>
              </a:rPr>
              <a:t>A  </a:t>
            </a:r>
            <a:r>
              <a:rPr lang="tr-TR" sz="3200" spc="-140" dirty="0">
                <a:solidFill>
                  <a:schemeClr val="tx2">
                    <a:lumMod val="10000"/>
                  </a:schemeClr>
                </a:solidFill>
                <a:latin typeface="Calibri"/>
                <a:cs typeface="Calibri"/>
              </a:rPr>
              <a:t>Y</a:t>
            </a:r>
            <a:r>
              <a:rPr lang="tr-TR" sz="3200" spc="-70" dirty="0">
                <a:solidFill>
                  <a:schemeClr val="tx2">
                    <a:lumMod val="10000"/>
                  </a:schemeClr>
                </a:solidFill>
                <a:latin typeface="Calibri"/>
                <a:cs typeface="Calibri"/>
              </a:rPr>
              <a:t>Ö</a:t>
            </a:r>
            <a:r>
              <a:rPr lang="tr-TR" sz="3200" spc="-65" dirty="0">
                <a:solidFill>
                  <a:schemeClr val="tx2">
                    <a:lumMod val="10000"/>
                  </a:schemeClr>
                </a:solidFill>
                <a:latin typeface="Calibri"/>
                <a:cs typeface="Calibri"/>
              </a:rPr>
              <a:t>N</a:t>
            </a:r>
            <a:r>
              <a:rPr lang="tr-TR" sz="3200" spc="-60" dirty="0">
                <a:solidFill>
                  <a:schemeClr val="tx2">
                    <a:lumMod val="10000"/>
                  </a:schemeClr>
                </a:solidFill>
                <a:latin typeface="Calibri"/>
                <a:cs typeface="Calibri"/>
              </a:rPr>
              <a:t>E</a:t>
            </a:r>
            <a:r>
              <a:rPr lang="tr-TR" sz="3200" spc="-65" dirty="0">
                <a:solidFill>
                  <a:schemeClr val="tx2">
                    <a:lumMod val="10000"/>
                  </a:schemeClr>
                </a:solidFill>
                <a:latin typeface="Calibri"/>
                <a:cs typeface="Calibri"/>
              </a:rPr>
              <a:t>Lİ</a:t>
            </a:r>
            <a:r>
              <a:rPr lang="tr-TR" sz="3200" dirty="0">
                <a:solidFill>
                  <a:schemeClr val="tx2">
                    <a:lumMod val="10000"/>
                  </a:schemeClr>
                </a:solidFill>
                <a:latin typeface="Calibri"/>
                <a:cs typeface="Calibri"/>
              </a:rPr>
              <a:t>K</a:t>
            </a:r>
            <a:r>
              <a:rPr lang="tr-TR" sz="3200" spc="-110" dirty="0">
                <a:solidFill>
                  <a:schemeClr val="tx2">
                    <a:lumMod val="10000"/>
                  </a:schemeClr>
                </a:solidFill>
                <a:latin typeface="Calibri"/>
                <a:cs typeface="Calibri"/>
              </a:rPr>
              <a:t> </a:t>
            </a:r>
            <a:r>
              <a:rPr lang="tr-TR" sz="3200" spc="-65" dirty="0">
                <a:solidFill>
                  <a:schemeClr val="tx2">
                    <a:lumMod val="10000"/>
                  </a:schemeClr>
                </a:solidFill>
                <a:latin typeface="Calibri"/>
                <a:cs typeface="Calibri"/>
              </a:rPr>
              <a:t>İ</a:t>
            </a:r>
            <a:r>
              <a:rPr lang="tr-TR" sz="3200" spc="-60" dirty="0">
                <a:solidFill>
                  <a:schemeClr val="tx2">
                    <a:lumMod val="10000"/>
                  </a:schemeClr>
                </a:solidFill>
                <a:latin typeface="Calibri"/>
                <a:cs typeface="Calibri"/>
              </a:rPr>
              <a:t>S</a:t>
            </a:r>
            <a:r>
              <a:rPr lang="tr-TR" sz="3200" dirty="0">
                <a:solidFill>
                  <a:schemeClr val="tx2">
                    <a:lumMod val="10000"/>
                  </a:schemeClr>
                </a:solidFill>
                <a:latin typeface="Calibri"/>
                <a:cs typeface="Calibri"/>
              </a:rPr>
              <a:t>G  </a:t>
            </a:r>
            <a:r>
              <a:rPr lang="tr-TR" sz="3200" spc="-65" dirty="0">
                <a:solidFill>
                  <a:schemeClr val="tx2">
                    <a:lumMod val="10000"/>
                  </a:schemeClr>
                </a:solidFill>
                <a:latin typeface="Calibri"/>
                <a:cs typeface="Calibri"/>
              </a:rPr>
              <a:t>BİLGİLERİ</a:t>
            </a:r>
            <a:endParaRPr lang="tr-TR" sz="3200" dirty="0"/>
          </a:p>
        </p:txBody>
      </p:sp>
      <p:sp>
        <p:nvSpPr>
          <p:cNvPr id="6" name="Slayt Numarası Yer Tutucusu 5"/>
          <p:cNvSpPr>
            <a:spLocks noGrp="1"/>
          </p:cNvSpPr>
          <p:nvPr>
            <p:ph type="sldNum" sz="quarter" idx="12"/>
          </p:nvPr>
        </p:nvSpPr>
        <p:spPr/>
        <p:txBody>
          <a:bodyPr/>
          <a:lstStyle/>
          <a:p>
            <a:fld id="{866914FB-3D64-4DE5-96CE-E198EC76AE77}" type="slidenum">
              <a:rPr lang="tr-TR" smtClean="0"/>
              <a:t>84</a:t>
            </a:fld>
            <a:endParaRPr lang="tr-TR"/>
          </a:p>
        </p:txBody>
      </p:sp>
    </p:spTree>
    <p:extLst>
      <p:ext uri="{BB962C8B-B14F-4D97-AF65-F5344CB8AC3E}">
        <p14:creationId xmlns:p14="http://schemas.microsoft.com/office/powerpoint/2010/main" val="178589062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38376" y="427423"/>
            <a:ext cx="10601123" cy="885630"/>
          </a:xfrm>
        </p:spPr>
        <p:txBody>
          <a:bodyPr>
            <a:normAutofit fontScale="90000"/>
          </a:bodyPr>
          <a:lstStyle/>
          <a:p>
            <a:r>
              <a:rPr lang="tr-TR" spc="-60" dirty="0">
                <a:solidFill>
                  <a:schemeClr val="tx2">
                    <a:lumMod val="10000"/>
                  </a:schemeClr>
                </a:solidFill>
                <a:latin typeface="Calibri"/>
                <a:cs typeface="Calibri"/>
              </a:rPr>
              <a:t>İSKELE KURMA VE KULLANIMDA DİKKAT EDİLECEK HUSUSLAR </a:t>
            </a:r>
            <a:endParaRPr lang="tr-TR" dirty="0"/>
          </a:p>
        </p:txBody>
      </p:sp>
      <p:sp>
        <p:nvSpPr>
          <p:cNvPr id="3" name="Yuvarlatılmış Dikdörtgen 2"/>
          <p:cNvSpPr/>
          <p:nvPr/>
        </p:nvSpPr>
        <p:spPr>
          <a:xfrm>
            <a:off x="385894" y="4018327"/>
            <a:ext cx="2617365" cy="7466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nSpc>
                <a:spcPct val="100000"/>
              </a:lnSpc>
              <a:spcBef>
                <a:spcPts val="105"/>
              </a:spcBef>
            </a:pPr>
            <a:r>
              <a:rPr lang="tr-TR" dirty="0">
                <a:latin typeface="Microsoft Sans Serif"/>
                <a:cs typeface="Microsoft Sans Serif"/>
              </a:rPr>
              <a:t>Kurulum Anı ve Öncesi</a:t>
            </a:r>
          </a:p>
        </p:txBody>
      </p:sp>
      <p:grpSp>
        <p:nvGrpSpPr>
          <p:cNvPr id="4" name="object 4"/>
          <p:cNvGrpSpPr/>
          <p:nvPr/>
        </p:nvGrpSpPr>
        <p:grpSpPr>
          <a:xfrm>
            <a:off x="3606130" y="1934049"/>
            <a:ext cx="6811861" cy="3550920"/>
            <a:chOff x="2759138" y="1907222"/>
            <a:chExt cx="6047740" cy="3550920"/>
          </a:xfrm>
        </p:grpSpPr>
        <p:pic>
          <p:nvPicPr>
            <p:cNvPr id="5" name="object 5"/>
            <p:cNvPicPr/>
            <p:nvPr/>
          </p:nvPicPr>
          <p:blipFill>
            <a:blip r:embed="rId2" cstate="print"/>
            <a:stretch>
              <a:fillRect/>
            </a:stretch>
          </p:blipFill>
          <p:spPr>
            <a:xfrm>
              <a:off x="2768600" y="1916811"/>
              <a:ext cx="3242310" cy="3516205"/>
            </a:xfrm>
            <a:prstGeom prst="rect">
              <a:avLst/>
            </a:prstGeom>
          </p:spPr>
        </p:pic>
        <p:sp>
          <p:nvSpPr>
            <p:cNvPr id="6" name="object 6"/>
            <p:cNvSpPr/>
            <p:nvPr/>
          </p:nvSpPr>
          <p:spPr>
            <a:xfrm>
              <a:off x="2763901" y="1911985"/>
              <a:ext cx="3251835" cy="3541395"/>
            </a:xfrm>
            <a:custGeom>
              <a:avLst/>
              <a:gdLst/>
              <a:ahLst/>
              <a:cxnLst/>
              <a:rect l="l" t="t" r="r" b="b"/>
              <a:pathLst>
                <a:path w="3251835" h="3541395">
                  <a:moveTo>
                    <a:pt x="0" y="3540887"/>
                  </a:moveTo>
                  <a:lnTo>
                    <a:pt x="3251835" y="3540887"/>
                  </a:lnTo>
                  <a:lnTo>
                    <a:pt x="3251835" y="0"/>
                  </a:lnTo>
                  <a:lnTo>
                    <a:pt x="0" y="0"/>
                  </a:lnTo>
                  <a:lnTo>
                    <a:pt x="0" y="3540887"/>
                  </a:lnTo>
                  <a:close/>
                </a:path>
              </a:pathLst>
            </a:custGeom>
            <a:ln w="9525">
              <a:solidFill>
                <a:srgbClr val="000000"/>
              </a:solidFill>
            </a:ln>
          </p:spPr>
          <p:txBody>
            <a:bodyPr wrap="square" lIns="0" tIns="0" rIns="0" bIns="0" rtlCol="0"/>
            <a:lstStyle/>
            <a:p>
              <a:endParaRPr/>
            </a:p>
          </p:txBody>
        </p:sp>
        <p:pic>
          <p:nvPicPr>
            <p:cNvPr id="7" name="object 7"/>
            <p:cNvPicPr/>
            <p:nvPr/>
          </p:nvPicPr>
          <p:blipFill>
            <a:blip r:embed="rId3" cstate="print"/>
            <a:stretch>
              <a:fillRect/>
            </a:stretch>
          </p:blipFill>
          <p:spPr>
            <a:xfrm>
              <a:off x="6011036" y="1924558"/>
              <a:ext cx="2785872" cy="3523615"/>
            </a:xfrm>
            <a:prstGeom prst="rect">
              <a:avLst/>
            </a:prstGeom>
          </p:spPr>
        </p:pic>
        <p:sp>
          <p:nvSpPr>
            <p:cNvPr id="8" name="object 8"/>
            <p:cNvSpPr/>
            <p:nvPr/>
          </p:nvSpPr>
          <p:spPr>
            <a:xfrm>
              <a:off x="6006211" y="1919732"/>
              <a:ext cx="2795905" cy="3533140"/>
            </a:xfrm>
            <a:custGeom>
              <a:avLst/>
              <a:gdLst/>
              <a:ahLst/>
              <a:cxnLst/>
              <a:rect l="l" t="t" r="r" b="b"/>
              <a:pathLst>
                <a:path w="2795904" h="3533140">
                  <a:moveTo>
                    <a:pt x="0" y="3533140"/>
                  </a:moveTo>
                  <a:lnTo>
                    <a:pt x="2795396" y="3533140"/>
                  </a:lnTo>
                  <a:lnTo>
                    <a:pt x="2795396" y="0"/>
                  </a:lnTo>
                  <a:lnTo>
                    <a:pt x="0" y="0"/>
                  </a:lnTo>
                  <a:lnTo>
                    <a:pt x="0" y="3533140"/>
                  </a:lnTo>
                  <a:close/>
                </a:path>
              </a:pathLst>
            </a:custGeom>
            <a:ln w="9525">
              <a:solidFill>
                <a:srgbClr val="000000"/>
              </a:solidFill>
            </a:ln>
          </p:spPr>
          <p:txBody>
            <a:bodyPr wrap="square" lIns="0" tIns="0" rIns="0" bIns="0" rtlCol="0"/>
            <a:lstStyle/>
            <a:p>
              <a:endParaRPr/>
            </a:p>
          </p:txBody>
        </p:sp>
        <p:sp>
          <p:nvSpPr>
            <p:cNvPr id="9" name="object 9"/>
            <p:cNvSpPr/>
            <p:nvPr/>
          </p:nvSpPr>
          <p:spPr>
            <a:xfrm>
              <a:off x="6156197" y="4941125"/>
              <a:ext cx="2584450" cy="400685"/>
            </a:xfrm>
            <a:custGeom>
              <a:avLst/>
              <a:gdLst/>
              <a:ahLst/>
              <a:cxnLst/>
              <a:rect l="l" t="t" r="r" b="b"/>
              <a:pathLst>
                <a:path w="2584450" h="400685">
                  <a:moveTo>
                    <a:pt x="2584196" y="0"/>
                  </a:moveTo>
                  <a:lnTo>
                    <a:pt x="0" y="0"/>
                  </a:lnTo>
                  <a:lnTo>
                    <a:pt x="0" y="400113"/>
                  </a:lnTo>
                  <a:lnTo>
                    <a:pt x="2584196" y="400113"/>
                  </a:lnTo>
                  <a:lnTo>
                    <a:pt x="2584196" y="0"/>
                  </a:lnTo>
                  <a:close/>
                </a:path>
              </a:pathLst>
            </a:custGeom>
            <a:solidFill>
              <a:srgbClr val="FFFFFF"/>
            </a:solidFill>
          </p:spPr>
          <p:txBody>
            <a:bodyPr wrap="square" lIns="0" tIns="0" rIns="0" bIns="0" rtlCol="0"/>
            <a:lstStyle/>
            <a:p>
              <a:endParaRPr/>
            </a:p>
          </p:txBody>
        </p:sp>
      </p:grpSp>
      <p:sp>
        <p:nvSpPr>
          <p:cNvPr id="10" name="Slayt Numarası Yer Tutucusu 9"/>
          <p:cNvSpPr>
            <a:spLocks noGrp="1"/>
          </p:cNvSpPr>
          <p:nvPr>
            <p:ph type="sldNum" sz="quarter" idx="12"/>
          </p:nvPr>
        </p:nvSpPr>
        <p:spPr/>
        <p:txBody>
          <a:bodyPr/>
          <a:lstStyle/>
          <a:p>
            <a:fld id="{866914FB-3D64-4DE5-96CE-E198EC76AE77}" type="slidenum">
              <a:rPr lang="tr-TR" smtClean="0"/>
              <a:t>85</a:t>
            </a:fld>
            <a:endParaRPr lang="tr-TR"/>
          </a:p>
        </p:txBody>
      </p:sp>
    </p:spTree>
    <p:extLst>
      <p:ext uri="{BB962C8B-B14F-4D97-AF65-F5344CB8AC3E}">
        <p14:creationId xmlns:p14="http://schemas.microsoft.com/office/powerpoint/2010/main" val="318865678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p:cNvSpPr>
            <a:spLocks noGrp="1"/>
          </p:cNvSpPr>
          <p:nvPr>
            <p:ph type="sldNum" sz="quarter" idx="12"/>
          </p:nvPr>
        </p:nvSpPr>
        <p:spPr/>
        <p:txBody>
          <a:bodyPr/>
          <a:lstStyle/>
          <a:p>
            <a:fld id="{866914FB-3D64-4DE5-96CE-E198EC76AE77}" type="slidenum">
              <a:rPr lang="tr-TR" smtClean="0"/>
              <a:t>86</a:t>
            </a:fld>
            <a:endParaRPr lang="tr-TR"/>
          </a:p>
        </p:txBody>
      </p:sp>
      <p:sp>
        <p:nvSpPr>
          <p:cNvPr id="2" name="Dikdörtgen 1">
            <a:extLst>
              <a:ext uri="{FF2B5EF4-FFF2-40B4-BE49-F238E27FC236}">
                <a16:creationId xmlns:a16="http://schemas.microsoft.com/office/drawing/2014/main" id="{1D26CC5A-73C0-4310-B539-40FA8688213E}"/>
              </a:ext>
            </a:extLst>
          </p:cNvPr>
          <p:cNvSpPr/>
          <p:nvPr/>
        </p:nvSpPr>
        <p:spPr>
          <a:xfrm>
            <a:off x="669458" y="482084"/>
            <a:ext cx="4057393" cy="369332"/>
          </a:xfrm>
          <a:prstGeom prst="rect">
            <a:avLst/>
          </a:prstGeom>
        </p:spPr>
        <p:txBody>
          <a:bodyPr wrap="none">
            <a:spAutoFit/>
          </a:bodyPr>
          <a:lstStyle/>
          <a:p>
            <a:r>
              <a:rPr lang="tr-TR" dirty="0"/>
              <a:t>MALZEMELERİN SEÇİMİ VE İSTİFLENMESİ </a:t>
            </a:r>
          </a:p>
        </p:txBody>
      </p:sp>
      <p:sp>
        <p:nvSpPr>
          <p:cNvPr id="4" name="Dikdörtgen 3">
            <a:extLst>
              <a:ext uri="{FF2B5EF4-FFF2-40B4-BE49-F238E27FC236}">
                <a16:creationId xmlns:a16="http://schemas.microsoft.com/office/drawing/2014/main" id="{9F20BF51-FED2-4E7C-84FB-A805404772CB}"/>
              </a:ext>
            </a:extLst>
          </p:cNvPr>
          <p:cNvSpPr/>
          <p:nvPr/>
        </p:nvSpPr>
        <p:spPr>
          <a:xfrm>
            <a:off x="533399" y="920740"/>
            <a:ext cx="11058525" cy="2031325"/>
          </a:xfrm>
          <a:prstGeom prst="rect">
            <a:avLst/>
          </a:prstGeom>
        </p:spPr>
        <p:txBody>
          <a:bodyPr wrap="square">
            <a:spAutoFit/>
          </a:bodyPr>
          <a:lstStyle/>
          <a:p>
            <a:r>
              <a:rPr lang="tr-TR" dirty="0"/>
              <a:t>Kurulum sırasında kullanılacak olan iskele malzemelerinin iskele standartlarında ( TS EN 12810, TS EN 12811 vb.) belirtilen özellikleri karşıladığından emin olunmalı, malzemelerin tedarik edilirken standartlara uygunluğa önem verilmelidir. Standartlara uygun olmadığı tespit edilen iskele malzemeleri, hasar görmüş, darbe almış, yamulmuş, uygun ebatlarda olmayan dayanımı yetersiz her türlü malzeme çalışma alanından uzaklaştırılmalıdır.  İskele kurulumunda gerekli olabilecek malzemeler (Çekiç, matkap, merdiven, halat ve benzeri malzemeler) sağlam olmalı ve bu malzemelerin yapılacak işe uygun olduğundan emin olunmalıdır. Malzemeler iş bitiminde toplanarak uygun yerlerde (dolap, malzeme kutusu vb.) muhafaza edilmelidir. </a:t>
            </a:r>
          </a:p>
        </p:txBody>
      </p:sp>
      <p:pic>
        <p:nvPicPr>
          <p:cNvPr id="10" name="Resim 9">
            <a:extLst>
              <a:ext uri="{FF2B5EF4-FFF2-40B4-BE49-F238E27FC236}">
                <a16:creationId xmlns:a16="http://schemas.microsoft.com/office/drawing/2014/main" id="{7AA64CF2-79F0-431D-8CB6-A2566E7304C9}"/>
              </a:ext>
            </a:extLst>
          </p:cNvPr>
          <p:cNvPicPr>
            <a:picLocks noChangeAspect="1"/>
          </p:cNvPicPr>
          <p:nvPr/>
        </p:nvPicPr>
        <p:blipFill>
          <a:blip r:embed="rId2"/>
          <a:stretch>
            <a:fillRect/>
          </a:stretch>
        </p:blipFill>
        <p:spPr>
          <a:xfrm>
            <a:off x="1990724" y="3357562"/>
            <a:ext cx="7089419" cy="2786063"/>
          </a:xfrm>
          <a:prstGeom prst="rect">
            <a:avLst/>
          </a:prstGeom>
        </p:spPr>
      </p:pic>
    </p:spTree>
    <p:extLst>
      <p:ext uri="{BB962C8B-B14F-4D97-AF65-F5344CB8AC3E}">
        <p14:creationId xmlns:p14="http://schemas.microsoft.com/office/powerpoint/2010/main" val="350661924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EBD36A34-AFD6-48F7-B9FB-4EBF9000FB67}"/>
              </a:ext>
            </a:extLst>
          </p:cNvPr>
          <p:cNvSpPr/>
          <p:nvPr/>
        </p:nvSpPr>
        <p:spPr>
          <a:xfrm>
            <a:off x="257175" y="474345"/>
            <a:ext cx="11001375" cy="5632311"/>
          </a:xfrm>
          <a:prstGeom prst="rect">
            <a:avLst/>
          </a:prstGeom>
        </p:spPr>
        <p:txBody>
          <a:bodyPr wrap="square">
            <a:spAutoFit/>
          </a:bodyPr>
          <a:lstStyle/>
          <a:p>
            <a:r>
              <a:rPr lang="tr-TR" sz="2400" dirty="0"/>
              <a:t>İskelenin kurulumu, kullanımı ve sökümü sırasında kullanılan kişisel koruyucu donanımlar (KKD) ihtiyaçlar doğrultusunda belirlenerek yeterli sayı ve ölçülerde tedarik edilmeli ve tedarik sırasında bu </a:t>
            </a:r>
            <a:r>
              <a:rPr lang="tr-TR" sz="2400" dirty="0" err="1"/>
              <a:t>KKD’lerin</a:t>
            </a:r>
            <a:r>
              <a:rPr lang="tr-TR" sz="2400" dirty="0"/>
              <a:t> (Baret, eldiven, iş elbisesi, tam vücut emniyet kemeri, koruyucu gözlük, toz maskesi, kulak koruyucu, fosforlu yelek vb.) ilgili standartlara uygun olmasına önem verilmelidir. Standartlara uygun, sağlam ve yeterli miktarlarda temin edilmiş olan iskele malzemeleri, çalışanların takılıp düşmesine, çarpmasına sebebiyet vermeyecek, güvenli geçişleri sağlayan bir yere yerleştirilmelidir. Malzemeler çalışanların üzerine kayması veya devrilmesi engellenecek şekilde dengeli bir biçimde istiflenmeli, istifleme kurulum kolaylığı sağlayacak şekilde malzeme türlerine göre ayrı ayrı yapılmalı, malzemeler istifin üzerinden dengeli ve herhangi bir çalışana veya yere çarpmayacak şekilde güvenli bir biçimde alınıp taşınmalıdır.  Sadece kurulum öncesi yerleştirme sırasında değil aynı zamanda iskele kurulumu, kullanımı veya sökümü sırasında da, malzemelerin işyeri düzenini bozacak, riskler oluşturacak şekilde ortalıkta bırakılmamasına özen gösterilmeli, malzemeler çalışanlar tarafından düzenli şekilde uygun yerlere yerleştirilmelidir. </a:t>
            </a:r>
          </a:p>
        </p:txBody>
      </p:sp>
    </p:spTree>
    <p:extLst>
      <p:ext uri="{BB962C8B-B14F-4D97-AF65-F5344CB8AC3E}">
        <p14:creationId xmlns:p14="http://schemas.microsoft.com/office/powerpoint/2010/main" val="41536353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6A463D7-A42E-42C2-BFB8-38129DAFF528}"/>
              </a:ext>
            </a:extLst>
          </p:cNvPr>
          <p:cNvSpPr>
            <a:spLocks noGrp="1"/>
          </p:cNvSpPr>
          <p:nvPr>
            <p:ph type="title"/>
          </p:nvPr>
        </p:nvSpPr>
        <p:spPr>
          <a:xfrm>
            <a:off x="838200" y="365125"/>
            <a:ext cx="10515600" cy="758825"/>
          </a:xfrm>
        </p:spPr>
        <p:txBody>
          <a:bodyPr/>
          <a:lstStyle/>
          <a:p>
            <a:r>
              <a:rPr lang="tr-TR" dirty="0"/>
              <a:t>İSKELENİN KURULUMU </a:t>
            </a:r>
          </a:p>
        </p:txBody>
      </p:sp>
      <p:sp>
        <p:nvSpPr>
          <p:cNvPr id="3" name="Dikdörtgen 2">
            <a:extLst>
              <a:ext uri="{FF2B5EF4-FFF2-40B4-BE49-F238E27FC236}">
                <a16:creationId xmlns:a16="http://schemas.microsoft.com/office/drawing/2014/main" id="{F2534F37-8A3D-4822-97F6-62C4A063C0B8}"/>
              </a:ext>
            </a:extLst>
          </p:cNvPr>
          <p:cNvSpPr/>
          <p:nvPr/>
        </p:nvSpPr>
        <p:spPr>
          <a:xfrm>
            <a:off x="581025" y="1040964"/>
            <a:ext cx="10934700" cy="1477328"/>
          </a:xfrm>
          <a:prstGeom prst="rect">
            <a:avLst/>
          </a:prstGeom>
        </p:spPr>
        <p:txBody>
          <a:bodyPr wrap="square">
            <a:spAutoFit/>
          </a:bodyPr>
          <a:lstStyle/>
          <a:p>
            <a:r>
              <a:rPr lang="tr-TR" dirty="0"/>
              <a:t>Kurulum öncesinde, iskelenin bulunduğu ortam koşulları (bağlandığı yapı veya binanın durumu, yaya ve araç trafiğine olan uzaklık, zeminin durumu, iskelenin kazıya uzaklığı), kullanım sırasında iskeleye binecek muhtemel yük miktarları, hava koşulları (rüzgâr, yağmur, kar vb.), kurulumda gerekli malzemelerin özellikleri ve sayıları, çalışanların nitelikleri gibi hususlar değerlendirilmeli, kurulum yapılacak çalışma alanının etrafı emniyet şeridi veya korkuluklarla çevrilerek yetkisiz kişi veya çalışanların bu alana girişleri engellenmelidir. </a:t>
            </a:r>
          </a:p>
        </p:txBody>
      </p:sp>
      <p:pic>
        <p:nvPicPr>
          <p:cNvPr id="4" name="Resim 3">
            <a:extLst>
              <a:ext uri="{FF2B5EF4-FFF2-40B4-BE49-F238E27FC236}">
                <a16:creationId xmlns:a16="http://schemas.microsoft.com/office/drawing/2014/main" id="{AF8B60C9-D4B9-4206-9058-C50E7F8050B5}"/>
              </a:ext>
            </a:extLst>
          </p:cNvPr>
          <p:cNvPicPr>
            <a:picLocks noChangeAspect="1"/>
          </p:cNvPicPr>
          <p:nvPr/>
        </p:nvPicPr>
        <p:blipFill>
          <a:blip r:embed="rId2"/>
          <a:stretch>
            <a:fillRect/>
          </a:stretch>
        </p:blipFill>
        <p:spPr>
          <a:xfrm>
            <a:off x="2019300" y="2518292"/>
            <a:ext cx="7524750" cy="685800"/>
          </a:xfrm>
          <a:prstGeom prst="rect">
            <a:avLst/>
          </a:prstGeom>
        </p:spPr>
      </p:pic>
      <p:sp>
        <p:nvSpPr>
          <p:cNvPr id="6" name="Dikdörtgen 5">
            <a:extLst>
              <a:ext uri="{FF2B5EF4-FFF2-40B4-BE49-F238E27FC236}">
                <a16:creationId xmlns:a16="http://schemas.microsoft.com/office/drawing/2014/main" id="{4C0D7D90-924F-4938-8AC1-20FDE574B2CA}"/>
              </a:ext>
            </a:extLst>
          </p:cNvPr>
          <p:cNvSpPr/>
          <p:nvPr/>
        </p:nvSpPr>
        <p:spPr>
          <a:xfrm>
            <a:off x="457200" y="3194131"/>
            <a:ext cx="11449050" cy="3139321"/>
          </a:xfrm>
          <a:prstGeom prst="rect">
            <a:avLst/>
          </a:prstGeom>
        </p:spPr>
        <p:txBody>
          <a:bodyPr wrap="square">
            <a:spAutoFit/>
          </a:bodyPr>
          <a:lstStyle/>
          <a:p>
            <a:pPr marL="285750" indent="-285750">
              <a:buFont typeface="Arial" panose="020B0604020202020204" pitchFamily="34" charset="0"/>
              <a:buChar char="•"/>
            </a:pPr>
            <a:r>
              <a:rPr lang="tr-TR" dirty="0"/>
              <a:t>İskele türü, yük sınıfı, yükseklik ve genişlik sınıfları gibi iskele sistemi ile ilgili detay bilgiler, </a:t>
            </a:r>
          </a:p>
          <a:p>
            <a:pPr marL="285750" indent="-285750">
              <a:buFont typeface="Arial" panose="020B0604020202020204" pitchFamily="34" charset="0"/>
              <a:buChar char="•"/>
            </a:pPr>
            <a:r>
              <a:rPr lang="tr-TR" dirty="0"/>
              <a:t> İskele üreticisinden temin edilmiş mamul el kitabındaki ve talimat el kitabındaki iskele bileşenlerine, </a:t>
            </a:r>
            <a:r>
              <a:rPr lang="tr-TR" dirty="0" err="1"/>
              <a:t>ankraj</a:t>
            </a:r>
            <a:r>
              <a:rPr lang="tr-TR" dirty="0"/>
              <a:t> düzeni ile sayısına ve iskelenin kurulum ile söküm işlemleri sırasına dair bilgiler,</a:t>
            </a:r>
          </a:p>
          <a:p>
            <a:pPr marL="285750" indent="-285750">
              <a:buFont typeface="Arial" panose="020B0604020202020204" pitchFamily="34" charset="0"/>
              <a:buChar char="•"/>
            </a:pPr>
            <a:r>
              <a:rPr lang="tr-TR" dirty="0"/>
              <a:t> Kurulum ve söküm sırasında yüksekten düşmeyi ve malzeme düşmesini önlemek için uygulanacak koruyucu tedbirlere dair bilgiler</a:t>
            </a:r>
          </a:p>
          <a:p>
            <a:pPr marL="285750" indent="-285750">
              <a:buFont typeface="Arial" panose="020B0604020202020204" pitchFamily="34" charset="0"/>
              <a:buChar char="•"/>
            </a:pPr>
            <a:r>
              <a:rPr lang="tr-TR" dirty="0"/>
              <a:t> Malzemelerin iskele katları arasında ne şekilde taşınacağına dair bilgiler,</a:t>
            </a:r>
          </a:p>
          <a:p>
            <a:pPr marL="285750" indent="-285750">
              <a:buFont typeface="Arial" panose="020B0604020202020204" pitchFamily="34" charset="0"/>
              <a:buChar char="•"/>
            </a:pPr>
            <a:r>
              <a:rPr lang="tr-TR" dirty="0"/>
              <a:t> İskelenin kurulacağı zemin, yaya ve araç trafiği, enerji hatları, yakındaki kazı çalışmaları gibi ilgili yapı ve çevreye dair bilgiler </a:t>
            </a:r>
          </a:p>
          <a:p>
            <a:pPr marL="285750" indent="-285750">
              <a:buFont typeface="Arial" panose="020B0604020202020204" pitchFamily="34" charset="0"/>
              <a:buChar char="•"/>
            </a:pPr>
            <a:r>
              <a:rPr lang="tr-TR" dirty="0"/>
              <a:t>İskelede kullanılacak sağlık ve güvenlik işaretleri ile yerlerine dair bilgiler,</a:t>
            </a:r>
          </a:p>
          <a:p>
            <a:pPr marL="285750" indent="-285750">
              <a:buFont typeface="Arial" panose="020B0604020202020204" pitchFamily="34" charset="0"/>
              <a:buChar char="•"/>
            </a:pPr>
            <a:r>
              <a:rPr lang="tr-TR" dirty="0"/>
              <a:t> Olası yüksekten düşme durumlarıyla ilgili kurtarma talimatları, ekipmanları ve ilgili müdahale ekiplerine dair bilgiler, İskelede yürütülecek işlerle ilgili riskler ve kontrol tedbirlerine dair bilgiler.</a:t>
            </a:r>
          </a:p>
        </p:txBody>
      </p:sp>
    </p:spTree>
    <p:extLst>
      <p:ext uri="{BB962C8B-B14F-4D97-AF65-F5344CB8AC3E}">
        <p14:creationId xmlns:p14="http://schemas.microsoft.com/office/powerpoint/2010/main" val="390185265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D3A60E0-1AD5-4FF1-8168-ADD930C67C82}"/>
              </a:ext>
            </a:extLst>
          </p:cNvPr>
          <p:cNvSpPr>
            <a:spLocks noGrp="1"/>
          </p:cNvSpPr>
          <p:nvPr>
            <p:ph type="title"/>
          </p:nvPr>
        </p:nvSpPr>
        <p:spPr>
          <a:xfrm>
            <a:off x="838200" y="365126"/>
            <a:ext cx="10515600" cy="577850"/>
          </a:xfrm>
        </p:spPr>
        <p:txBody>
          <a:bodyPr>
            <a:noAutofit/>
          </a:bodyPr>
          <a:lstStyle/>
          <a:p>
            <a:r>
              <a:rPr lang="tr-TR" sz="3600" dirty="0">
                <a:solidFill>
                  <a:srgbClr val="0070C0"/>
                </a:solidFill>
              </a:rPr>
              <a:t> İSKELE ZEMİNİ </a:t>
            </a:r>
          </a:p>
        </p:txBody>
      </p:sp>
      <p:sp>
        <p:nvSpPr>
          <p:cNvPr id="3" name="Dikdörtgen 2">
            <a:extLst>
              <a:ext uri="{FF2B5EF4-FFF2-40B4-BE49-F238E27FC236}">
                <a16:creationId xmlns:a16="http://schemas.microsoft.com/office/drawing/2014/main" id="{3CEADAB3-2FD2-46C0-A13B-D2683568A004}"/>
              </a:ext>
            </a:extLst>
          </p:cNvPr>
          <p:cNvSpPr/>
          <p:nvPr/>
        </p:nvSpPr>
        <p:spPr>
          <a:xfrm>
            <a:off x="371475" y="942976"/>
            <a:ext cx="6096000" cy="4093428"/>
          </a:xfrm>
          <a:prstGeom prst="rect">
            <a:avLst/>
          </a:prstGeom>
        </p:spPr>
        <p:txBody>
          <a:bodyPr>
            <a:spAutoFit/>
          </a:bodyPr>
          <a:lstStyle/>
          <a:p>
            <a:r>
              <a:rPr lang="tr-TR" sz="2000" dirty="0"/>
              <a:t>İskelelerin hareket etmesi ve yıkılmasının önlenmesi için uygun bir zemin üzerinde kurulum yapılması son derece önemlidir.  İskeleler, iskelenin kendi ağırlığını ve iskele üzerinde çalışanların, inşaat malzemelerinin, alet ve ekipmanların yüklerini rahatlıkla karşılayabilen stabil bir zemin üzerine kurulmalı ve kurulum yapılmadan önce çevre şartları da göz önünde bulundurulmalıdır. Kurulum yapılacak zeminde çamurlu ya da yumuşak toprak bulunuyorsa, zemin çakıl, kırma taş gibi malzemelerle doldurulmalı, iyice sıkıştırılarak tesviye edilmelidir. Stabil olmayan veya erozyona duyarlı zeminlere dikkat edilmeli, bu zeminler kontrol altına alınmalı ya da iskele yeterince uzağa kurulmalıdır. </a:t>
            </a:r>
          </a:p>
        </p:txBody>
      </p:sp>
      <p:pic>
        <p:nvPicPr>
          <p:cNvPr id="4" name="Resim 3">
            <a:extLst>
              <a:ext uri="{FF2B5EF4-FFF2-40B4-BE49-F238E27FC236}">
                <a16:creationId xmlns:a16="http://schemas.microsoft.com/office/drawing/2014/main" id="{E10A411F-6A63-4B44-AC42-EEE46C31871B}"/>
              </a:ext>
            </a:extLst>
          </p:cNvPr>
          <p:cNvPicPr>
            <a:picLocks noChangeAspect="1"/>
          </p:cNvPicPr>
          <p:nvPr/>
        </p:nvPicPr>
        <p:blipFill>
          <a:blip r:embed="rId2"/>
          <a:stretch>
            <a:fillRect/>
          </a:stretch>
        </p:blipFill>
        <p:spPr>
          <a:xfrm>
            <a:off x="7977187" y="727086"/>
            <a:ext cx="3024188" cy="4753976"/>
          </a:xfrm>
          <a:prstGeom prst="rect">
            <a:avLst/>
          </a:prstGeom>
        </p:spPr>
      </p:pic>
      <p:sp>
        <p:nvSpPr>
          <p:cNvPr id="5" name="Dikdörtgen 4">
            <a:extLst>
              <a:ext uri="{FF2B5EF4-FFF2-40B4-BE49-F238E27FC236}">
                <a16:creationId xmlns:a16="http://schemas.microsoft.com/office/drawing/2014/main" id="{7AE923B1-2CA8-40D3-8578-4D0491CDA1B5}"/>
              </a:ext>
            </a:extLst>
          </p:cNvPr>
          <p:cNvSpPr/>
          <p:nvPr/>
        </p:nvSpPr>
        <p:spPr>
          <a:xfrm>
            <a:off x="7840175" y="5562105"/>
            <a:ext cx="3298211" cy="369332"/>
          </a:xfrm>
          <a:prstGeom prst="rect">
            <a:avLst/>
          </a:prstGeom>
        </p:spPr>
        <p:txBody>
          <a:bodyPr wrap="none">
            <a:spAutoFit/>
          </a:bodyPr>
          <a:lstStyle/>
          <a:p>
            <a:r>
              <a:rPr lang="tr-TR" dirty="0"/>
              <a:t> Eğimli zeminlerde iskele ayakları </a:t>
            </a:r>
          </a:p>
        </p:txBody>
      </p:sp>
    </p:spTree>
    <p:extLst>
      <p:ext uri="{BB962C8B-B14F-4D97-AF65-F5344CB8AC3E}">
        <p14:creationId xmlns:p14="http://schemas.microsoft.com/office/powerpoint/2010/main" val="3368201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B6E4F1EB-E690-412F-B68A-D8230869BF46}"/>
              </a:ext>
            </a:extLst>
          </p:cNvPr>
          <p:cNvPicPr>
            <a:picLocks noChangeAspect="1"/>
          </p:cNvPicPr>
          <p:nvPr/>
        </p:nvPicPr>
        <p:blipFill>
          <a:blip r:embed="rId2"/>
          <a:stretch>
            <a:fillRect/>
          </a:stretch>
        </p:blipFill>
        <p:spPr>
          <a:xfrm>
            <a:off x="0" y="-1"/>
            <a:ext cx="12393386" cy="6791325"/>
          </a:xfrm>
          <a:prstGeom prst="rect">
            <a:avLst/>
          </a:prstGeom>
        </p:spPr>
      </p:pic>
    </p:spTree>
    <p:extLst>
      <p:ext uri="{BB962C8B-B14F-4D97-AF65-F5344CB8AC3E}">
        <p14:creationId xmlns:p14="http://schemas.microsoft.com/office/powerpoint/2010/main" val="359564073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C720B5D6-0647-4F83-ABA7-A1E8F20B2E20}"/>
              </a:ext>
            </a:extLst>
          </p:cNvPr>
          <p:cNvSpPr/>
          <p:nvPr/>
        </p:nvSpPr>
        <p:spPr>
          <a:xfrm>
            <a:off x="409575" y="389662"/>
            <a:ext cx="6096000" cy="1754326"/>
          </a:xfrm>
          <a:prstGeom prst="rect">
            <a:avLst/>
          </a:prstGeom>
        </p:spPr>
        <p:txBody>
          <a:bodyPr>
            <a:spAutoFit/>
          </a:bodyPr>
          <a:lstStyle/>
          <a:p>
            <a:r>
              <a:rPr lang="tr-TR" dirty="0"/>
              <a:t>İskele ayağının eğimli yüzeylere konulmasının gerektiği durumlarda, dolgu yapmaktan ziyade mümkün olduğunca eğimli yüzeyin kazılarak düzleştirilmesi tercih edilmelidir. Zeminde yükleri dağıtmak için kullanılacak altlıkların seçiminde zemin koşulları (toprak türü, nem vb.) ve iskele dikmelerine binen muhtemel yükler göz önüne alınmalıdır. </a:t>
            </a:r>
          </a:p>
        </p:txBody>
      </p:sp>
      <p:pic>
        <p:nvPicPr>
          <p:cNvPr id="4" name="Resim 3">
            <a:extLst>
              <a:ext uri="{FF2B5EF4-FFF2-40B4-BE49-F238E27FC236}">
                <a16:creationId xmlns:a16="http://schemas.microsoft.com/office/drawing/2014/main" id="{B8E21E2B-D2F9-4DDD-A249-1F4C67C09627}"/>
              </a:ext>
            </a:extLst>
          </p:cNvPr>
          <p:cNvPicPr>
            <a:picLocks noChangeAspect="1"/>
          </p:cNvPicPr>
          <p:nvPr/>
        </p:nvPicPr>
        <p:blipFill>
          <a:blip r:embed="rId2"/>
          <a:stretch>
            <a:fillRect/>
          </a:stretch>
        </p:blipFill>
        <p:spPr>
          <a:xfrm>
            <a:off x="8310562" y="389662"/>
            <a:ext cx="2752725" cy="5000625"/>
          </a:xfrm>
          <a:prstGeom prst="rect">
            <a:avLst/>
          </a:prstGeom>
        </p:spPr>
      </p:pic>
      <p:sp>
        <p:nvSpPr>
          <p:cNvPr id="5" name="Dikdörtgen 4">
            <a:extLst>
              <a:ext uri="{FF2B5EF4-FFF2-40B4-BE49-F238E27FC236}">
                <a16:creationId xmlns:a16="http://schemas.microsoft.com/office/drawing/2014/main" id="{07FA2E02-5FC9-40A6-869D-132A99C18078}"/>
              </a:ext>
            </a:extLst>
          </p:cNvPr>
          <p:cNvSpPr/>
          <p:nvPr/>
        </p:nvSpPr>
        <p:spPr>
          <a:xfrm>
            <a:off x="8383714" y="5549384"/>
            <a:ext cx="2606419" cy="369332"/>
          </a:xfrm>
          <a:prstGeom prst="rect">
            <a:avLst/>
          </a:prstGeom>
        </p:spPr>
        <p:txBody>
          <a:bodyPr wrap="none">
            <a:spAutoFit/>
          </a:bodyPr>
          <a:lstStyle/>
          <a:p>
            <a:r>
              <a:rPr lang="tr-TR" dirty="0"/>
              <a:t>Uygunsuz iskele tabanları </a:t>
            </a:r>
          </a:p>
        </p:txBody>
      </p:sp>
      <p:sp>
        <p:nvSpPr>
          <p:cNvPr id="6" name="Dikdörtgen 5">
            <a:extLst>
              <a:ext uri="{FF2B5EF4-FFF2-40B4-BE49-F238E27FC236}">
                <a16:creationId xmlns:a16="http://schemas.microsoft.com/office/drawing/2014/main" id="{ECC5BAE9-D8A5-45C9-8B19-882EA7F98133}"/>
              </a:ext>
            </a:extLst>
          </p:cNvPr>
          <p:cNvSpPr/>
          <p:nvPr/>
        </p:nvSpPr>
        <p:spPr>
          <a:xfrm>
            <a:off x="409575" y="2551837"/>
            <a:ext cx="6096000" cy="1754326"/>
          </a:xfrm>
          <a:prstGeom prst="rect">
            <a:avLst/>
          </a:prstGeom>
        </p:spPr>
        <p:txBody>
          <a:bodyPr>
            <a:spAutoFit/>
          </a:bodyPr>
          <a:lstStyle/>
          <a:p>
            <a:r>
              <a:rPr lang="tr-TR" i="1" dirty="0"/>
              <a:t>Yönetmelikte, kullanılacak altlıkların boyutları hakkında bir hüküm yer almamaktadır. Bazı yabancı kaynaklarda ise iskele yükleri de dikkate alınarak, iskele taban kalaslarının en az 35 mm (bazı düzenlemelerde en az 50 mm) kalınlığında olması, en az 220 mm genişliğe ve 1000 cm2 alana sahip olması gibi hükümler yer almaktadır. </a:t>
            </a:r>
          </a:p>
        </p:txBody>
      </p:sp>
    </p:spTree>
    <p:extLst>
      <p:ext uri="{BB962C8B-B14F-4D97-AF65-F5344CB8AC3E}">
        <p14:creationId xmlns:p14="http://schemas.microsoft.com/office/powerpoint/2010/main" val="294916183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CC5EC051-30A6-42A5-9DEF-DA71A9B0348C}"/>
              </a:ext>
            </a:extLst>
          </p:cNvPr>
          <p:cNvSpPr/>
          <p:nvPr/>
        </p:nvSpPr>
        <p:spPr>
          <a:xfrm>
            <a:off x="257175" y="516315"/>
            <a:ext cx="11353800" cy="3693319"/>
          </a:xfrm>
          <a:prstGeom prst="rect">
            <a:avLst/>
          </a:prstGeom>
        </p:spPr>
        <p:txBody>
          <a:bodyPr wrap="square">
            <a:spAutoFit/>
          </a:bodyPr>
          <a:lstStyle/>
          <a:p>
            <a:r>
              <a:rPr lang="tr-TR" dirty="0"/>
              <a:t>Örselenmiş ve yumuşak zeminlerde ise daha büyük alana sahip altlıklar tercih edilmelidir. Uygulanabilir olduğu durumlarda, iki dikme boyunca uzanan uzun altlıklar da kullanılabilir. İskele ayaklarında tuğla, taş, tahta parçaları gibi </a:t>
            </a:r>
            <a:r>
              <a:rPr lang="tr-TR" dirty="0" err="1"/>
              <a:t>dayanımsız</a:t>
            </a:r>
            <a:r>
              <a:rPr lang="tr-TR" dirty="0"/>
              <a:t> ve artık malzemeler kullanılmamalıdır. İskele yüklerinin etkisiyle bu malzemeler kolayca kırılıp parçalanabilir. İskele yüksekliğini ayarlamada </a:t>
            </a:r>
            <a:r>
              <a:rPr lang="tr-TR" dirty="0" err="1"/>
              <a:t>düşeyliği</a:t>
            </a:r>
            <a:r>
              <a:rPr lang="tr-TR" dirty="0"/>
              <a:t> ayarlanabilen taban plakalarının kullanımı tercih edilmelidir.  Taban plakası ile </a:t>
            </a:r>
            <a:r>
              <a:rPr lang="tr-TR" dirty="0" err="1"/>
              <a:t>düşeyliği</a:t>
            </a:r>
            <a:r>
              <a:rPr lang="tr-TR" dirty="0"/>
              <a:t> ayarlanabilen taban plakasının dayanım ve </a:t>
            </a:r>
            <a:r>
              <a:rPr lang="tr-TR" dirty="0" err="1"/>
              <a:t>rijitliği</a:t>
            </a:r>
            <a:r>
              <a:rPr lang="tr-TR" dirty="0"/>
              <a:t>, iskeleden zemine aktarılan yükü iletebilecek yeterlilikte olmalıdır. Çelik taban plakalarının TS EN 74 standardına uygun olması sağlanmalıdır. </a:t>
            </a:r>
          </a:p>
          <a:p>
            <a:endParaRPr lang="tr-TR" dirty="0"/>
          </a:p>
          <a:p>
            <a:r>
              <a:rPr lang="tr-TR" dirty="0"/>
              <a:t>Taban plakaları altlıkların üzerine ortalanacak şekilde yerleştirilmeli ve taban plakasının alanı standarda göre en az 150 cm2 olmalıdır. Örneğin, 135x135 veya 150x150 milimetrik ölçülerden oluşan bir taban plakası bu hususu sağlamaktadır.  </a:t>
            </a:r>
            <a:r>
              <a:rPr lang="tr-TR" dirty="0" err="1"/>
              <a:t>Düşeyliği</a:t>
            </a:r>
            <a:r>
              <a:rPr lang="tr-TR" dirty="0"/>
              <a:t> ayarlanabilen taban plakaları, iskelenin aynı seviyede olmasını sağlayacak şekilde yerleştirilmeli ve ayarlanmalıdır. </a:t>
            </a:r>
            <a:r>
              <a:rPr lang="tr-TR" dirty="0" err="1"/>
              <a:t>Düşeyliği</a:t>
            </a:r>
            <a:r>
              <a:rPr lang="tr-TR" dirty="0"/>
              <a:t> ayarlanabilen taban plakaları en az 200 mm ayar kapasitesine sahip olmalı, ayarlama yapılırken, taban plakası aşırı açılmamalıdır. Ayarlamanın her safhasında, en küçük bindirme uzunluğu, gövdenin toplam uzunluğunun % 25’i veya 150 mm’den hangisi daha büyükse en az o kadar olmalıdır. </a:t>
            </a:r>
          </a:p>
        </p:txBody>
      </p:sp>
    </p:spTree>
    <p:extLst>
      <p:ext uri="{BB962C8B-B14F-4D97-AF65-F5344CB8AC3E}">
        <p14:creationId xmlns:p14="http://schemas.microsoft.com/office/powerpoint/2010/main" val="311854276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A11A5DC5-EC35-41FB-9049-D3C884CFA56F}"/>
              </a:ext>
            </a:extLst>
          </p:cNvPr>
          <p:cNvPicPr>
            <a:picLocks noChangeAspect="1"/>
          </p:cNvPicPr>
          <p:nvPr/>
        </p:nvPicPr>
        <p:blipFill>
          <a:blip r:embed="rId2"/>
          <a:stretch>
            <a:fillRect/>
          </a:stretch>
        </p:blipFill>
        <p:spPr>
          <a:xfrm>
            <a:off x="2366962" y="1843816"/>
            <a:ext cx="5719763" cy="3525481"/>
          </a:xfrm>
          <a:prstGeom prst="rect">
            <a:avLst/>
          </a:prstGeom>
        </p:spPr>
      </p:pic>
      <p:sp>
        <p:nvSpPr>
          <p:cNvPr id="4" name="Dikdörtgen 3">
            <a:extLst>
              <a:ext uri="{FF2B5EF4-FFF2-40B4-BE49-F238E27FC236}">
                <a16:creationId xmlns:a16="http://schemas.microsoft.com/office/drawing/2014/main" id="{7DFDA449-737A-4F69-9CCF-A0370E137A47}"/>
              </a:ext>
            </a:extLst>
          </p:cNvPr>
          <p:cNvSpPr/>
          <p:nvPr/>
        </p:nvSpPr>
        <p:spPr>
          <a:xfrm>
            <a:off x="3583765" y="5526732"/>
            <a:ext cx="3286156" cy="369332"/>
          </a:xfrm>
          <a:prstGeom prst="rect">
            <a:avLst/>
          </a:prstGeom>
        </p:spPr>
        <p:txBody>
          <a:bodyPr wrap="none">
            <a:spAutoFit/>
          </a:bodyPr>
          <a:lstStyle/>
          <a:p>
            <a:r>
              <a:rPr lang="tr-TR" dirty="0"/>
              <a:t>İskele ayağı bindirme uzunlukları </a:t>
            </a:r>
          </a:p>
        </p:txBody>
      </p:sp>
      <p:sp>
        <p:nvSpPr>
          <p:cNvPr id="5" name="Dikdörtgen 4">
            <a:extLst>
              <a:ext uri="{FF2B5EF4-FFF2-40B4-BE49-F238E27FC236}">
                <a16:creationId xmlns:a16="http://schemas.microsoft.com/office/drawing/2014/main" id="{DC4C01E4-0325-4DFD-A080-73FFBF6BF41B}"/>
              </a:ext>
            </a:extLst>
          </p:cNvPr>
          <p:cNvSpPr/>
          <p:nvPr/>
        </p:nvSpPr>
        <p:spPr>
          <a:xfrm>
            <a:off x="762000" y="695236"/>
            <a:ext cx="10515600" cy="923330"/>
          </a:xfrm>
          <a:prstGeom prst="rect">
            <a:avLst/>
          </a:prstGeom>
        </p:spPr>
        <p:txBody>
          <a:bodyPr wrap="square">
            <a:spAutoFit/>
          </a:bodyPr>
          <a:lstStyle/>
          <a:p>
            <a:r>
              <a:rPr lang="tr-TR" dirty="0"/>
              <a:t>Örneğin; 80 cm uzunluğundaki bir ayağın ayar milinin bindirme uzunluğu en az 20 cm (80x0,25) olmalıdır. Ayar milinin aşırı açılması farklı boya renkleri ile boyama veya açılmayı önlemek için mil üzerine emniyet kertikleri yapılması ile sağlanabilir. </a:t>
            </a:r>
          </a:p>
        </p:txBody>
      </p:sp>
    </p:spTree>
    <p:extLst>
      <p:ext uri="{BB962C8B-B14F-4D97-AF65-F5344CB8AC3E}">
        <p14:creationId xmlns:p14="http://schemas.microsoft.com/office/powerpoint/2010/main" val="120908451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DFBE400-D8E5-4FDB-8187-6BBA1411C8BC}"/>
              </a:ext>
            </a:extLst>
          </p:cNvPr>
          <p:cNvSpPr>
            <a:spLocks noGrp="1"/>
          </p:cNvSpPr>
          <p:nvPr>
            <p:ph type="title"/>
          </p:nvPr>
        </p:nvSpPr>
        <p:spPr>
          <a:xfrm>
            <a:off x="838200" y="365126"/>
            <a:ext cx="10515600" cy="768350"/>
          </a:xfrm>
        </p:spPr>
        <p:txBody>
          <a:bodyPr/>
          <a:lstStyle/>
          <a:p>
            <a:r>
              <a:rPr lang="tr-TR" dirty="0"/>
              <a:t>YAPIYA OLAN UZAKLIK</a:t>
            </a:r>
          </a:p>
        </p:txBody>
      </p:sp>
      <p:sp>
        <p:nvSpPr>
          <p:cNvPr id="3" name="Dikdörtgen 2">
            <a:extLst>
              <a:ext uri="{FF2B5EF4-FFF2-40B4-BE49-F238E27FC236}">
                <a16:creationId xmlns:a16="http://schemas.microsoft.com/office/drawing/2014/main" id="{B4E849CE-FECE-462B-9395-F325CB6143CC}"/>
              </a:ext>
            </a:extLst>
          </p:cNvPr>
          <p:cNvSpPr/>
          <p:nvPr/>
        </p:nvSpPr>
        <p:spPr>
          <a:xfrm>
            <a:off x="390524" y="1041738"/>
            <a:ext cx="11172825" cy="1200329"/>
          </a:xfrm>
          <a:prstGeom prst="rect">
            <a:avLst/>
          </a:prstGeom>
        </p:spPr>
        <p:txBody>
          <a:bodyPr wrap="square">
            <a:spAutoFit/>
          </a:bodyPr>
          <a:lstStyle/>
          <a:p>
            <a:r>
              <a:rPr lang="tr-TR" dirty="0"/>
              <a:t>Çalışanların yüksekten düşmesi, malzeme düşmesinin önlenmesi, güvenli erişimin sağlanması ve ergonomik çalışmanın sağlanması için iskeleler yapıya yakın olacak şekilde kurulmalıdır. Yapı İşlerinde İş Sağlığı ve Güvenliği Yönetmeliği’nde Ön yapımlı bileşenlerden oluşan cephe iskeleleri ve seyyar iskelelerde özel tedbirler başlığı altında aşağıdaki hüküm verilmiştir: </a:t>
            </a:r>
          </a:p>
        </p:txBody>
      </p:sp>
      <p:pic>
        <p:nvPicPr>
          <p:cNvPr id="4" name="Resim 3">
            <a:extLst>
              <a:ext uri="{FF2B5EF4-FFF2-40B4-BE49-F238E27FC236}">
                <a16:creationId xmlns:a16="http://schemas.microsoft.com/office/drawing/2014/main" id="{6ACA14FC-D54C-42E3-AFAF-556C4BB925AE}"/>
              </a:ext>
            </a:extLst>
          </p:cNvPr>
          <p:cNvPicPr>
            <a:picLocks noChangeAspect="1"/>
          </p:cNvPicPr>
          <p:nvPr/>
        </p:nvPicPr>
        <p:blipFill>
          <a:blip r:embed="rId2"/>
          <a:stretch>
            <a:fillRect/>
          </a:stretch>
        </p:blipFill>
        <p:spPr>
          <a:xfrm>
            <a:off x="390525" y="2242066"/>
            <a:ext cx="10896600" cy="1107659"/>
          </a:xfrm>
          <a:prstGeom prst="rect">
            <a:avLst/>
          </a:prstGeom>
        </p:spPr>
      </p:pic>
      <p:sp>
        <p:nvSpPr>
          <p:cNvPr id="5" name="Dikdörtgen 4">
            <a:extLst>
              <a:ext uri="{FF2B5EF4-FFF2-40B4-BE49-F238E27FC236}">
                <a16:creationId xmlns:a16="http://schemas.microsoft.com/office/drawing/2014/main" id="{E6874C4D-2500-433A-B9B0-9C1D8B148851}"/>
              </a:ext>
            </a:extLst>
          </p:cNvPr>
          <p:cNvSpPr/>
          <p:nvPr/>
        </p:nvSpPr>
        <p:spPr>
          <a:xfrm>
            <a:off x="466725" y="3920341"/>
            <a:ext cx="11096624" cy="2031325"/>
          </a:xfrm>
          <a:prstGeom prst="rect">
            <a:avLst/>
          </a:prstGeom>
        </p:spPr>
        <p:txBody>
          <a:bodyPr wrap="square">
            <a:spAutoFit/>
          </a:bodyPr>
          <a:lstStyle/>
          <a:p>
            <a:r>
              <a:rPr lang="tr-TR" dirty="0"/>
              <a:t>Konu ile ilgili olarak OSHA düzenlemelerinde, platformların yapıya bakan kenarları ile yapı yüzeyi arasındaki mesafenin 14 </a:t>
            </a:r>
            <a:r>
              <a:rPr lang="tr-TR" dirty="0" err="1"/>
              <a:t>inç’ten</a:t>
            </a:r>
            <a:r>
              <a:rPr lang="tr-TR" dirty="0"/>
              <a:t> (~ 36 cm) fazla olmayacağı hükmü yer almaktadır4. Düzenlemede bu hükmün geçerliliği, yapıya bakan ön kenarlarda korkuluk sisteminin olmamasına ya da yüksekten düşmeye karşı koruma sistemlerinin kullanılmamasına bağlıdır. HSA tarafından hazırlanan iskelelerle ilgili uygulama rehberinde de iskelenin olabildiğince yapıya yakın olması gerektiği belirtilmektedir. Çalışanların platform kenarında oturmasının gerektiği ve halat ya da zincirlerin tutacak olarak kullanıldığı yerlerde, iskele ve yapı arası mesafenin 30 cm olması ve uygulanabilir olduğu durumlarda platformla aynı seviyede çıkma (konsol) platformlar kullanılması hükümleri yer almaktadır3.</a:t>
            </a:r>
          </a:p>
        </p:txBody>
      </p:sp>
    </p:spTree>
    <p:extLst>
      <p:ext uri="{BB962C8B-B14F-4D97-AF65-F5344CB8AC3E}">
        <p14:creationId xmlns:p14="http://schemas.microsoft.com/office/powerpoint/2010/main" val="148316525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004533F7-A0CC-4544-8A90-CE34A4074537}"/>
              </a:ext>
            </a:extLst>
          </p:cNvPr>
          <p:cNvSpPr>
            <a:spLocks noGrp="1"/>
          </p:cNvSpPr>
          <p:nvPr>
            <p:ph type="title"/>
          </p:nvPr>
        </p:nvSpPr>
        <p:spPr>
          <a:xfrm>
            <a:off x="838200" y="365126"/>
            <a:ext cx="10515600" cy="863600"/>
          </a:xfrm>
        </p:spPr>
        <p:txBody>
          <a:bodyPr/>
          <a:lstStyle/>
          <a:p>
            <a:r>
              <a:rPr lang="tr-TR" dirty="0">
                <a:solidFill>
                  <a:srgbClr val="0070C0"/>
                </a:solidFill>
              </a:rPr>
              <a:t>YAYA VE ARAÇ TRAFİĞİ </a:t>
            </a:r>
          </a:p>
        </p:txBody>
      </p:sp>
      <p:sp>
        <p:nvSpPr>
          <p:cNvPr id="3" name="Dikdörtgen 2">
            <a:extLst>
              <a:ext uri="{FF2B5EF4-FFF2-40B4-BE49-F238E27FC236}">
                <a16:creationId xmlns:a16="http://schemas.microsoft.com/office/drawing/2014/main" id="{760065B9-62DA-40AA-8535-F97BFBB67BE0}"/>
              </a:ext>
            </a:extLst>
          </p:cNvPr>
          <p:cNvSpPr/>
          <p:nvPr/>
        </p:nvSpPr>
        <p:spPr>
          <a:xfrm>
            <a:off x="371475" y="1228726"/>
            <a:ext cx="11325225" cy="3139321"/>
          </a:xfrm>
          <a:prstGeom prst="rect">
            <a:avLst/>
          </a:prstGeom>
        </p:spPr>
        <p:txBody>
          <a:bodyPr wrap="square">
            <a:spAutoFit/>
          </a:bodyPr>
          <a:lstStyle/>
          <a:p>
            <a:r>
              <a:rPr lang="tr-TR" dirty="0"/>
              <a:t>İskele kurulum ve sökümü, iskele üzerinde çalışma gibi işler sırasında çalışma yapılan alandan insanların uzak tutulması gerekmektedir. Uzak tutma, mevcut sokak ya da geçiş yollarının yetkili mercilerden izin alınarak çalışma boyunca kapatılması şeklinde yapılabilir. Geçiş yollarını kapatıldığında, güvenli alternatif yollar temin edilmeli ve insanlar araç trafiğine karşı güvende olmalıdır. Eğer halk çalışma alanından uzakta tutulamıyorsa, gerek çalışma aletlerinin gerekse malzemelerin düşmesine karşı etkili fiziksel korunma yöntemleri uygulanmalıdır. </a:t>
            </a:r>
          </a:p>
          <a:p>
            <a:endParaRPr lang="tr-TR" dirty="0"/>
          </a:p>
          <a:p>
            <a:r>
              <a:rPr lang="tr-TR" dirty="0"/>
              <a:t>İnsanların iskele alt tarafından geçişlerine izin verilmesi halinde aşağıdaki hususlar dikkate alınmalıdır:</a:t>
            </a:r>
          </a:p>
          <a:p>
            <a:pPr marL="285750" indent="-285750">
              <a:buFont typeface="Arial" panose="020B0604020202020204" pitchFamily="34" charset="0"/>
              <a:buChar char="•"/>
            </a:pPr>
            <a:r>
              <a:rPr lang="tr-TR" dirty="0"/>
              <a:t>Geçit boyunca yeterli baş yüksekliği bulunmalı,</a:t>
            </a:r>
          </a:p>
          <a:p>
            <a:pPr marL="285750" indent="-285750">
              <a:buFont typeface="Arial" panose="020B0604020202020204" pitchFamily="34" charset="0"/>
              <a:buChar char="•"/>
            </a:pPr>
            <a:r>
              <a:rPr lang="tr-TR" dirty="0"/>
              <a:t> İnsanların yaralanmasına ya da elbiselerinin zarar görmesine sebep olabilecek çıkıntıların olmadığından emin olunmalı, </a:t>
            </a:r>
          </a:p>
          <a:p>
            <a:pPr marL="285750" indent="-285750">
              <a:buFont typeface="Arial" panose="020B0604020202020204" pitchFamily="34" charset="0"/>
              <a:buChar char="•"/>
            </a:pPr>
            <a:r>
              <a:rPr lang="tr-TR" dirty="0"/>
              <a:t>Yürüme yüzeyi iyi durumda olmalı, Geçit yeterli derecede aydınlık olmalıdır.</a:t>
            </a:r>
          </a:p>
        </p:txBody>
      </p:sp>
    </p:spTree>
    <p:extLst>
      <p:ext uri="{BB962C8B-B14F-4D97-AF65-F5344CB8AC3E}">
        <p14:creationId xmlns:p14="http://schemas.microsoft.com/office/powerpoint/2010/main" val="415583348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FC6330B-DF36-4AE4-8427-BC948815D338}"/>
              </a:ext>
            </a:extLst>
          </p:cNvPr>
          <p:cNvPicPr>
            <a:picLocks noChangeAspect="1"/>
          </p:cNvPicPr>
          <p:nvPr/>
        </p:nvPicPr>
        <p:blipFill>
          <a:blip r:embed="rId2"/>
          <a:stretch>
            <a:fillRect/>
          </a:stretch>
        </p:blipFill>
        <p:spPr>
          <a:xfrm>
            <a:off x="5041652" y="619125"/>
            <a:ext cx="6797072" cy="5619750"/>
          </a:xfrm>
          <a:prstGeom prst="rect">
            <a:avLst/>
          </a:prstGeom>
        </p:spPr>
      </p:pic>
      <p:sp>
        <p:nvSpPr>
          <p:cNvPr id="4" name="Dikdörtgen 3">
            <a:extLst>
              <a:ext uri="{FF2B5EF4-FFF2-40B4-BE49-F238E27FC236}">
                <a16:creationId xmlns:a16="http://schemas.microsoft.com/office/drawing/2014/main" id="{E5FA3056-5863-46AC-A2E3-697E20DA3165}"/>
              </a:ext>
            </a:extLst>
          </p:cNvPr>
          <p:cNvSpPr/>
          <p:nvPr/>
        </p:nvSpPr>
        <p:spPr>
          <a:xfrm>
            <a:off x="437166" y="371475"/>
            <a:ext cx="3000375" cy="2585323"/>
          </a:xfrm>
          <a:prstGeom prst="rect">
            <a:avLst/>
          </a:prstGeom>
        </p:spPr>
        <p:txBody>
          <a:bodyPr wrap="square">
            <a:spAutoFit/>
          </a:bodyPr>
          <a:lstStyle/>
          <a:p>
            <a:r>
              <a:rPr lang="tr-TR" dirty="0"/>
              <a:t>Ayrıca kullanılacak geçit cisim düşmesine karşı tamamen kapatılmış olmalı ve araç trafiğine karşı bariyer vb. araçlarla trafik yolundan ayrılmalıdır. Yollar karşılıklı geçiş ve engelli kişilerin geçişi de göz önüne alınarak yeterli genişliğe sahip olmalıdır. </a:t>
            </a:r>
          </a:p>
        </p:txBody>
      </p:sp>
      <p:pic>
        <p:nvPicPr>
          <p:cNvPr id="5" name="Resim 4">
            <a:extLst>
              <a:ext uri="{FF2B5EF4-FFF2-40B4-BE49-F238E27FC236}">
                <a16:creationId xmlns:a16="http://schemas.microsoft.com/office/drawing/2014/main" id="{52691F16-ACC9-48AE-810F-2EF81DA3B527}"/>
              </a:ext>
            </a:extLst>
          </p:cNvPr>
          <p:cNvPicPr>
            <a:picLocks noChangeAspect="1"/>
          </p:cNvPicPr>
          <p:nvPr/>
        </p:nvPicPr>
        <p:blipFill>
          <a:blip r:embed="rId3"/>
          <a:stretch>
            <a:fillRect/>
          </a:stretch>
        </p:blipFill>
        <p:spPr>
          <a:xfrm>
            <a:off x="1000125" y="3190874"/>
            <a:ext cx="3000374" cy="3390667"/>
          </a:xfrm>
          <a:prstGeom prst="rect">
            <a:avLst/>
          </a:prstGeom>
        </p:spPr>
      </p:pic>
    </p:spTree>
    <p:extLst>
      <p:ext uri="{BB962C8B-B14F-4D97-AF65-F5344CB8AC3E}">
        <p14:creationId xmlns:p14="http://schemas.microsoft.com/office/powerpoint/2010/main" val="72311960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0327E8FC-C90C-401A-B5FD-95242C970406}"/>
              </a:ext>
            </a:extLst>
          </p:cNvPr>
          <p:cNvSpPr>
            <a:spLocks noGrp="1"/>
          </p:cNvSpPr>
          <p:nvPr>
            <p:ph type="title"/>
          </p:nvPr>
        </p:nvSpPr>
        <p:spPr>
          <a:xfrm>
            <a:off x="838200" y="365126"/>
            <a:ext cx="10515600" cy="787400"/>
          </a:xfrm>
        </p:spPr>
        <p:txBody>
          <a:bodyPr/>
          <a:lstStyle/>
          <a:p>
            <a:r>
              <a:rPr lang="tr-TR" b="1" dirty="0">
                <a:solidFill>
                  <a:schemeClr val="accent6">
                    <a:lumMod val="60000"/>
                    <a:lumOff val="40000"/>
                  </a:schemeClr>
                </a:solidFill>
              </a:rPr>
              <a:t>ELEKTRİK GÜVENLİĞİ</a:t>
            </a:r>
          </a:p>
        </p:txBody>
      </p:sp>
      <p:sp>
        <p:nvSpPr>
          <p:cNvPr id="3" name="Dikdörtgen 2">
            <a:extLst>
              <a:ext uri="{FF2B5EF4-FFF2-40B4-BE49-F238E27FC236}">
                <a16:creationId xmlns:a16="http://schemas.microsoft.com/office/drawing/2014/main" id="{BF069321-8FD3-4EEE-AA94-CE6ACE8B08F7}"/>
              </a:ext>
            </a:extLst>
          </p:cNvPr>
          <p:cNvSpPr/>
          <p:nvPr/>
        </p:nvSpPr>
        <p:spPr>
          <a:xfrm>
            <a:off x="457199" y="1152526"/>
            <a:ext cx="10515599" cy="923330"/>
          </a:xfrm>
          <a:prstGeom prst="rect">
            <a:avLst/>
          </a:prstGeom>
        </p:spPr>
        <p:txBody>
          <a:bodyPr wrap="square">
            <a:spAutoFit/>
          </a:bodyPr>
          <a:lstStyle/>
          <a:p>
            <a:r>
              <a:rPr lang="tr-TR" dirty="0"/>
              <a:t>iskele üzerinde çalışma sırasında taşınan, kaldırılıp indirilen iskele veya yapı malzemelerinin enerji hatlarına temas etmesine karşı, iskelenin yeterli güvenlik mesafesinde bulunması zorunludur. Güvenlik mesafesi belirlenirken rüzgârlı havalarda hattın yapacağı hareket de ayrıca göz önüne alınmalıdır.</a:t>
            </a:r>
          </a:p>
        </p:txBody>
      </p:sp>
      <p:pic>
        <p:nvPicPr>
          <p:cNvPr id="4" name="Resim 3">
            <a:extLst>
              <a:ext uri="{FF2B5EF4-FFF2-40B4-BE49-F238E27FC236}">
                <a16:creationId xmlns:a16="http://schemas.microsoft.com/office/drawing/2014/main" id="{EE4D10AA-2D0E-4299-8D9E-04A04C27F307}"/>
              </a:ext>
            </a:extLst>
          </p:cNvPr>
          <p:cNvPicPr>
            <a:picLocks noChangeAspect="1"/>
          </p:cNvPicPr>
          <p:nvPr/>
        </p:nvPicPr>
        <p:blipFill>
          <a:blip r:embed="rId2"/>
          <a:stretch>
            <a:fillRect/>
          </a:stretch>
        </p:blipFill>
        <p:spPr>
          <a:xfrm>
            <a:off x="1108798" y="2187574"/>
            <a:ext cx="7553325" cy="4305300"/>
          </a:xfrm>
          <a:prstGeom prst="rect">
            <a:avLst/>
          </a:prstGeom>
        </p:spPr>
      </p:pic>
      <p:sp>
        <p:nvSpPr>
          <p:cNvPr id="5" name="Dikdörtgen 4">
            <a:extLst>
              <a:ext uri="{FF2B5EF4-FFF2-40B4-BE49-F238E27FC236}">
                <a16:creationId xmlns:a16="http://schemas.microsoft.com/office/drawing/2014/main" id="{1D1398B8-39A2-41C6-B66A-9316F5C4577C}"/>
              </a:ext>
            </a:extLst>
          </p:cNvPr>
          <p:cNvSpPr/>
          <p:nvPr/>
        </p:nvSpPr>
        <p:spPr>
          <a:xfrm>
            <a:off x="8662123" y="3615809"/>
            <a:ext cx="3529877" cy="369332"/>
          </a:xfrm>
          <a:prstGeom prst="rect">
            <a:avLst/>
          </a:prstGeom>
        </p:spPr>
        <p:txBody>
          <a:bodyPr wrap="none">
            <a:spAutoFit/>
          </a:bodyPr>
          <a:lstStyle/>
          <a:p>
            <a:r>
              <a:rPr lang="tr-TR" dirty="0"/>
              <a:t> Enerji hatlarına güvenlik mesafeleri</a:t>
            </a:r>
          </a:p>
        </p:txBody>
      </p:sp>
    </p:spTree>
    <p:extLst>
      <p:ext uri="{BB962C8B-B14F-4D97-AF65-F5344CB8AC3E}">
        <p14:creationId xmlns:p14="http://schemas.microsoft.com/office/powerpoint/2010/main" val="187501060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B3A451F5-180F-4BE0-9AF4-31609C95C28C}"/>
              </a:ext>
            </a:extLst>
          </p:cNvPr>
          <p:cNvSpPr/>
          <p:nvPr/>
        </p:nvSpPr>
        <p:spPr>
          <a:xfrm>
            <a:off x="761999" y="500360"/>
            <a:ext cx="10429875" cy="646331"/>
          </a:xfrm>
          <a:prstGeom prst="rect">
            <a:avLst/>
          </a:prstGeom>
        </p:spPr>
        <p:txBody>
          <a:bodyPr wrap="square">
            <a:spAutoFit/>
          </a:bodyPr>
          <a:lstStyle/>
          <a:p>
            <a:r>
              <a:rPr lang="tr-TR" dirty="0"/>
              <a:t>Konu ile ilgili olarak Yapı İşlerinde İş Sağlığı ve Güvenliği Yönetmeliği’nde Enerji dağıtım tesisleri başlığı altında aşağıdaki hükümler yer almaktadır: </a:t>
            </a:r>
          </a:p>
        </p:txBody>
      </p:sp>
      <p:pic>
        <p:nvPicPr>
          <p:cNvPr id="4" name="Resim 3">
            <a:extLst>
              <a:ext uri="{FF2B5EF4-FFF2-40B4-BE49-F238E27FC236}">
                <a16:creationId xmlns:a16="http://schemas.microsoft.com/office/drawing/2014/main" id="{0153E874-5D40-4066-9FF2-3F0A87F24E7F}"/>
              </a:ext>
            </a:extLst>
          </p:cNvPr>
          <p:cNvPicPr>
            <a:picLocks noChangeAspect="1"/>
          </p:cNvPicPr>
          <p:nvPr/>
        </p:nvPicPr>
        <p:blipFill>
          <a:blip r:embed="rId2"/>
          <a:stretch>
            <a:fillRect/>
          </a:stretch>
        </p:blipFill>
        <p:spPr>
          <a:xfrm>
            <a:off x="847724" y="1647825"/>
            <a:ext cx="10048875" cy="4508142"/>
          </a:xfrm>
          <a:prstGeom prst="rect">
            <a:avLst/>
          </a:prstGeom>
        </p:spPr>
      </p:pic>
    </p:spTree>
    <p:extLst>
      <p:ext uri="{BB962C8B-B14F-4D97-AF65-F5344CB8AC3E}">
        <p14:creationId xmlns:p14="http://schemas.microsoft.com/office/powerpoint/2010/main" val="229657068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1D928E7A-F8A9-4EC7-89E8-379E7DDB8536}"/>
              </a:ext>
            </a:extLst>
          </p:cNvPr>
          <p:cNvSpPr/>
          <p:nvPr/>
        </p:nvSpPr>
        <p:spPr>
          <a:xfrm>
            <a:off x="600074" y="1097846"/>
            <a:ext cx="10582275" cy="4524315"/>
          </a:xfrm>
          <a:prstGeom prst="rect">
            <a:avLst/>
          </a:prstGeom>
        </p:spPr>
        <p:txBody>
          <a:bodyPr wrap="square">
            <a:spAutoFit/>
          </a:bodyPr>
          <a:lstStyle/>
          <a:p>
            <a:r>
              <a:rPr lang="tr-TR" dirty="0"/>
              <a:t>Güvenlik mesafelerine dikkat edilerek çalışma korunma yöntemlerinde birisi olmakla beraber sahada yapılan risk değerlendirmesi ve sağlık ve güvenlik planında geçen hususlar dikkate alınarak tehlikenin kaynağında yok edilmesi tercih edilmelidir. Bu yöntemler, hatların yerinin değiştirilmesi, hatlardaki enerjinin kesilmesi, hattın topraklanması ve bariyer vb. engellerin yerleştirilmesi ya da yalıtım yapılmasıdır.</a:t>
            </a:r>
          </a:p>
          <a:p>
            <a:endParaRPr lang="tr-TR" dirty="0"/>
          </a:p>
          <a:p>
            <a:r>
              <a:rPr lang="tr-TR" dirty="0"/>
              <a:t> Enerji hatları yakınındaki iskelenin topraklanması da diğer bir korunma yöntemidir.  Cephe iskelesinin kendisinin dışında iskeleye erişim için kullanılabilen seyyar erişim kulelerinin hareket güzergâhına da dikkat edilmeli, mevcut hatların durumu kontrol edilerek teması önleyici bariyerler, direkler vb. engeller yerleştirilmeli, üstten geçen enerji hattı görülebilecek şekilde uyarıcı işaretlerle belirtilmelidir. </a:t>
            </a:r>
          </a:p>
          <a:p>
            <a:endParaRPr lang="tr-TR" dirty="0"/>
          </a:p>
          <a:p>
            <a:endParaRPr lang="tr-TR" dirty="0"/>
          </a:p>
          <a:p>
            <a:r>
              <a:rPr lang="tr-TR" dirty="0"/>
              <a:t>Elektrik tehlikesi Enerji hatlarının dışında iskelede çalışma sırasında kullanılan elektrikli teçhizatın kablo bağlantıları kaçak riskine karşı düzenli olarak kontrol edilmeli ve sağlam şekilde korunmalıdır. Çalışma alanından geçen elektrik kabloları iskele ve yapı malzemelerinin etkisiyle ezilebilir veya darbe sonucu açılabilir. Bu risklere karşı kabloların güvenli noktalardan geçmesi sağlanmalı ve darbe vb. muhtemel etkilere karşı dayanıklı kablolar temin edilmelidir. </a:t>
            </a:r>
          </a:p>
        </p:txBody>
      </p:sp>
    </p:spTree>
    <p:extLst>
      <p:ext uri="{BB962C8B-B14F-4D97-AF65-F5344CB8AC3E}">
        <p14:creationId xmlns:p14="http://schemas.microsoft.com/office/powerpoint/2010/main" val="275253403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D4670F79-684F-4F03-9AE8-783C70B37197}"/>
              </a:ext>
            </a:extLst>
          </p:cNvPr>
          <p:cNvSpPr/>
          <p:nvPr/>
        </p:nvSpPr>
        <p:spPr>
          <a:xfrm>
            <a:off x="419100" y="361861"/>
            <a:ext cx="10953750" cy="646331"/>
          </a:xfrm>
          <a:prstGeom prst="rect">
            <a:avLst/>
          </a:prstGeom>
        </p:spPr>
        <p:txBody>
          <a:bodyPr wrap="square">
            <a:spAutoFit/>
          </a:bodyPr>
          <a:lstStyle/>
          <a:p>
            <a:r>
              <a:rPr lang="tr-TR" dirty="0"/>
              <a:t>İskele yüksek gerilim elektrik hattına ya da ekipmanına paralel olarak kurulduğunda, iskelede gerilimin indüklenmesi tehlikesi vardır. İskelede indüklenen gerilimin değerini etkileyen bazı faktörler vardır. </a:t>
            </a:r>
          </a:p>
        </p:txBody>
      </p:sp>
      <p:pic>
        <p:nvPicPr>
          <p:cNvPr id="4" name="Resim 3">
            <a:extLst>
              <a:ext uri="{FF2B5EF4-FFF2-40B4-BE49-F238E27FC236}">
                <a16:creationId xmlns:a16="http://schemas.microsoft.com/office/drawing/2014/main" id="{EC629D66-5849-4AA3-B96E-D5422D6BBC58}"/>
              </a:ext>
            </a:extLst>
          </p:cNvPr>
          <p:cNvPicPr>
            <a:picLocks noChangeAspect="1"/>
          </p:cNvPicPr>
          <p:nvPr/>
        </p:nvPicPr>
        <p:blipFill>
          <a:blip r:embed="rId2"/>
          <a:stretch>
            <a:fillRect/>
          </a:stretch>
        </p:blipFill>
        <p:spPr>
          <a:xfrm>
            <a:off x="504825" y="1390650"/>
            <a:ext cx="10868025" cy="4718114"/>
          </a:xfrm>
          <a:prstGeom prst="rect">
            <a:avLst/>
          </a:prstGeom>
        </p:spPr>
      </p:pic>
    </p:spTree>
    <p:extLst>
      <p:ext uri="{BB962C8B-B14F-4D97-AF65-F5344CB8AC3E}">
        <p14:creationId xmlns:p14="http://schemas.microsoft.com/office/powerpoint/2010/main" val="2845780952"/>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2095</TotalTime>
  <Words>7387</Words>
  <Application>Microsoft Macintosh PowerPoint</Application>
  <PresentationFormat>Geniş ekran</PresentationFormat>
  <Paragraphs>726</Paragraphs>
  <Slides>160</Slides>
  <Notes>0</Notes>
  <HiddenSlides>0</HiddenSlides>
  <MMClips>0</MMClips>
  <ScaleCrop>false</ScaleCrop>
  <HeadingPairs>
    <vt:vector size="6" baseType="variant">
      <vt:variant>
        <vt:lpstr>Kullanılan Yazı Tipleri</vt:lpstr>
      </vt:variant>
      <vt:variant>
        <vt:i4>16</vt:i4>
      </vt:variant>
      <vt:variant>
        <vt:lpstr>Tema</vt:lpstr>
      </vt:variant>
      <vt:variant>
        <vt:i4>1</vt:i4>
      </vt:variant>
      <vt:variant>
        <vt:lpstr>Slayt Başlıkları</vt:lpstr>
      </vt:variant>
      <vt:variant>
        <vt:i4>160</vt:i4>
      </vt:variant>
    </vt:vector>
  </HeadingPairs>
  <TitlesOfParts>
    <vt:vector size="177" baseType="lpstr">
      <vt:lpstr>-apple-system</vt:lpstr>
      <vt:lpstr>Arial</vt:lpstr>
      <vt:lpstr>Calibri</vt:lpstr>
      <vt:lpstr>Calibri Light</vt:lpstr>
      <vt:lpstr>Carlito</vt:lpstr>
      <vt:lpstr>Google Sans</vt:lpstr>
      <vt:lpstr>Inter</vt:lpstr>
      <vt:lpstr>inherit</vt:lpstr>
      <vt:lpstr>Microsoft Sans Serif</vt:lpstr>
      <vt:lpstr>Montserrat</vt:lpstr>
      <vt:lpstr>Open Sans</vt:lpstr>
      <vt:lpstr>Roboto</vt:lpstr>
      <vt:lpstr>Tahoma</vt:lpstr>
      <vt:lpstr>Times New Roman</vt:lpstr>
      <vt:lpstr>Verdana</vt:lpstr>
      <vt:lpstr>Wingdings</vt:lpstr>
      <vt:lpstr>Office Teması</vt:lpstr>
      <vt:lpstr>İskele Süpervizörü Kimdir? Ne İş yapar?</vt:lpstr>
      <vt:lpstr>İSKELE SÜPERVİZÖRÜ NEDİR/KİMDİR? </vt:lpstr>
      <vt:lpstr>İskeleleri kuracak kişilere farklı, iskeleleri denetleyecek kişilere ise farklı eğitimler verilmesi gereklidir!</vt:lpstr>
      <vt:lpstr>Sorumluluklar</vt:lpstr>
      <vt:lpstr>PowerPoint Sunusu</vt:lpstr>
      <vt:lpstr>PowerPoint Sunusu</vt:lpstr>
      <vt:lpstr>PowerPoint Sunusu</vt:lpstr>
      <vt:lpstr>PowerPoint Sunusu</vt:lpstr>
      <vt:lpstr>PowerPoint Sunusu</vt:lpstr>
      <vt:lpstr>PowerPoint Sunusu</vt:lpstr>
      <vt:lpstr>PowerPoint Sunusu</vt:lpstr>
      <vt:lpstr> 6331 SAYILI İSG KANUNU</vt:lpstr>
      <vt:lpstr>YÜKSEKTE ÇALIŞMA NEDİR?</vt:lpstr>
      <vt:lpstr>PowerPoint Sunusu</vt:lpstr>
      <vt:lpstr>YÜKSEKTE ÇALIŞMA NEDİR?</vt:lpstr>
      <vt:lpstr>                                             Lütfen dikkat </vt:lpstr>
      <vt:lpstr>YÜKSEKTE YAPILAN İŞLERDE ÇALIŞMAYACAKLAR!</vt:lpstr>
      <vt:lpstr>ÇALIŞMALARDA HAVA KOŞULLARI</vt:lpstr>
      <vt:lpstr>NEDEN DÜŞÜYORUZ</vt:lpstr>
      <vt:lpstr>DÜŞMEK NE KADAR ZAMAN ALIR</vt:lpstr>
      <vt:lpstr>PowerPoint Sunusu</vt:lpstr>
      <vt:lpstr>Yüksekten Düşmeyi Önleyici Kişisel  Koruyucu Donanımlarda EN Standartları </vt:lpstr>
      <vt:lpstr>                          İSKELE NEDİR? </vt:lpstr>
      <vt:lpstr>İskele Türleri</vt:lpstr>
      <vt:lpstr>İskele Çeşitleri </vt:lpstr>
      <vt:lpstr>Asma iskele</vt:lpstr>
      <vt:lpstr>Tekerlekli İskeleler</vt:lpstr>
      <vt:lpstr>Hareketli iskeleler</vt:lpstr>
      <vt:lpstr>Sepetli iskele</vt:lpstr>
      <vt:lpstr>PowerPoint Sunusu</vt:lpstr>
      <vt:lpstr>Kaplama</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Ankraj planı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İSKELE İMALATI, DENEYLER, KALİTE KONTROL </vt:lpstr>
      <vt:lpstr>İSKELE İMALATI,DENEYLER, KALİTE KONTROL </vt:lpstr>
      <vt:lpstr>PowerPoint Sunusu</vt:lpstr>
      <vt:lpstr>İSKELE SİSTEMLERİ </vt:lpstr>
      <vt:lpstr>PowerPoint Sunusu</vt:lpstr>
      <vt:lpstr>İSKELE SİSTEMLERİ </vt:lpstr>
      <vt:lpstr>  İSKELELERİN  GÜVENLİ  KULLANIMINA  YÖNELİK İSG  BİLGİLERİ  </vt:lpstr>
      <vt:lpstr>İSKELELERİN  GÜVENLİ  KULLANIMINA  YÖNELİK İSG  BİLGİLERİ</vt:lpstr>
      <vt:lpstr>İSKELELERİN  GÜVENLİ  KULLANIMINA  YÖNELİK İSG  BİLGİLERİ</vt:lpstr>
      <vt:lpstr>PowerPoint Sunusu</vt:lpstr>
      <vt:lpstr>İSKELE KURMA VE KULLANIMDA DİKKAT EDİLECEK HUSUSLAR </vt:lpstr>
      <vt:lpstr>PowerPoint Sunusu</vt:lpstr>
      <vt:lpstr>PowerPoint Sunusu</vt:lpstr>
      <vt:lpstr>İSKELENİN KURULUMU </vt:lpstr>
      <vt:lpstr> İSKELE ZEMİNİ </vt:lpstr>
      <vt:lpstr>PowerPoint Sunusu</vt:lpstr>
      <vt:lpstr>PowerPoint Sunusu</vt:lpstr>
      <vt:lpstr>PowerPoint Sunusu</vt:lpstr>
      <vt:lpstr>YAPIYA OLAN UZAKLIK</vt:lpstr>
      <vt:lpstr>YAYA VE ARAÇ TRAFİĞİ </vt:lpstr>
      <vt:lpstr>PowerPoint Sunusu</vt:lpstr>
      <vt:lpstr>ELEKTRİK GÜVENLİĞİ</vt:lpstr>
      <vt:lpstr>PowerPoint Sunusu</vt:lpstr>
      <vt:lpstr>PowerPoint Sunusu</vt:lpstr>
      <vt:lpstr>PowerPoint Sunusu</vt:lpstr>
      <vt:lpstr>UYGUN YÜK SINIFI</vt:lpstr>
      <vt:lpstr>PowerPoint Sunusu</vt:lpstr>
      <vt:lpstr>PowerPoint Sunusu</vt:lpstr>
      <vt:lpstr>PowerPoint Sunusu</vt:lpstr>
      <vt:lpstr>PowerPoint Sunusu</vt:lpstr>
      <vt:lpstr>PowerPoint Sunusu</vt:lpstr>
      <vt:lpstr>PowerPoint Sunusu</vt:lpstr>
      <vt:lpstr>MALZEME DÜŞMESİ</vt:lpstr>
      <vt:lpstr>PowerPoint Sunusu</vt:lpstr>
      <vt:lpstr>PowerPoint Sunusu</vt:lpstr>
      <vt:lpstr>PowerPoint Sunusu</vt:lpstr>
      <vt:lpstr>PowerPoint Sunusu</vt:lpstr>
      <vt:lpstr>ELLE TAŞIMA</vt:lpstr>
      <vt:lpstr>PowerPoint Sunusu</vt:lpstr>
      <vt:lpstr>SAĞLIK VE GÜVENLİK İŞARETLERİ</vt:lpstr>
      <vt:lpstr>PowerPoint Sunusu</vt:lpstr>
      <vt:lpstr>PowerPoint Sunusu</vt:lpstr>
      <vt:lpstr>TEHLİKELİ MADDELER </vt:lpstr>
      <vt:lpstr>KKD KULLANIMI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 </vt:lpstr>
      <vt:lpstr>PowerPoint Sunusu</vt:lpstr>
      <vt:lpstr>PowerPoint Sunusu</vt:lpstr>
      <vt:lpstr>PowerPoint Sunusu</vt:lpstr>
      <vt:lpstr>PowerPoint Sunusu</vt:lpstr>
      <vt:lpstr>PowerPoint Sunusu</vt:lpstr>
      <vt:lpstr>PowerPoint Sunusu</vt:lpstr>
      <vt:lpstr>İSKELE MUAYENE VE DENEYLER</vt:lpstr>
      <vt:lpstr>İSKELE MUAYENE VE DENEYLER</vt:lpstr>
      <vt:lpstr>İSKELE MUAYENE VE DENEYLER</vt:lpstr>
      <vt:lpstr>İSKELE MUAYENE VE DENEYLER</vt:lpstr>
      <vt:lpstr>İSKELE MUAYENE VE DENEYLER</vt:lpstr>
      <vt:lpstr>İSKELE MUAYENE VE DENEYLER</vt:lpstr>
      <vt:lpstr>İSKELE MUAYENE VE DENEYLER</vt:lpstr>
      <vt:lpstr>İSKELE MUAYENE VE DENEYLER</vt:lpstr>
      <vt:lpstr>İSKELE MUAYENE VE DENEYLER</vt:lpstr>
      <vt:lpstr>İSKELE MUAYENE VE DENEYLER</vt:lpstr>
      <vt:lpstr>İSKELE MUAYENE VE DENEYLER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Casper</dc:creator>
  <cp:lastModifiedBy>sümeyra biçer</cp:lastModifiedBy>
  <cp:revision>56</cp:revision>
  <dcterms:created xsi:type="dcterms:W3CDTF">2024-04-19T13:33:02Z</dcterms:created>
  <dcterms:modified xsi:type="dcterms:W3CDTF">2024-10-15T12:04:35Z</dcterms:modified>
</cp:coreProperties>
</file>