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3" r:id="rId8"/>
    <p:sldId id="262" r:id="rId9"/>
    <p:sldId id="264" r:id="rId10"/>
    <p:sldId id="265" r:id="rId11"/>
    <p:sldId id="266" r:id="rId12"/>
    <p:sldId id="268" r:id="rId13"/>
    <p:sldId id="269" r:id="rId14"/>
    <p:sldId id="267" r:id="rId15"/>
    <p:sldId id="270" r:id="rId16"/>
    <p:sldId id="271" r:id="rId17"/>
    <p:sldId id="272" r:id="rId18"/>
    <p:sldId id="283" r:id="rId19"/>
    <p:sldId id="284" r:id="rId20"/>
    <p:sldId id="285" r:id="rId21"/>
    <p:sldId id="286" r:id="rId22"/>
    <p:sldId id="287" r:id="rId23"/>
    <p:sldId id="288" r:id="rId24"/>
    <p:sldId id="290" r:id="rId25"/>
    <p:sldId id="289" r:id="rId26"/>
    <p:sldId id="291" r:id="rId27"/>
    <p:sldId id="292" r:id="rId28"/>
    <p:sldId id="293" r:id="rId29"/>
    <p:sldId id="294" r:id="rId30"/>
    <p:sldId id="297" r:id="rId31"/>
    <p:sldId id="296" r:id="rId32"/>
    <p:sldId id="274" r:id="rId33"/>
    <p:sldId id="273" r:id="rId34"/>
    <p:sldId id="277" r:id="rId35"/>
    <p:sldId id="276" r:id="rId36"/>
    <p:sldId id="275" r:id="rId37"/>
    <p:sldId id="279" r:id="rId38"/>
    <p:sldId id="395" r:id="rId39"/>
    <p:sldId id="278" r:id="rId40"/>
    <p:sldId id="280" r:id="rId41"/>
    <p:sldId id="281" r:id="rId42"/>
    <p:sldId id="396" r:id="rId43"/>
    <p:sldId id="399" r:id="rId44"/>
    <p:sldId id="400" r:id="rId45"/>
    <p:sldId id="401" r:id="rId46"/>
    <p:sldId id="402" r:id="rId47"/>
    <p:sldId id="403" r:id="rId48"/>
    <p:sldId id="397" r:id="rId49"/>
    <p:sldId id="398" r:id="rId50"/>
    <p:sldId id="282" r:id="rId51"/>
    <p:sldId id="299" r:id="rId52"/>
    <p:sldId id="300" r:id="rId53"/>
    <p:sldId id="301" r:id="rId54"/>
    <p:sldId id="302" r:id="rId55"/>
    <p:sldId id="303" r:id="rId56"/>
    <p:sldId id="357" r:id="rId57"/>
    <p:sldId id="304" r:id="rId58"/>
    <p:sldId id="305" r:id="rId59"/>
    <p:sldId id="298" r:id="rId60"/>
    <p:sldId id="306" r:id="rId61"/>
    <p:sldId id="307" r:id="rId62"/>
    <p:sldId id="308" r:id="rId63"/>
    <p:sldId id="309" r:id="rId64"/>
    <p:sldId id="337" r:id="rId65"/>
    <p:sldId id="338" r:id="rId66"/>
    <p:sldId id="339" r:id="rId67"/>
    <p:sldId id="340" r:id="rId68"/>
    <p:sldId id="341" r:id="rId69"/>
    <p:sldId id="342" r:id="rId70"/>
    <p:sldId id="343" r:id="rId71"/>
    <p:sldId id="344" r:id="rId72"/>
    <p:sldId id="345" r:id="rId73"/>
    <p:sldId id="346" r:id="rId74"/>
    <p:sldId id="347" r:id="rId75"/>
    <p:sldId id="348" r:id="rId76"/>
    <p:sldId id="349" r:id="rId77"/>
    <p:sldId id="310" r:id="rId78"/>
    <p:sldId id="311" r:id="rId79"/>
    <p:sldId id="312" r:id="rId80"/>
    <p:sldId id="313" r:id="rId81"/>
    <p:sldId id="319" r:id="rId82"/>
    <p:sldId id="314" r:id="rId83"/>
    <p:sldId id="315" r:id="rId84"/>
    <p:sldId id="316" r:id="rId85"/>
    <p:sldId id="317" r:id="rId86"/>
    <p:sldId id="318" r:id="rId87"/>
    <p:sldId id="320" r:id="rId88"/>
    <p:sldId id="321" r:id="rId89"/>
    <p:sldId id="322" r:id="rId90"/>
    <p:sldId id="323" r:id="rId91"/>
    <p:sldId id="324" r:id="rId92"/>
    <p:sldId id="325" r:id="rId93"/>
    <p:sldId id="326" r:id="rId94"/>
    <p:sldId id="327" r:id="rId95"/>
    <p:sldId id="328" r:id="rId96"/>
    <p:sldId id="329" r:id="rId97"/>
    <p:sldId id="330" r:id="rId98"/>
    <p:sldId id="331" r:id="rId99"/>
    <p:sldId id="332" r:id="rId100"/>
    <p:sldId id="333" r:id="rId101"/>
    <p:sldId id="334" r:id="rId102"/>
    <p:sldId id="335" r:id="rId103"/>
    <p:sldId id="351" r:id="rId104"/>
    <p:sldId id="352" r:id="rId105"/>
    <p:sldId id="353" r:id="rId106"/>
    <p:sldId id="336" r:id="rId107"/>
    <p:sldId id="350" r:id="rId108"/>
    <p:sldId id="354" r:id="rId109"/>
    <p:sldId id="364" r:id="rId110"/>
    <p:sldId id="359" r:id="rId111"/>
    <p:sldId id="356" r:id="rId112"/>
    <p:sldId id="355" r:id="rId113"/>
    <p:sldId id="365" r:id="rId114"/>
    <p:sldId id="366" r:id="rId115"/>
    <p:sldId id="367" r:id="rId116"/>
    <p:sldId id="368" r:id="rId117"/>
    <p:sldId id="369" r:id="rId118"/>
    <p:sldId id="370" r:id="rId119"/>
    <p:sldId id="371" r:id="rId120"/>
    <p:sldId id="372" r:id="rId121"/>
    <p:sldId id="374" r:id="rId122"/>
    <p:sldId id="373" r:id="rId123"/>
    <p:sldId id="375" r:id="rId124"/>
    <p:sldId id="376" r:id="rId125"/>
    <p:sldId id="377" r:id="rId126"/>
    <p:sldId id="378" r:id="rId127"/>
    <p:sldId id="379" r:id="rId128"/>
    <p:sldId id="380" r:id="rId129"/>
    <p:sldId id="381" r:id="rId130"/>
    <p:sldId id="382" r:id="rId131"/>
    <p:sldId id="383" r:id="rId132"/>
    <p:sldId id="384" r:id="rId133"/>
    <p:sldId id="385" r:id="rId134"/>
    <p:sldId id="386" r:id="rId135"/>
    <p:sldId id="387" r:id="rId136"/>
    <p:sldId id="388" r:id="rId137"/>
    <p:sldId id="389" r:id="rId138"/>
    <p:sldId id="390" r:id="rId139"/>
    <p:sldId id="391" r:id="rId140"/>
    <p:sldId id="392" r:id="rId141"/>
    <p:sldId id="393" r:id="rId142"/>
    <p:sldId id="394" r:id="rId143"/>
    <p:sldId id="363" r:id="rId144"/>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E95C2"/>
    <a:srgbClr val="EB334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98" autoAdjust="0"/>
    <p:restoredTop sz="94660"/>
  </p:normalViewPr>
  <p:slideViewPr>
    <p:cSldViewPr snapToGrid="0">
      <p:cViewPr varScale="1">
        <p:scale>
          <a:sx n="114" d="100"/>
          <a:sy n="114" d="100"/>
        </p:scale>
        <p:origin x="480"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D4CAA63C-A779-46CD-9C3C-ACD777985D10}"/>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ECDA640F-0BA3-4FD3-94C4-A496901F05C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7CFA1099-F991-459E-89FA-85FBA46FA6F1}"/>
              </a:ext>
            </a:extLst>
          </p:cNvPr>
          <p:cNvSpPr>
            <a:spLocks noGrp="1"/>
          </p:cNvSpPr>
          <p:nvPr>
            <p:ph type="dt" sz="half" idx="10"/>
          </p:nvPr>
        </p:nvSpPr>
        <p:spPr/>
        <p:txBody>
          <a:bodyPr/>
          <a:lstStyle/>
          <a:p>
            <a:fld id="{19EA8C52-383D-402D-871F-5DCE95131839}" type="datetimeFigureOut">
              <a:rPr lang="tr-TR" smtClean="0"/>
              <a:t>25.04.2023</a:t>
            </a:fld>
            <a:endParaRPr lang="tr-TR"/>
          </a:p>
        </p:txBody>
      </p:sp>
      <p:sp>
        <p:nvSpPr>
          <p:cNvPr id="5" name="Alt Bilgi Yer Tutucusu 4">
            <a:extLst>
              <a:ext uri="{FF2B5EF4-FFF2-40B4-BE49-F238E27FC236}">
                <a16:creationId xmlns:a16="http://schemas.microsoft.com/office/drawing/2014/main" id="{8BAA4EAF-8AE1-4BAF-990B-48937B34246F}"/>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88D43CBE-E016-479D-AC43-ED8E619E1D04}"/>
              </a:ext>
            </a:extLst>
          </p:cNvPr>
          <p:cNvSpPr>
            <a:spLocks noGrp="1"/>
          </p:cNvSpPr>
          <p:nvPr>
            <p:ph type="sldNum" sz="quarter" idx="12"/>
          </p:nvPr>
        </p:nvSpPr>
        <p:spPr/>
        <p:txBody>
          <a:bodyPr/>
          <a:lstStyle/>
          <a:p>
            <a:fld id="{0A9DB0D2-1906-429E-A18B-010C31139744}" type="slidenum">
              <a:rPr lang="tr-TR" smtClean="0"/>
              <a:t>‹#›</a:t>
            </a:fld>
            <a:endParaRPr lang="tr-TR"/>
          </a:p>
        </p:txBody>
      </p:sp>
    </p:spTree>
    <p:extLst>
      <p:ext uri="{BB962C8B-B14F-4D97-AF65-F5344CB8AC3E}">
        <p14:creationId xmlns:p14="http://schemas.microsoft.com/office/powerpoint/2010/main" val="20186341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1A1C62A3-1EEB-47E8-A3C8-0F12B67C99ED}"/>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134CF1DE-1B0B-49FE-A311-020E76EA6240}"/>
              </a:ext>
            </a:extLst>
          </p:cNvPr>
          <p:cNvSpPr>
            <a:spLocks noGrp="1"/>
          </p:cNvSpPr>
          <p:nvPr>
            <p:ph type="body" orient="vert" idx="1"/>
          </p:nvPr>
        </p:nvSpPr>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213ED053-8B01-4C7E-BA85-35043624B59B}"/>
              </a:ext>
            </a:extLst>
          </p:cNvPr>
          <p:cNvSpPr>
            <a:spLocks noGrp="1"/>
          </p:cNvSpPr>
          <p:nvPr>
            <p:ph type="dt" sz="half" idx="10"/>
          </p:nvPr>
        </p:nvSpPr>
        <p:spPr/>
        <p:txBody>
          <a:bodyPr/>
          <a:lstStyle/>
          <a:p>
            <a:fld id="{19EA8C52-383D-402D-871F-5DCE95131839}" type="datetimeFigureOut">
              <a:rPr lang="tr-TR" smtClean="0"/>
              <a:t>25.04.2023</a:t>
            </a:fld>
            <a:endParaRPr lang="tr-TR"/>
          </a:p>
        </p:txBody>
      </p:sp>
      <p:sp>
        <p:nvSpPr>
          <p:cNvPr id="5" name="Alt Bilgi Yer Tutucusu 4">
            <a:extLst>
              <a:ext uri="{FF2B5EF4-FFF2-40B4-BE49-F238E27FC236}">
                <a16:creationId xmlns:a16="http://schemas.microsoft.com/office/drawing/2014/main" id="{1717D325-CC4F-425F-83D2-434A25A3BA8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A741B979-37A5-472D-BCB4-5F72A99E2FAE}"/>
              </a:ext>
            </a:extLst>
          </p:cNvPr>
          <p:cNvSpPr>
            <a:spLocks noGrp="1"/>
          </p:cNvSpPr>
          <p:nvPr>
            <p:ph type="sldNum" sz="quarter" idx="12"/>
          </p:nvPr>
        </p:nvSpPr>
        <p:spPr/>
        <p:txBody>
          <a:bodyPr/>
          <a:lstStyle/>
          <a:p>
            <a:fld id="{0A9DB0D2-1906-429E-A18B-010C31139744}" type="slidenum">
              <a:rPr lang="tr-TR" smtClean="0"/>
              <a:t>‹#›</a:t>
            </a:fld>
            <a:endParaRPr lang="tr-TR"/>
          </a:p>
        </p:txBody>
      </p:sp>
    </p:spTree>
    <p:extLst>
      <p:ext uri="{BB962C8B-B14F-4D97-AF65-F5344CB8AC3E}">
        <p14:creationId xmlns:p14="http://schemas.microsoft.com/office/powerpoint/2010/main" val="23604511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AEB105E3-CDF4-45EC-AB95-70FE28919DDB}"/>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A7A41BA9-9A57-4CFD-8C1E-40722A010AE2}"/>
              </a:ext>
            </a:extLst>
          </p:cNvPr>
          <p:cNvSpPr>
            <a:spLocks noGrp="1"/>
          </p:cNvSpPr>
          <p:nvPr>
            <p:ph type="body" orient="vert" idx="1"/>
          </p:nvPr>
        </p:nvSpPr>
        <p:spPr>
          <a:xfrm>
            <a:off x="838200" y="365125"/>
            <a:ext cx="7734300" cy="5811838"/>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0DE96FC-C221-48C2-B1DA-DC9D4407B218}"/>
              </a:ext>
            </a:extLst>
          </p:cNvPr>
          <p:cNvSpPr>
            <a:spLocks noGrp="1"/>
          </p:cNvSpPr>
          <p:nvPr>
            <p:ph type="dt" sz="half" idx="10"/>
          </p:nvPr>
        </p:nvSpPr>
        <p:spPr/>
        <p:txBody>
          <a:bodyPr/>
          <a:lstStyle/>
          <a:p>
            <a:fld id="{19EA8C52-383D-402D-871F-5DCE95131839}" type="datetimeFigureOut">
              <a:rPr lang="tr-TR" smtClean="0"/>
              <a:t>25.04.2023</a:t>
            </a:fld>
            <a:endParaRPr lang="tr-TR"/>
          </a:p>
        </p:txBody>
      </p:sp>
      <p:sp>
        <p:nvSpPr>
          <p:cNvPr id="5" name="Alt Bilgi Yer Tutucusu 4">
            <a:extLst>
              <a:ext uri="{FF2B5EF4-FFF2-40B4-BE49-F238E27FC236}">
                <a16:creationId xmlns:a16="http://schemas.microsoft.com/office/drawing/2014/main" id="{A756A9B1-92F5-489D-A1EF-EE2C68888132}"/>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AEADA850-690C-4FAB-8E16-16F79EEE0C75}"/>
              </a:ext>
            </a:extLst>
          </p:cNvPr>
          <p:cNvSpPr>
            <a:spLocks noGrp="1"/>
          </p:cNvSpPr>
          <p:nvPr>
            <p:ph type="sldNum" sz="quarter" idx="12"/>
          </p:nvPr>
        </p:nvSpPr>
        <p:spPr/>
        <p:txBody>
          <a:bodyPr/>
          <a:lstStyle/>
          <a:p>
            <a:fld id="{0A9DB0D2-1906-429E-A18B-010C31139744}" type="slidenum">
              <a:rPr lang="tr-TR" smtClean="0"/>
              <a:t>‹#›</a:t>
            </a:fld>
            <a:endParaRPr lang="tr-TR"/>
          </a:p>
        </p:txBody>
      </p:sp>
    </p:spTree>
    <p:extLst>
      <p:ext uri="{BB962C8B-B14F-4D97-AF65-F5344CB8AC3E}">
        <p14:creationId xmlns:p14="http://schemas.microsoft.com/office/powerpoint/2010/main" val="1226666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4/25/2023</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870479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E5D7BD4-AF93-465F-9EC8-AD79602F2698}"/>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0BB72844-3FE4-4921-B80F-5B1D71A47B30}"/>
              </a:ext>
            </a:extLst>
          </p:cNvPr>
          <p:cNvSpPr>
            <a:spLocks noGrp="1"/>
          </p:cNvSpPr>
          <p:nvPr>
            <p:ph idx="1"/>
          </p:nvPr>
        </p:nvSpPr>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7D94A2E3-8BBC-4B07-9FE2-29F1155977CB}"/>
              </a:ext>
            </a:extLst>
          </p:cNvPr>
          <p:cNvSpPr>
            <a:spLocks noGrp="1"/>
          </p:cNvSpPr>
          <p:nvPr>
            <p:ph type="dt" sz="half" idx="10"/>
          </p:nvPr>
        </p:nvSpPr>
        <p:spPr/>
        <p:txBody>
          <a:bodyPr/>
          <a:lstStyle/>
          <a:p>
            <a:fld id="{19EA8C52-383D-402D-871F-5DCE95131839}" type="datetimeFigureOut">
              <a:rPr lang="tr-TR" smtClean="0"/>
              <a:t>25.04.2023</a:t>
            </a:fld>
            <a:endParaRPr lang="tr-TR"/>
          </a:p>
        </p:txBody>
      </p:sp>
      <p:sp>
        <p:nvSpPr>
          <p:cNvPr id="5" name="Alt Bilgi Yer Tutucusu 4">
            <a:extLst>
              <a:ext uri="{FF2B5EF4-FFF2-40B4-BE49-F238E27FC236}">
                <a16:creationId xmlns:a16="http://schemas.microsoft.com/office/drawing/2014/main" id="{05C9A704-7D94-4FF9-AF7E-D454DC448132}"/>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00831F55-0A72-41D7-BA20-D97C28F73240}"/>
              </a:ext>
            </a:extLst>
          </p:cNvPr>
          <p:cNvSpPr>
            <a:spLocks noGrp="1"/>
          </p:cNvSpPr>
          <p:nvPr>
            <p:ph type="sldNum" sz="quarter" idx="12"/>
          </p:nvPr>
        </p:nvSpPr>
        <p:spPr/>
        <p:txBody>
          <a:bodyPr/>
          <a:lstStyle/>
          <a:p>
            <a:fld id="{0A9DB0D2-1906-429E-A18B-010C31139744}" type="slidenum">
              <a:rPr lang="tr-TR" smtClean="0"/>
              <a:t>‹#›</a:t>
            </a:fld>
            <a:endParaRPr lang="tr-TR"/>
          </a:p>
        </p:txBody>
      </p:sp>
    </p:spTree>
    <p:extLst>
      <p:ext uri="{BB962C8B-B14F-4D97-AF65-F5344CB8AC3E}">
        <p14:creationId xmlns:p14="http://schemas.microsoft.com/office/powerpoint/2010/main" val="28069937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9C9DBEA-B402-47F0-BDD3-727ECE04D6D6}"/>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755C8D02-329D-42DC-A7FA-6389D0E9A4B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a:t>
            </a:r>
          </a:p>
        </p:txBody>
      </p:sp>
      <p:sp>
        <p:nvSpPr>
          <p:cNvPr id="4" name="Veri Yer Tutucusu 3">
            <a:extLst>
              <a:ext uri="{FF2B5EF4-FFF2-40B4-BE49-F238E27FC236}">
                <a16:creationId xmlns:a16="http://schemas.microsoft.com/office/drawing/2014/main" id="{F4329323-8B15-45A7-A57E-F6980A584BE0}"/>
              </a:ext>
            </a:extLst>
          </p:cNvPr>
          <p:cNvSpPr>
            <a:spLocks noGrp="1"/>
          </p:cNvSpPr>
          <p:nvPr>
            <p:ph type="dt" sz="half" idx="10"/>
          </p:nvPr>
        </p:nvSpPr>
        <p:spPr/>
        <p:txBody>
          <a:bodyPr/>
          <a:lstStyle/>
          <a:p>
            <a:fld id="{19EA8C52-383D-402D-871F-5DCE95131839}" type="datetimeFigureOut">
              <a:rPr lang="tr-TR" smtClean="0"/>
              <a:t>25.04.2023</a:t>
            </a:fld>
            <a:endParaRPr lang="tr-TR"/>
          </a:p>
        </p:txBody>
      </p:sp>
      <p:sp>
        <p:nvSpPr>
          <p:cNvPr id="5" name="Alt Bilgi Yer Tutucusu 4">
            <a:extLst>
              <a:ext uri="{FF2B5EF4-FFF2-40B4-BE49-F238E27FC236}">
                <a16:creationId xmlns:a16="http://schemas.microsoft.com/office/drawing/2014/main" id="{57ED4A65-253F-4425-A9F1-7D1F454994CF}"/>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1258861-76C3-48AF-9BB6-8C0D6469863A}"/>
              </a:ext>
            </a:extLst>
          </p:cNvPr>
          <p:cNvSpPr>
            <a:spLocks noGrp="1"/>
          </p:cNvSpPr>
          <p:nvPr>
            <p:ph type="sldNum" sz="quarter" idx="12"/>
          </p:nvPr>
        </p:nvSpPr>
        <p:spPr/>
        <p:txBody>
          <a:bodyPr/>
          <a:lstStyle/>
          <a:p>
            <a:fld id="{0A9DB0D2-1906-429E-A18B-010C31139744}" type="slidenum">
              <a:rPr lang="tr-TR" smtClean="0"/>
              <a:t>‹#›</a:t>
            </a:fld>
            <a:endParaRPr lang="tr-TR"/>
          </a:p>
        </p:txBody>
      </p:sp>
    </p:spTree>
    <p:extLst>
      <p:ext uri="{BB962C8B-B14F-4D97-AF65-F5344CB8AC3E}">
        <p14:creationId xmlns:p14="http://schemas.microsoft.com/office/powerpoint/2010/main" val="8910934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D585BA87-1011-4B77-B5B0-67F3CE7A9D4B}"/>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59D6E403-5610-4E15-873F-990805824DDF}"/>
              </a:ext>
            </a:extLst>
          </p:cNvPr>
          <p:cNvSpPr>
            <a:spLocks noGrp="1"/>
          </p:cNvSpPr>
          <p:nvPr>
            <p:ph sz="half" idx="1"/>
          </p:nvPr>
        </p:nvSpPr>
        <p:spPr>
          <a:xfrm>
            <a:off x="838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5C0AF072-A3F5-4127-9382-252660B4BF64}"/>
              </a:ext>
            </a:extLst>
          </p:cNvPr>
          <p:cNvSpPr>
            <a:spLocks noGrp="1"/>
          </p:cNvSpPr>
          <p:nvPr>
            <p:ph sz="half" idx="2"/>
          </p:nvPr>
        </p:nvSpPr>
        <p:spPr>
          <a:xfrm>
            <a:off x="6172200" y="1825625"/>
            <a:ext cx="5181600" cy="435133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EC53A507-C738-4A58-B1A1-4EF4702815BB}"/>
              </a:ext>
            </a:extLst>
          </p:cNvPr>
          <p:cNvSpPr>
            <a:spLocks noGrp="1"/>
          </p:cNvSpPr>
          <p:nvPr>
            <p:ph type="dt" sz="half" idx="10"/>
          </p:nvPr>
        </p:nvSpPr>
        <p:spPr/>
        <p:txBody>
          <a:bodyPr/>
          <a:lstStyle/>
          <a:p>
            <a:fld id="{19EA8C52-383D-402D-871F-5DCE95131839}" type="datetimeFigureOut">
              <a:rPr lang="tr-TR" smtClean="0"/>
              <a:t>25.04.2023</a:t>
            </a:fld>
            <a:endParaRPr lang="tr-TR"/>
          </a:p>
        </p:txBody>
      </p:sp>
      <p:sp>
        <p:nvSpPr>
          <p:cNvPr id="6" name="Alt Bilgi Yer Tutucusu 5">
            <a:extLst>
              <a:ext uri="{FF2B5EF4-FFF2-40B4-BE49-F238E27FC236}">
                <a16:creationId xmlns:a16="http://schemas.microsoft.com/office/drawing/2014/main" id="{69FF8800-61C8-4599-A131-389A25DB87F8}"/>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A0889F88-B4C2-41FD-AB63-3E4117EC4A16}"/>
              </a:ext>
            </a:extLst>
          </p:cNvPr>
          <p:cNvSpPr>
            <a:spLocks noGrp="1"/>
          </p:cNvSpPr>
          <p:nvPr>
            <p:ph type="sldNum" sz="quarter" idx="12"/>
          </p:nvPr>
        </p:nvSpPr>
        <p:spPr/>
        <p:txBody>
          <a:bodyPr/>
          <a:lstStyle/>
          <a:p>
            <a:fld id="{0A9DB0D2-1906-429E-A18B-010C31139744}" type="slidenum">
              <a:rPr lang="tr-TR" smtClean="0"/>
              <a:t>‹#›</a:t>
            </a:fld>
            <a:endParaRPr lang="tr-TR"/>
          </a:p>
        </p:txBody>
      </p:sp>
    </p:spTree>
    <p:extLst>
      <p:ext uri="{BB962C8B-B14F-4D97-AF65-F5344CB8AC3E}">
        <p14:creationId xmlns:p14="http://schemas.microsoft.com/office/powerpoint/2010/main" val="37695355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1B7F87E7-6BF9-40CE-AEB3-1F1243E88898}"/>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DAA45C3C-3112-4C42-97AC-0B82077673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İçerik Yer Tutucusu 3">
            <a:extLst>
              <a:ext uri="{FF2B5EF4-FFF2-40B4-BE49-F238E27FC236}">
                <a16:creationId xmlns:a16="http://schemas.microsoft.com/office/drawing/2014/main" id="{3527E1C7-A457-4E01-A36A-51C16D91CBC6}"/>
              </a:ext>
            </a:extLst>
          </p:cNvPr>
          <p:cNvSpPr>
            <a:spLocks noGrp="1"/>
          </p:cNvSpPr>
          <p:nvPr>
            <p:ph sz="half" idx="2"/>
          </p:nvPr>
        </p:nvSpPr>
        <p:spPr>
          <a:xfrm>
            <a:off x="839788" y="2505075"/>
            <a:ext cx="5157787"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69DF3088-0951-4A58-A543-680FB2545D2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İçerik Yer Tutucusu 5">
            <a:extLst>
              <a:ext uri="{FF2B5EF4-FFF2-40B4-BE49-F238E27FC236}">
                <a16:creationId xmlns:a16="http://schemas.microsoft.com/office/drawing/2014/main" id="{088CC241-1346-4681-821D-AE0EA998450F}"/>
              </a:ext>
            </a:extLst>
          </p:cNvPr>
          <p:cNvSpPr>
            <a:spLocks noGrp="1"/>
          </p:cNvSpPr>
          <p:nvPr>
            <p:ph sz="quarter" idx="4"/>
          </p:nvPr>
        </p:nvSpPr>
        <p:spPr>
          <a:xfrm>
            <a:off x="6172200" y="2505075"/>
            <a:ext cx="5183188" cy="3684588"/>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AE5AF62F-CF4E-44E2-80AF-301CA3B6BBF8}"/>
              </a:ext>
            </a:extLst>
          </p:cNvPr>
          <p:cNvSpPr>
            <a:spLocks noGrp="1"/>
          </p:cNvSpPr>
          <p:nvPr>
            <p:ph type="dt" sz="half" idx="10"/>
          </p:nvPr>
        </p:nvSpPr>
        <p:spPr/>
        <p:txBody>
          <a:bodyPr/>
          <a:lstStyle/>
          <a:p>
            <a:fld id="{19EA8C52-383D-402D-871F-5DCE95131839}" type="datetimeFigureOut">
              <a:rPr lang="tr-TR" smtClean="0"/>
              <a:t>25.04.2023</a:t>
            </a:fld>
            <a:endParaRPr lang="tr-TR"/>
          </a:p>
        </p:txBody>
      </p:sp>
      <p:sp>
        <p:nvSpPr>
          <p:cNvPr id="8" name="Alt Bilgi Yer Tutucusu 7">
            <a:extLst>
              <a:ext uri="{FF2B5EF4-FFF2-40B4-BE49-F238E27FC236}">
                <a16:creationId xmlns:a16="http://schemas.microsoft.com/office/drawing/2014/main" id="{36FA3BE6-2E5E-45C2-90E5-4560222E1CC3}"/>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5980EA50-D1F3-4142-B63B-EBB8A9C67214}"/>
              </a:ext>
            </a:extLst>
          </p:cNvPr>
          <p:cNvSpPr>
            <a:spLocks noGrp="1"/>
          </p:cNvSpPr>
          <p:nvPr>
            <p:ph type="sldNum" sz="quarter" idx="12"/>
          </p:nvPr>
        </p:nvSpPr>
        <p:spPr/>
        <p:txBody>
          <a:bodyPr/>
          <a:lstStyle/>
          <a:p>
            <a:fld id="{0A9DB0D2-1906-429E-A18B-010C31139744}" type="slidenum">
              <a:rPr lang="tr-TR" smtClean="0"/>
              <a:t>‹#›</a:t>
            </a:fld>
            <a:endParaRPr lang="tr-TR"/>
          </a:p>
        </p:txBody>
      </p:sp>
    </p:spTree>
    <p:extLst>
      <p:ext uri="{BB962C8B-B14F-4D97-AF65-F5344CB8AC3E}">
        <p14:creationId xmlns:p14="http://schemas.microsoft.com/office/powerpoint/2010/main" val="24576157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76DB94F4-3A8A-40FA-AF75-CD11532497D0}"/>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A6E58DDC-9F26-4B0E-903D-C8B7828ED33C}"/>
              </a:ext>
            </a:extLst>
          </p:cNvPr>
          <p:cNvSpPr>
            <a:spLocks noGrp="1"/>
          </p:cNvSpPr>
          <p:nvPr>
            <p:ph type="dt" sz="half" idx="10"/>
          </p:nvPr>
        </p:nvSpPr>
        <p:spPr/>
        <p:txBody>
          <a:bodyPr/>
          <a:lstStyle/>
          <a:p>
            <a:fld id="{19EA8C52-383D-402D-871F-5DCE95131839}" type="datetimeFigureOut">
              <a:rPr lang="tr-TR" smtClean="0"/>
              <a:t>25.04.2023</a:t>
            </a:fld>
            <a:endParaRPr lang="tr-TR"/>
          </a:p>
        </p:txBody>
      </p:sp>
      <p:sp>
        <p:nvSpPr>
          <p:cNvPr id="4" name="Alt Bilgi Yer Tutucusu 3">
            <a:extLst>
              <a:ext uri="{FF2B5EF4-FFF2-40B4-BE49-F238E27FC236}">
                <a16:creationId xmlns:a16="http://schemas.microsoft.com/office/drawing/2014/main" id="{EB3C1C18-952F-407B-BFD7-6A545CC9238F}"/>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122684C9-BBE1-4BFC-9B17-B65C1E85513B}"/>
              </a:ext>
            </a:extLst>
          </p:cNvPr>
          <p:cNvSpPr>
            <a:spLocks noGrp="1"/>
          </p:cNvSpPr>
          <p:nvPr>
            <p:ph type="sldNum" sz="quarter" idx="12"/>
          </p:nvPr>
        </p:nvSpPr>
        <p:spPr/>
        <p:txBody>
          <a:bodyPr/>
          <a:lstStyle/>
          <a:p>
            <a:fld id="{0A9DB0D2-1906-429E-A18B-010C31139744}" type="slidenum">
              <a:rPr lang="tr-TR" smtClean="0"/>
              <a:t>‹#›</a:t>
            </a:fld>
            <a:endParaRPr lang="tr-TR"/>
          </a:p>
        </p:txBody>
      </p:sp>
    </p:spTree>
    <p:extLst>
      <p:ext uri="{BB962C8B-B14F-4D97-AF65-F5344CB8AC3E}">
        <p14:creationId xmlns:p14="http://schemas.microsoft.com/office/powerpoint/2010/main" val="7491358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F065312C-9309-46F1-B045-333DF5AC18C2}"/>
              </a:ext>
            </a:extLst>
          </p:cNvPr>
          <p:cNvSpPr>
            <a:spLocks noGrp="1"/>
          </p:cNvSpPr>
          <p:nvPr>
            <p:ph type="dt" sz="half" idx="10"/>
          </p:nvPr>
        </p:nvSpPr>
        <p:spPr/>
        <p:txBody>
          <a:bodyPr/>
          <a:lstStyle/>
          <a:p>
            <a:fld id="{19EA8C52-383D-402D-871F-5DCE95131839}" type="datetimeFigureOut">
              <a:rPr lang="tr-TR" smtClean="0"/>
              <a:t>25.04.2023</a:t>
            </a:fld>
            <a:endParaRPr lang="tr-TR"/>
          </a:p>
        </p:txBody>
      </p:sp>
      <p:sp>
        <p:nvSpPr>
          <p:cNvPr id="3" name="Alt Bilgi Yer Tutucusu 2">
            <a:extLst>
              <a:ext uri="{FF2B5EF4-FFF2-40B4-BE49-F238E27FC236}">
                <a16:creationId xmlns:a16="http://schemas.microsoft.com/office/drawing/2014/main" id="{FB7BFDF8-9512-4A70-8752-71E3621A8428}"/>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A08BC94D-312A-4E47-99B0-E79BF84B3C06}"/>
              </a:ext>
            </a:extLst>
          </p:cNvPr>
          <p:cNvSpPr>
            <a:spLocks noGrp="1"/>
          </p:cNvSpPr>
          <p:nvPr>
            <p:ph type="sldNum" sz="quarter" idx="12"/>
          </p:nvPr>
        </p:nvSpPr>
        <p:spPr/>
        <p:txBody>
          <a:bodyPr/>
          <a:lstStyle/>
          <a:p>
            <a:fld id="{0A9DB0D2-1906-429E-A18B-010C31139744}" type="slidenum">
              <a:rPr lang="tr-TR" smtClean="0"/>
              <a:t>‹#›</a:t>
            </a:fld>
            <a:endParaRPr lang="tr-TR"/>
          </a:p>
        </p:txBody>
      </p:sp>
    </p:spTree>
    <p:extLst>
      <p:ext uri="{BB962C8B-B14F-4D97-AF65-F5344CB8AC3E}">
        <p14:creationId xmlns:p14="http://schemas.microsoft.com/office/powerpoint/2010/main" val="41002221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D20CEA8-C24F-4785-8EEA-6B8F6C84DB50}"/>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5F2AE86C-2F63-419D-A4E3-7F78380F451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70E8F7F5-E164-4C74-B092-F20E69A313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a:extLst>
              <a:ext uri="{FF2B5EF4-FFF2-40B4-BE49-F238E27FC236}">
                <a16:creationId xmlns:a16="http://schemas.microsoft.com/office/drawing/2014/main" id="{65DBAA7F-5251-47D6-95E2-E3D0442A8FED}"/>
              </a:ext>
            </a:extLst>
          </p:cNvPr>
          <p:cNvSpPr>
            <a:spLocks noGrp="1"/>
          </p:cNvSpPr>
          <p:nvPr>
            <p:ph type="dt" sz="half" idx="10"/>
          </p:nvPr>
        </p:nvSpPr>
        <p:spPr/>
        <p:txBody>
          <a:bodyPr/>
          <a:lstStyle/>
          <a:p>
            <a:fld id="{19EA8C52-383D-402D-871F-5DCE95131839}" type="datetimeFigureOut">
              <a:rPr lang="tr-TR" smtClean="0"/>
              <a:t>25.04.2023</a:t>
            </a:fld>
            <a:endParaRPr lang="tr-TR"/>
          </a:p>
        </p:txBody>
      </p:sp>
      <p:sp>
        <p:nvSpPr>
          <p:cNvPr id="6" name="Alt Bilgi Yer Tutucusu 5">
            <a:extLst>
              <a:ext uri="{FF2B5EF4-FFF2-40B4-BE49-F238E27FC236}">
                <a16:creationId xmlns:a16="http://schemas.microsoft.com/office/drawing/2014/main" id="{93C0C92A-E76D-4C82-A708-7632A00AFAE4}"/>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59634E76-B1DE-40AD-8A4A-2D11C4A68289}"/>
              </a:ext>
            </a:extLst>
          </p:cNvPr>
          <p:cNvSpPr>
            <a:spLocks noGrp="1"/>
          </p:cNvSpPr>
          <p:nvPr>
            <p:ph type="sldNum" sz="quarter" idx="12"/>
          </p:nvPr>
        </p:nvSpPr>
        <p:spPr/>
        <p:txBody>
          <a:bodyPr/>
          <a:lstStyle/>
          <a:p>
            <a:fld id="{0A9DB0D2-1906-429E-A18B-010C31139744}" type="slidenum">
              <a:rPr lang="tr-TR" smtClean="0"/>
              <a:t>‹#›</a:t>
            </a:fld>
            <a:endParaRPr lang="tr-TR"/>
          </a:p>
        </p:txBody>
      </p:sp>
    </p:spTree>
    <p:extLst>
      <p:ext uri="{BB962C8B-B14F-4D97-AF65-F5344CB8AC3E}">
        <p14:creationId xmlns:p14="http://schemas.microsoft.com/office/powerpoint/2010/main" val="13422072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0C7DE1F0-5C91-46C6-9C70-BB5CDAC47AF0}"/>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99139C3B-9581-4C3B-8247-6ACC6E56628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F48FB481-7F3B-4F89-BA3C-DE7149CD43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a:t>
            </a:r>
          </a:p>
        </p:txBody>
      </p:sp>
      <p:sp>
        <p:nvSpPr>
          <p:cNvPr id="5" name="Veri Yer Tutucusu 4">
            <a:extLst>
              <a:ext uri="{FF2B5EF4-FFF2-40B4-BE49-F238E27FC236}">
                <a16:creationId xmlns:a16="http://schemas.microsoft.com/office/drawing/2014/main" id="{F5A7F9C6-3702-43A4-9FD8-D4D9C4C9726B}"/>
              </a:ext>
            </a:extLst>
          </p:cNvPr>
          <p:cNvSpPr>
            <a:spLocks noGrp="1"/>
          </p:cNvSpPr>
          <p:nvPr>
            <p:ph type="dt" sz="half" idx="10"/>
          </p:nvPr>
        </p:nvSpPr>
        <p:spPr/>
        <p:txBody>
          <a:bodyPr/>
          <a:lstStyle/>
          <a:p>
            <a:fld id="{19EA8C52-383D-402D-871F-5DCE95131839}" type="datetimeFigureOut">
              <a:rPr lang="tr-TR" smtClean="0"/>
              <a:t>25.04.2023</a:t>
            </a:fld>
            <a:endParaRPr lang="tr-TR"/>
          </a:p>
        </p:txBody>
      </p:sp>
      <p:sp>
        <p:nvSpPr>
          <p:cNvPr id="6" name="Alt Bilgi Yer Tutucusu 5">
            <a:extLst>
              <a:ext uri="{FF2B5EF4-FFF2-40B4-BE49-F238E27FC236}">
                <a16:creationId xmlns:a16="http://schemas.microsoft.com/office/drawing/2014/main" id="{C8A8D671-66D6-4F77-9CFB-25160BFD3CBC}"/>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29E633B3-B05A-4368-ABA2-5C9697507888}"/>
              </a:ext>
            </a:extLst>
          </p:cNvPr>
          <p:cNvSpPr>
            <a:spLocks noGrp="1"/>
          </p:cNvSpPr>
          <p:nvPr>
            <p:ph type="sldNum" sz="quarter" idx="12"/>
          </p:nvPr>
        </p:nvSpPr>
        <p:spPr/>
        <p:txBody>
          <a:bodyPr/>
          <a:lstStyle/>
          <a:p>
            <a:fld id="{0A9DB0D2-1906-429E-A18B-010C31139744}" type="slidenum">
              <a:rPr lang="tr-TR" smtClean="0"/>
              <a:t>‹#›</a:t>
            </a:fld>
            <a:endParaRPr lang="tr-TR"/>
          </a:p>
        </p:txBody>
      </p:sp>
    </p:spTree>
    <p:extLst>
      <p:ext uri="{BB962C8B-B14F-4D97-AF65-F5344CB8AC3E}">
        <p14:creationId xmlns:p14="http://schemas.microsoft.com/office/powerpoint/2010/main" val="30027208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474A4639-5BEC-49A3-A2D0-1B0A1ECC347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16B6E509-B0F2-4E33-929E-2B48B104A63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7FEC074A-424C-4448-B089-F7B412085B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EA8C52-383D-402D-871F-5DCE95131839}" type="datetimeFigureOut">
              <a:rPr lang="tr-TR" smtClean="0"/>
              <a:t>25.04.2023</a:t>
            </a:fld>
            <a:endParaRPr lang="tr-TR"/>
          </a:p>
        </p:txBody>
      </p:sp>
      <p:sp>
        <p:nvSpPr>
          <p:cNvPr id="5" name="Alt Bilgi Yer Tutucusu 4">
            <a:extLst>
              <a:ext uri="{FF2B5EF4-FFF2-40B4-BE49-F238E27FC236}">
                <a16:creationId xmlns:a16="http://schemas.microsoft.com/office/drawing/2014/main" id="{B98BCC4C-1702-4D53-888B-AA7EE68549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6AA40313-B1A6-4A45-91E7-B47E2EDFE2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9DB0D2-1906-429E-A18B-010C31139744}" type="slidenum">
              <a:rPr lang="tr-TR" smtClean="0"/>
              <a:t>‹#›</a:t>
            </a:fld>
            <a:endParaRPr lang="tr-TR"/>
          </a:p>
        </p:txBody>
      </p:sp>
    </p:spTree>
    <p:extLst>
      <p:ext uri="{BB962C8B-B14F-4D97-AF65-F5344CB8AC3E}">
        <p14:creationId xmlns:p14="http://schemas.microsoft.com/office/powerpoint/2010/main" val="22671384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hyperlink" Target="https://www.isgnedir.com/kisisel-koruyucu-donanim-nedir/" TargetMode="Externa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124.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125.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90.emf"/><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hyperlink" Target="https://istanbulvizyonosgb.com/isg-sozlugu/calisan/" TargetMode="External"/><Relationship Id="rId2" Type="http://schemas.openxmlformats.org/officeDocument/2006/relationships/hyperlink" Target="https://istanbulvizyonosgb.com/isg-sozlugu/isyeri/" TargetMode="Externa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hyperlink" Target="https://istanbulvizyonosgb.com/isg-sozlugu/calisan/"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hyperlink" Target="https://www.mevzuat.gov.tr/File/GeneratePdf?mevzuatNo=18709&amp;mevzuatTur=KurumVeKurulusYonetmeligi&amp;mevzuatTertip=5"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https://www.hse.gov.uk/coshh/"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hyperlink" Target="https://www.mevzuat.gov.tr/File/GeneratePdf?mevzuatNo=18709&amp;mevzuatTur=KurumVeKurulusYonetmeligi&amp;mevzuatTertip=5"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www.hse.gov.uk/simple-health-safety/risk/steps-needed-to-manage-risk.htm#_Assess_the_risks" TargetMode="External"/><Relationship Id="rId2" Type="http://schemas.openxmlformats.org/officeDocument/2006/relationships/hyperlink" Target="https://www.hse.gov.uk/simple-health-safety/risk/steps-needed-to-manage-risk.htm#_Identify_hazards" TargetMode="External"/><Relationship Id="rId1" Type="http://schemas.openxmlformats.org/officeDocument/2006/relationships/slideLayout" Target="../slideLayouts/slideLayout2.xml"/><Relationship Id="rId6" Type="http://schemas.openxmlformats.org/officeDocument/2006/relationships/hyperlink" Target="https://www.hse.gov.uk/simple-health-safety/risk/steps-needed-to-manage-risk.htm#_Review" TargetMode="External"/><Relationship Id="rId5" Type="http://schemas.openxmlformats.org/officeDocument/2006/relationships/hyperlink" Target="https://www.hse.gov.uk/simple-health-safety/risk/steps-needed-to-manage-risk.htm#_Record_your_findings" TargetMode="External"/><Relationship Id="rId4" Type="http://schemas.openxmlformats.org/officeDocument/2006/relationships/hyperlink" Target="https://www.hse.gov.uk/simple-health-safety/risk/steps-needed-to-manage-risk.htm#_Control_the_risks"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g"/><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6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2.xml"/><Relationship Id="rId5" Type="http://schemas.openxmlformats.org/officeDocument/2006/relationships/image" Target="../media/image53.jpeg"/><Relationship Id="rId4" Type="http://schemas.openxmlformats.org/officeDocument/2006/relationships/image" Target="../media/image52.jpeg"/></Relationships>
</file>

<file path=ppt/slides/_rels/slide7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 Id="rId4" Type="http://schemas.openxmlformats.org/officeDocument/2006/relationships/image" Target="../media/image64.jpeg"/></Relationships>
</file>

<file path=ppt/slides/_rels/slide91.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34703911-655C-4690-9ED8-4E0E79307C5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69091"/>
          <a:stretch/>
        </p:blipFill>
        <p:spPr>
          <a:xfrm>
            <a:off x="0" y="0"/>
            <a:ext cx="12179809" cy="2119745"/>
          </a:xfrm>
          <a:prstGeom prst="rect">
            <a:avLst/>
          </a:prstGeom>
        </p:spPr>
      </p:pic>
      <p:sp>
        <p:nvSpPr>
          <p:cNvPr id="2" name="Unvan 1">
            <a:extLst>
              <a:ext uri="{FF2B5EF4-FFF2-40B4-BE49-F238E27FC236}">
                <a16:creationId xmlns:a16="http://schemas.microsoft.com/office/drawing/2014/main" id="{EC2AC372-4AB7-4781-BEE5-4F2A07E82649}"/>
              </a:ext>
            </a:extLst>
          </p:cNvPr>
          <p:cNvSpPr>
            <a:spLocks noGrp="1"/>
          </p:cNvSpPr>
          <p:nvPr>
            <p:ph type="ctrTitle"/>
          </p:nvPr>
        </p:nvSpPr>
        <p:spPr>
          <a:xfrm>
            <a:off x="1392070" y="521294"/>
            <a:ext cx="9144000" cy="1077156"/>
          </a:xfrm>
        </p:spPr>
        <p:txBody>
          <a:bodyPr/>
          <a:lstStyle/>
          <a:p>
            <a:r>
              <a:rPr lang="tr-TR" b="1" dirty="0">
                <a:solidFill>
                  <a:schemeClr val="accent1">
                    <a:lumMod val="75000"/>
                  </a:schemeClr>
                </a:solidFill>
              </a:rPr>
              <a:t>HAZMAT EĞİTİCİ EĞİTİMİ </a:t>
            </a:r>
          </a:p>
        </p:txBody>
      </p:sp>
      <p:sp>
        <p:nvSpPr>
          <p:cNvPr id="5" name="Dikdörtgen 4">
            <a:extLst>
              <a:ext uri="{FF2B5EF4-FFF2-40B4-BE49-F238E27FC236}">
                <a16:creationId xmlns:a16="http://schemas.microsoft.com/office/drawing/2014/main" id="{2E438288-1040-45C8-803B-B7804D205094}"/>
              </a:ext>
            </a:extLst>
          </p:cNvPr>
          <p:cNvSpPr/>
          <p:nvPr/>
        </p:nvSpPr>
        <p:spPr>
          <a:xfrm>
            <a:off x="7918757" y="3429000"/>
            <a:ext cx="4026616" cy="923330"/>
          </a:xfrm>
          <a:prstGeom prst="rect">
            <a:avLst/>
          </a:prstGeom>
          <a:noFill/>
        </p:spPr>
        <p:txBody>
          <a:bodyPr wrap="none" lIns="91440" tIns="45720" rIns="91440" bIns="45720">
            <a:spAutoFit/>
          </a:bodyPr>
          <a:lstStyle/>
          <a:p>
            <a:pPr algn="ctr"/>
            <a:r>
              <a:rPr lang="tr-TR" sz="54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Mehtap Altın </a:t>
            </a:r>
            <a:endParaRPr lang="tr-TR" sz="54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6" name="Metin kutusu 5">
            <a:extLst>
              <a:ext uri="{FF2B5EF4-FFF2-40B4-BE49-F238E27FC236}">
                <a16:creationId xmlns:a16="http://schemas.microsoft.com/office/drawing/2014/main" id="{5770EDD9-40A3-4171-849A-BA8292A2954E}"/>
              </a:ext>
            </a:extLst>
          </p:cNvPr>
          <p:cNvSpPr txBox="1"/>
          <p:nvPr/>
        </p:nvSpPr>
        <p:spPr>
          <a:xfrm>
            <a:off x="8287323" y="4620269"/>
            <a:ext cx="3658050" cy="646331"/>
          </a:xfrm>
          <a:prstGeom prst="rect">
            <a:avLst/>
          </a:prstGeom>
          <a:noFill/>
        </p:spPr>
        <p:txBody>
          <a:bodyPr wrap="square" rtlCol="0">
            <a:spAutoFit/>
          </a:bodyPr>
          <a:lstStyle/>
          <a:p>
            <a:r>
              <a:rPr lang="tr-TR" dirty="0"/>
              <a:t>A sınıfı İGU – Eğitimci Yazar ve Editör</a:t>
            </a:r>
          </a:p>
          <a:p>
            <a:endParaRPr lang="tr-TR" dirty="0"/>
          </a:p>
        </p:txBody>
      </p:sp>
      <p:pic>
        <p:nvPicPr>
          <p:cNvPr id="1026" name="Picture 2" descr="14,300+ Hazmat Suit Stock Photos, Pictures &amp; Royalty-Free Images - iStock |  Hazmat suit isolated, Person in hazmat suit, Man in hazmat suit">
            <a:extLst>
              <a:ext uri="{FF2B5EF4-FFF2-40B4-BE49-F238E27FC236}">
                <a16:creationId xmlns:a16="http://schemas.microsoft.com/office/drawing/2014/main" id="{5105ABE3-CFAC-4AAD-B591-C91E5ABA35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119744"/>
            <a:ext cx="7235897" cy="47382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16185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2324E51A-8A8B-4F2F-B70F-1925DD41209B}"/>
              </a:ext>
            </a:extLst>
          </p:cNvPr>
          <p:cNvSpPr/>
          <p:nvPr/>
        </p:nvSpPr>
        <p:spPr>
          <a:xfrm>
            <a:off x="314325" y="612844"/>
            <a:ext cx="11563350" cy="5632311"/>
          </a:xfrm>
          <a:prstGeom prst="rect">
            <a:avLst/>
          </a:prstGeom>
        </p:spPr>
        <p:txBody>
          <a:bodyPr wrap="square">
            <a:spAutoFit/>
          </a:bodyPr>
          <a:lstStyle/>
          <a:p>
            <a:r>
              <a:rPr lang="tr-TR" b="1" i="0" dirty="0">
                <a:solidFill>
                  <a:srgbClr val="333333"/>
                </a:solidFill>
                <a:effectLst/>
                <a:latin typeface="Poppins"/>
              </a:rPr>
              <a:t>j) Mesleki </a:t>
            </a:r>
            <a:r>
              <a:rPr lang="tr-TR" b="1" i="0" dirty="0" err="1">
                <a:solidFill>
                  <a:srgbClr val="333333"/>
                </a:solidFill>
                <a:effectLst/>
                <a:latin typeface="Poppins"/>
              </a:rPr>
              <a:t>maruziyet</a:t>
            </a:r>
            <a:r>
              <a:rPr lang="tr-TR" b="1" i="0" dirty="0">
                <a:solidFill>
                  <a:srgbClr val="333333"/>
                </a:solidFill>
                <a:effectLst/>
                <a:latin typeface="Poppins"/>
              </a:rPr>
              <a:t> sınır değeri:</a:t>
            </a:r>
            <a:r>
              <a:rPr lang="tr-TR" b="0" i="0" dirty="0">
                <a:solidFill>
                  <a:srgbClr val="333333"/>
                </a:solidFill>
                <a:effectLst/>
                <a:latin typeface="Poppins"/>
              </a:rPr>
              <a:t> Başka şekilde belirtilmedikçe, 8 saatlik sürede, çalışanların solunum bölgesindeki havada bulunan kimyasal madde konsantrasyonunun zaman ağırlıklı ortalamasının üst sınırını,</a:t>
            </a:r>
            <a:br>
              <a:rPr lang="tr-TR" dirty="0"/>
            </a:br>
            <a:br>
              <a:rPr lang="tr-TR" dirty="0"/>
            </a:br>
            <a:r>
              <a:rPr lang="tr-TR" b="1" i="0" dirty="0">
                <a:solidFill>
                  <a:srgbClr val="333333"/>
                </a:solidFill>
                <a:effectLst/>
                <a:latin typeface="Poppins"/>
              </a:rPr>
              <a:t>k) </a:t>
            </a:r>
            <a:r>
              <a:rPr lang="tr-TR" b="1" i="0" dirty="0" err="1">
                <a:solidFill>
                  <a:srgbClr val="333333"/>
                </a:solidFill>
                <a:effectLst/>
                <a:latin typeface="Poppins"/>
              </a:rPr>
              <a:t>Mutajen</a:t>
            </a:r>
            <a:r>
              <a:rPr lang="tr-TR" b="1" i="0" dirty="0">
                <a:solidFill>
                  <a:srgbClr val="333333"/>
                </a:solidFill>
                <a:effectLst/>
                <a:latin typeface="Poppins"/>
              </a:rPr>
              <a:t> madde:</a:t>
            </a:r>
            <a:r>
              <a:rPr lang="tr-TR" b="0" i="0" dirty="0">
                <a:solidFill>
                  <a:srgbClr val="333333"/>
                </a:solidFill>
                <a:effectLst/>
                <a:latin typeface="Poppins"/>
              </a:rPr>
              <a:t> Kanserojen veya </a:t>
            </a:r>
            <a:r>
              <a:rPr lang="tr-TR" b="0" i="0" dirty="0" err="1">
                <a:solidFill>
                  <a:srgbClr val="333333"/>
                </a:solidFill>
                <a:effectLst/>
                <a:latin typeface="Poppins"/>
              </a:rPr>
              <a:t>Mutajen</a:t>
            </a:r>
            <a:r>
              <a:rPr lang="tr-TR" b="0" i="0" dirty="0">
                <a:solidFill>
                  <a:srgbClr val="333333"/>
                </a:solidFill>
                <a:effectLst/>
                <a:latin typeface="Poppins"/>
              </a:rPr>
              <a:t> Maddelerle Çalışmalarda Sağlık ve Güvenlik Önlemleri Hakkında Yönetmelikte tanımlanan </a:t>
            </a:r>
            <a:r>
              <a:rPr lang="tr-TR" b="0" i="0" dirty="0" err="1">
                <a:solidFill>
                  <a:srgbClr val="333333"/>
                </a:solidFill>
                <a:effectLst/>
                <a:latin typeface="Poppins"/>
              </a:rPr>
              <a:t>mutajen</a:t>
            </a:r>
            <a:r>
              <a:rPr lang="tr-TR" b="0" i="0" dirty="0">
                <a:solidFill>
                  <a:srgbClr val="333333"/>
                </a:solidFill>
                <a:effectLst/>
                <a:latin typeface="Poppins"/>
              </a:rPr>
              <a:t> maddeyi,</a:t>
            </a:r>
            <a:br>
              <a:rPr lang="tr-TR" dirty="0"/>
            </a:br>
            <a:br>
              <a:rPr lang="tr-TR" dirty="0"/>
            </a:br>
            <a:r>
              <a:rPr lang="tr-TR" b="1" i="0" dirty="0">
                <a:solidFill>
                  <a:srgbClr val="333333"/>
                </a:solidFill>
                <a:effectLst/>
                <a:latin typeface="Poppins"/>
              </a:rPr>
              <a:t>l) Oksitleyici madde:</a:t>
            </a:r>
            <a:r>
              <a:rPr lang="tr-TR" b="0" i="0" dirty="0">
                <a:solidFill>
                  <a:srgbClr val="333333"/>
                </a:solidFill>
                <a:effectLst/>
                <a:latin typeface="Poppins"/>
              </a:rPr>
              <a:t> Özellikle yanıcı maddelerle olmak üzere diğer maddeler ile de temasında önemli ölçüde ekzotermik reaksiyona neden olan maddeleri,</a:t>
            </a:r>
            <a:br>
              <a:rPr lang="tr-TR" dirty="0"/>
            </a:br>
            <a:br>
              <a:rPr lang="tr-TR" dirty="0"/>
            </a:br>
            <a:r>
              <a:rPr lang="tr-TR" b="1" i="0" dirty="0">
                <a:solidFill>
                  <a:srgbClr val="333333"/>
                </a:solidFill>
                <a:effectLst/>
                <a:latin typeface="Poppins"/>
              </a:rPr>
              <a:t>m) Patlayıcı madde:</a:t>
            </a:r>
            <a:r>
              <a:rPr lang="tr-TR" b="0" i="0" dirty="0">
                <a:solidFill>
                  <a:srgbClr val="333333"/>
                </a:solidFill>
                <a:effectLst/>
                <a:latin typeface="Poppins"/>
              </a:rPr>
              <a:t> Atmosferik oksijen olmadan da ani gaz yayılımı ile ekzotermik reaksiyon verebilen ve/veya kısmen kapatıldığında ısınma ile kendiliğinden patlayan veya belirlenmiş test koşullarında patlayan, çabucak parlayan katı, sıvı, macunumsu, </a:t>
            </a:r>
            <a:r>
              <a:rPr lang="tr-TR" b="0" i="0" dirty="0" err="1">
                <a:solidFill>
                  <a:srgbClr val="333333"/>
                </a:solidFill>
                <a:effectLst/>
                <a:latin typeface="Poppins"/>
              </a:rPr>
              <a:t>jelatinimsi</a:t>
            </a:r>
            <a:r>
              <a:rPr lang="tr-TR" b="0" i="0" dirty="0">
                <a:solidFill>
                  <a:srgbClr val="333333"/>
                </a:solidFill>
                <a:effectLst/>
                <a:latin typeface="Poppins"/>
              </a:rPr>
              <a:t> haldeki maddeleri,</a:t>
            </a:r>
            <a:br>
              <a:rPr lang="tr-TR" dirty="0"/>
            </a:br>
            <a:br>
              <a:rPr lang="tr-TR" dirty="0"/>
            </a:br>
            <a:r>
              <a:rPr lang="tr-TR" b="1" i="0" dirty="0">
                <a:solidFill>
                  <a:srgbClr val="333333"/>
                </a:solidFill>
                <a:effectLst/>
                <a:latin typeface="Poppins"/>
              </a:rPr>
              <a:t>n) Sağlık gözetimi:</a:t>
            </a:r>
            <a:r>
              <a:rPr lang="tr-TR" b="0" i="0" dirty="0">
                <a:solidFill>
                  <a:srgbClr val="333333"/>
                </a:solidFill>
                <a:effectLst/>
                <a:latin typeface="Poppins"/>
              </a:rPr>
              <a:t> Çalışanların belirli bir kimyasal maddeye </a:t>
            </a:r>
            <a:r>
              <a:rPr lang="tr-TR" b="0" i="0" dirty="0" err="1">
                <a:solidFill>
                  <a:srgbClr val="333333"/>
                </a:solidFill>
                <a:effectLst/>
                <a:latin typeface="Poppins"/>
              </a:rPr>
              <a:t>maruziyetleri</a:t>
            </a:r>
            <a:r>
              <a:rPr lang="tr-TR" b="0" i="0" dirty="0">
                <a:solidFill>
                  <a:srgbClr val="333333"/>
                </a:solidFill>
                <a:effectLst/>
                <a:latin typeface="Poppins"/>
              </a:rPr>
              <a:t> ile ilgili olarak sağlık durumlarının belirlenmesi amacıyla yapılan değerlendirmeleri,</a:t>
            </a:r>
            <a:br>
              <a:rPr lang="tr-TR" dirty="0"/>
            </a:br>
            <a:br>
              <a:rPr lang="tr-TR" dirty="0"/>
            </a:br>
            <a:r>
              <a:rPr lang="tr-TR" b="1" i="0" dirty="0">
                <a:solidFill>
                  <a:srgbClr val="333333"/>
                </a:solidFill>
                <a:effectLst/>
                <a:latin typeface="Poppins"/>
              </a:rPr>
              <a:t>o) Solunum bölgesi:</a:t>
            </a:r>
            <a:r>
              <a:rPr lang="tr-TR" b="0" i="0" dirty="0">
                <a:solidFill>
                  <a:srgbClr val="333333"/>
                </a:solidFill>
                <a:effectLst/>
                <a:latin typeface="Poppins"/>
              </a:rPr>
              <a:t> Merkezi, kişinin kulaklarını birleştiren çizginin orta noktası olan 30 cm yarıçaplı kürenin, başın ön kısmında kalan yarısını,</a:t>
            </a:r>
            <a:br>
              <a:rPr lang="tr-TR" dirty="0"/>
            </a:br>
            <a:br>
              <a:rPr lang="tr-TR" dirty="0"/>
            </a:br>
            <a:endParaRPr lang="tr-TR" dirty="0"/>
          </a:p>
        </p:txBody>
      </p:sp>
    </p:spTree>
    <p:extLst>
      <p:ext uri="{BB962C8B-B14F-4D97-AF65-F5344CB8AC3E}">
        <p14:creationId xmlns:p14="http://schemas.microsoft.com/office/powerpoint/2010/main" val="349120130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93ADA71-7833-45F4-818C-F08667992698}"/>
              </a:ext>
            </a:extLst>
          </p:cNvPr>
          <p:cNvSpPr>
            <a:spLocks noGrp="1"/>
          </p:cNvSpPr>
          <p:nvPr>
            <p:ph type="title"/>
          </p:nvPr>
        </p:nvSpPr>
        <p:spPr>
          <a:xfrm>
            <a:off x="370367" y="205638"/>
            <a:ext cx="11451265" cy="793824"/>
          </a:xfrm>
          <a:solidFill>
            <a:srgbClr val="00B0F0"/>
          </a:solidFill>
        </p:spPr>
        <p:txBody>
          <a:bodyPr>
            <a:normAutofit/>
          </a:bodyPr>
          <a:lstStyle/>
          <a:p>
            <a:r>
              <a:rPr lang="tr-TR" sz="3200" dirty="0">
                <a:solidFill>
                  <a:schemeClr val="bg1"/>
                </a:solidFill>
              </a:rPr>
              <a:t>Su ile Temas Ettiğinde Alevlenir Gazlar Çıkaran Madde ve Karışımlar</a:t>
            </a:r>
          </a:p>
        </p:txBody>
      </p:sp>
      <p:sp>
        <p:nvSpPr>
          <p:cNvPr id="3" name="İçerik Yer Tutucusu 2">
            <a:extLst>
              <a:ext uri="{FF2B5EF4-FFF2-40B4-BE49-F238E27FC236}">
                <a16:creationId xmlns:a16="http://schemas.microsoft.com/office/drawing/2014/main" id="{8CD01FB3-0C0C-45FB-BB90-4FE254E171F8}"/>
              </a:ext>
            </a:extLst>
          </p:cNvPr>
          <p:cNvSpPr>
            <a:spLocks noGrp="1"/>
          </p:cNvSpPr>
          <p:nvPr>
            <p:ph idx="1"/>
          </p:nvPr>
        </p:nvSpPr>
        <p:spPr>
          <a:xfrm>
            <a:off x="648586" y="1456660"/>
            <a:ext cx="11173046" cy="4784098"/>
          </a:xfrm>
        </p:spPr>
        <p:txBody>
          <a:bodyPr>
            <a:normAutofit lnSpcReduction="10000"/>
          </a:bodyPr>
          <a:lstStyle/>
          <a:p>
            <a:r>
              <a:rPr lang="tr-TR" dirty="0"/>
              <a:t>Su ile temas ettiğinde alevlenir gazlar çıkaran madde veya karışımlar, su ile tepkimeye girerek aniden alevlenir hale gelmeye veya tehlikeli miktarlarda alevlenir gaz çıkarmaya yatkın olan katı veya sıvı madde ya da karışımlardır.</a:t>
            </a:r>
          </a:p>
          <a:p>
            <a:r>
              <a:rPr lang="tr-TR" b="1" dirty="0">
                <a:solidFill>
                  <a:srgbClr val="0070C0"/>
                </a:solidFill>
              </a:rPr>
              <a:t>Depolama </a:t>
            </a:r>
          </a:p>
          <a:p>
            <a:pPr marL="0" indent="0">
              <a:buNone/>
            </a:pPr>
            <a:r>
              <a:rPr lang="tr-TR" dirty="0"/>
              <a:t>Kuru ve serin bir alanda depolanmalıdır. Kapalı bir kapta depolanmalıdır. Su, nem ve oksitleyicilerden uzak tutulmalıdır. Karpit depoları kuru, iyi havalandırılan ve ateşe dayanaklı yapıda olmalıdır. Karpit depolarının tabanları su geçirmez, duvarları basınca dayanıklı ve çatısı hafif malzemeden yapılmış olmalıdır. Karpit depolanan kaplar sağlam, su, hava geçirmeyen kapakla kapatılmış olmalı ve üzerlerinde “karpit kuru tutulacak” benzeri uyarı ifadeleri yer almalıdır. Karpit kaplarını açmak için kıvılcım açığa çıkaran aletler kullanılmamalıdır.</a:t>
            </a:r>
          </a:p>
        </p:txBody>
      </p:sp>
    </p:spTree>
    <p:extLst>
      <p:ext uri="{BB962C8B-B14F-4D97-AF65-F5344CB8AC3E}">
        <p14:creationId xmlns:p14="http://schemas.microsoft.com/office/powerpoint/2010/main" val="340749828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D77F9D3-1260-4F34-801A-4283EC5EDF42}"/>
              </a:ext>
            </a:extLst>
          </p:cNvPr>
          <p:cNvSpPr>
            <a:spLocks noGrp="1"/>
          </p:cNvSpPr>
          <p:nvPr>
            <p:ph type="title"/>
          </p:nvPr>
        </p:nvSpPr>
        <p:spPr>
          <a:xfrm>
            <a:off x="838200" y="365126"/>
            <a:ext cx="10515600" cy="878884"/>
          </a:xfr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a:lstStyle/>
          <a:p>
            <a:pPr algn="ctr"/>
            <a:r>
              <a:rPr lang="tr-TR" dirty="0">
                <a:solidFill>
                  <a:srgbClr val="0070C0"/>
                </a:solidFill>
              </a:rPr>
              <a:t>Oksitleyici Sıvılar</a:t>
            </a:r>
          </a:p>
        </p:txBody>
      </p:sp>
      <p:sp>
        <p:nvSpPr>
          <p:cNvPr id="3" name="İçerik Yer Tutucusu 2">
            <a:extLst>
              <a:ext uri="{FF2B5EF4-FFF2-40B4-BE49-F238E27FC236}">
                <a16:creationId xmlns:a16="http://schemas.microsoft.com/office/drawing/2014/main" id="{9336EE81-DC51-4692-A28B-E718FC036C4D}"/>
              </a:ext>
            </a:extLst>
          </p:cNvPr>
          <p:cNvSpPr>
            <a:spLocks noGrp="1"/>
          </p:cNvSpPr>
          <p:nvPr>
            <p:ph idx="1"/>
          </p:nvPr>
        </p:nvSpPr>
        <p:spPr>
          <a:xfrm>
            <a:off x="838200" y="1616149"/>
            <a:ext cx="10515600" cy="4560814"/>
          </a:xfrm>
        </p:spPr>
        <p:txBody>
          <a:bodyPr>
            <a:normAutofit lnSpcReduction="10000"/>
          </a:bodyPr>
          <a:lstStyle/>
          <a:p>
            <a:r>
              <a:rPr lang="tr-TR" dirty="0"/>
              <a:t>Oksitleyici sıvı, kendiliğinden pek yanmayan ancak genel olarak oksijen oluşturarak diğer materyallerin yanmasına neden olan veya katkı sağlayan bir sıvı madde veya karışımdır. </a:t>
            </a:r>
          </a:p>
          <a:p>
            <a:r>
              <a:rPr lang="tr-TR" b="1" dirty="0">
                <a:solidFill>
                  <a:srgbClr val="0070C0"/>
                </a:solidFill>
              </a:rPr>
              <a:t>Depolama </a:t>
            </a:r>
          </a:p>
          <a:p>
            <a:r>
              <a:rPr lang="tr-TR" dirty="0"/>
              <a:t>Yanıcı maddelerden ve tutuşturma kaynaklarından uzak tutulmalıdır. İyi havalandırılmış ve aşındırıcı maddelere uygun dolaplarda depolanmalıdır. Serin yerde ve güneş ışığından uzakta depolanmalıdır. Oksitleyici sıvılar neredeyse her maddeyle reaksiyona girerler. Patlamaya neden olma potansiyelleri oldukça  yüksektir. Bu nedenle iç içe iki konteynerde depolanmalıdır. Örneğin birinci konteynerde; teneke kutu, varil ya da küvet içine konulmalıdır. </a:t>
            </a:r>
          </a:p>
        </p:txBody>
      </p:sp>
    </p:spTree>
    <p:extLst>
      <p:ext uri="{BB962C8B-B14F-4D97-AF65-F5344CB8AC3E}">
        <p14:creationId xmlns:p14="http://schemas.microsoft.com/office/powerpoint/2010/main" val="14558921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B0E2217-0C11-4F5A-AE29-F57700F0D0E7}"/>
              </a:ext>
            </a:extLst>
          </p:cNvPr>
          <p:cNvSpPr>
            <a:spLocks noGrp="1"/>
          </p:cNvSpPr>
          <p:nvPr>
            <p:ph type="title"/>
          </p:nvPr>
        </p:nvSpPr>
        <p:spPr>
          <a:xfrm>
            <a:off x="838200" y="418287"/>
            <a:ext cx="9124507" cy="783191"/>
          </a:xfrm>
          <a:solidFill>
            <a:schemeClr val="accent4"/>
          </a:solidFill>
          <a:ln>
            <a:noFill/>
          </a:ln>
        </p:spPr>
        <p:style>
          <a:lnRef idx="0">
            <a:scrgbClr r="0" g="0" b="0"/>
          </a:lnRef>
          <a:fillRef idx="0">
            <a:scrgbClr r="0" g="0" b="0"/>
          </a:fillRef>
          <a:effectRef idx="0">
            <a:scrgbClr r="0" g="0" b="0"/>
          </a:effectRef>
          <a:fontRef idx="minor">
            <a:schemeClr val="lt1"/>
          </a:fontRef>
        </p:style>
        <p:txBody>
          <a:bodyPr/>
          <a:lstStyle/>
          <a:p>
            <a:pPr algn="ctr"/>
            <a:r>
              <a:rPr lang="tr-TR" dirty="0">
                <a:solidFill>
                  <a:srgbClr val="0070C0"/>
                </a:solidFill>
                <a:latin typeface="+mn-lt"/>
                <a:ea typeface="+mn-ea"/>
                <a:cs typeface="+mn-cs"/>
              </a:rPr>
              <a:t>Oksitleyici Katılar</a:t>
            </a:r>
          </a:p>
        </p:txBody>
      </p:sp>
      <p:sp>
        <p:nvSpPr>
          <p:cNvPr id="3" name="İçerik Yer Tutucusu 2">
            <a:extLst>
              <a:ext uri="{FF2B5EF4-FFF2-40B4-BE49-F238E27FC236}">
                <a16:creationId xmlns:a16="http://schemas.microsoft.com/office/drawing/2014/main" id="{5CE5C622-81C8-4284-9D8F-7770E34704A5}"/>
              </a:ext>
            </a:extLst>
          </p:cNvPr>
          <p:cNvSpPr>
            <a:spLocks noGrp="1"/>
          </p:cNvSpPr>
          <p:nvPr>
            <p:ph idx="1"/>
          </p:nvPr>
        </p:nvSpPr>
        <p:spPr>
          <a:xfrm>
            <a:off x="838200" y="1541721"/>
            <a:ext cx="10515600" cy="4656507"/>
          </a:xfrm>
        </p:spPr>
        <p:txBody>
          <a:bodyPr/>
          <a:lstStyle/>
          <a:p>
            <a:r>
              <a:rPr lang="tr-TR" dirty="0"/>
              <a:t>Oksitleyici katı, kendiliğinden alevlenir olmayıp oksijen oluşturarak diğer malzemelerin yanmasına neden olabilen veya katkı sağlayabilen katı bir madde veya karışım anlamına gelir.</a:t>
            </a:r>
          </a:p>
          <a:p>
            <a:r>
              <a:rPr lang="tr-TR" dirty="0">
                <a:solidFill>
                  <a:srgbClr val="0070C0"/>
                </a:solidFill>
              </a:rPr>
              <a:t>Depolama</a:t>
            </a:r>
            <a:r>
              <a:rPr lang="tr-TR" dirty="0"/>
              <a:t> </a:t>
            </a:r>
          </a:p>
          <a:p>
            <a:pPr marL="0" indent="0">
              <a:buNone/>
            </a:pPr>
            <a:r>
              <a:rPr lang="tr-TR" dirty="0"/>
              <a:t>Oksitleyici katılar depolanırken, oksitleyici sıvıların depolamasında yazan maddeler uygulanmalıdır.</a:t>
            </a:r>
          </a:p>
        </p:txBody>
      </p:sp>
      <p:pic>
        <p:nvPicPr>
          <p:cNvPr id="4" name="Resim 3">
            <a:extLst>
              <a:ext uri="{FF2B5EF4-FFF2-40B4-BE49-F238E27FC236}">
                <a16:creationId xmlns:a16="http://schemas.microsoft.com/office/drawing/2014/main" id="{9BAF6BAB-7845-474C-9990-52B76663BC04}"/>
              </a:ext>
            </a:extLst>
          </p:cNvPr>
          <p:cNvPicPr>
            <a:picLocks noChangeAspect="1"/>
          </p:cNvPicPr>
          <p:nvPr/>
        </p:nvPicPr>
        <p:blipFill>
          <a:blip r:embed="rId2"/>
          <a:stretch>
            <a:fillRect/>
          </a:stretch>
        </p:blipFill>
        <p:spPr>
          <a:xfrm>
            <a:off x="10335954" y="224094"/>
            <a:ext cx="1238250" cy="1171575"/>
          </a:xfrm>
          <a:prstGeom prst="rect">
            <a:avLst/>
          </a:prstGeom>
        </p:spPr>
      </p:pic>
    </p:spTree>
    <p:extLst>
      <p:ext uri="{BB962C8B-B14F-4D97-AF65-F5344CB8AC3E}">
        <p14:creationId xmlns:p14="http://schemas.microsoft.com/office/powerpoint/2010/main" val="274440279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B259902D-7D25-499D-A82C-4363C597B6EB}"/>
              </a:ext>
            </a:extLst>
          </p:cNvPr>
          <p:cNvSpPr>
            <a:spLocks noGrp="1"/>
          </p:cNvSpPr>
          <p:nvPr>
            <p:ph type="title"/>
          </p:nvPr>
        </p:nvSpPr>
        <p:spPr>
          <a:xfrm>
            <a:off x="838200" y="365126"/>
            <a:ext cx="10515600" cy="644968"/>
          </a:xfrm>
        </p:spPr>
        <p:style>
          <a:lnRef idx="0">
            <a:schemeClr val="accent2"/>
          </a:lnRef>
          <a:fillRef idx="3">
            <a:schemeClr val="accent2"/>
          </a:fillRef>
          <a:effectRef idx="3">
            <a:schemeClr val="accent2"/>
          </a:effectRef>
          <a:fontRef idx="minor">
            <a:schemeClr val="lt1"/>
          </a:fontRef>
        </p:style>
        <p:txBody>
          <a:bodyPr>
            <a:normAutofit fontScale="90000"/>
          </a:bodyPr>
          <a:lstStyle/>
          <a:p>
            <a:pPr algn="ctr"/>
            <a:br>
              <a:rPr lang="tr-TR" b="1" dirty="0"/>
            </a:br>
            <a:r>
              <a:rPr lang="tr-TR" b="1" dirty="0"/>
              <a:t>Envanter Çıkarma</a:t>
            </a:r>
            <a:br>
              <a:rPr lang="tr-TR" b="1" dirty="0"/>
            </a:br>
            <a:endParaRPr lang="tr-TR" dirty="0"/>
          </a:p>
        </p:txBody>
      </p:sp>
      <p:sp>
        <p:nvSpPr>
          <p:cNvPr id="3" name="İçerik Yer Tutucusu 2">
            <a:extLst>
              <a:ext uri="{FF2B5EF4-FFF2-40B4-BE49-F238E27FC236}">
                <a16:creationId xmlns:a16="http://schemas.microsoft.com/office/drawing/2014/main" id="{2A2CFD91-C036-4E05-9C4A-C1CE1628858F}"/>
              </a:ext>
            </a:extLst>
          </p:cNvPr>
          <p:cNvSpPr>
            <a:spLocks noGrp="1"/>
          </p:cNvSpPr>
          <p:nvPr>
            <p:ph idx="1"/>
          </p:nvPr>
        </p:nvSpPr>
        <p:spPr>
          <a:xfrm>
            <a:off x="838200" y="1400322"/>
            <a:ext cx="10515600" cy="4351338"/>
          </a:xfrm>
        </p:spPr>
        <p:txBody>
          <a:bodyPr>
            <a:normAutofit fontScale="92500"/>
          </a:bodyPr>
          <a:lstStyle/>
          <a:p>
            <a:r>
              <a:rPr lang="tr-TR" dirty="0" err="1"/>
              <a:t>üvenli</a:t>
            </a:r>
            <a:r>
              <a:rPr lang="tr-TR" dirty="0"/>
              <a:t> depolama için ilk adım tehlikeli kimyasalların güncel envanterinin hazırlanmasıdır. Böylece çalışma ortamındaki potansiyel tehlikeler ortaya konmuş olur.</a:t>
            </a:r>
          </a:p>
          <a:p>
            <a:r>
              <a:rPr lang="tr-TR" dirty="0"/>
              <a:t>Envanter çıkarmanın en iyi yolu çalışma ortamındaki var olan kimyasalları tek tek not etmektir. Kimyasal envanteri kimyasallar ve tehlikeleri hakkında yeterli bilgiye sahip olan teknik bir personel tarafından titizlikle hazırlanmalıdır.</a:t>
            </a:r>
          </a:p>
          <a:p>
            <a:r>
              <a:rPr lang="tr-TR" dirty="0"/>
              <a:t>Çalışma ortamının gezilerek envanter çıkarılması esnasında, gerekli </a:t>
            </a:r>
            <a:r>
              <a:rPr lang="tr-TR" dirty="0">
                <a:hlinkClick r:id="rId2">
                  <a:extLst>
                    <a:ext uri="{A12FA001-AC4F-418D-AE19-62706E023703}">
                      <ahyp:hlinkClr xmlns:ahyp="http://schemas.microsoft.com/office/drawing/2018/hyperlinkcolor" val="tx"/>
                    </a:ext>
                  </a:extLst>
                </a:hlinkClick>
              </a:rPr>
              <a:t>kişisel koruyucu donanımlar</a:t>
            </a:r>
            <a:r>
              <a:rPr lang="tr-TR" dirty="0"/>
              <a:t> (gözlük, eldiven, önlük, koruyucu ayakkabı vs.) giyilmeli ve etiketlenmemiş, şişkin, sızdıran, paslanmış ya da çatlak kimyasal </a:t>
            </a:r>
            <a:r>
              <a:rPr lang="tr-TR" dirty="0" err="1"/>
              <a:t>konteynerlarına</a:t>
            </a:r>
            <a:r>
              <a:rPr lang="tr-TR" dirty="0"/>
              <a:t> envanter çıkarmak için dahi olsa dokunulmamalıdır.</a:t>
            </a:r>
          </a:p>
          <a:p>
            <a:endParaRPr lang="tr-TR" dirty="0"/>
          </a:p>
        </p:txBody>
      </p:sp>
    </p:spTree>
    <p:extLst>
      <p:ext uri="{BB962C8B-B14F-4D97-AF65-F5344CB8AC3E}">
        <p14:creationId xmlns:p14="http://schemas.microsoft.com/office/powerpoint/2010/main" val="221006198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ABF90354-8E60-44EB-9B24-5F1B93B8BE88}"/>
              </a:ext>
            </a:extLst>
          </p:cNvPr>
          <p:cNvSpPr>
            <a:spLocks noGrp="1"/>
          </p:cNvSpPr>
          <p:nvPr>
            <p:ph idx="1"/>
          </p:nvPr>
        </p:nvSpPr>
        <p:spPr>
          <a:xfrm>
            <a:off x="838200" y="1010093"/>
            <a:ext cx="10515600" cy="5166870"/>
          </a:xfrm>
        </p:spPr>
        <p:txBody>
          <a:bodyPr/>
          <a:lstStyle/>
          <a:p>
            <a:r>
              <a:rPr lang="tr-TR" dirty="0"/>
              <a:t>Kimyasal madde envanter tablosunda aşağıdaki bilgiler bulunmalıdır ;</a:t>
            </a:r>
          </a:p>
          <a:p>
            <a:r>
              <a:rPr lang="tr-TR" dirty="0"/>
              <a:t>Tarih,</a:t>
            </a:r>
          </a:p>
          <a:p>
            <a:r>
              <a:rPr lang="tr-TR" dirty="0"/>
              <a:t>Kimyasalın adı ve formülü</a:t>
            </a:r>
          </a:p>
          <a:p>
            <a:r>
              <a:rPr lang="tr-TR" dirty="0"/>
              <a:t>Markası ve ambalajı (g, kg, </a:t>
            </a:r>
            <a:r>
              <a:rPr lang="tr-TR" dirty="0" err="1"/>
              <a:t>mL</a:t>
            </a:r>
            <a:r>
              <a:rPr lang="tr-TR" dirty="0"/>
              <a:t>, L vs.)</a:t>
            </a:r>
          </a:p>
          <a:p>
            <a:r>
              <a:rPr lang="tr-TR" dirty="0"/>
              <a:t>Tehlike sınıfı</a:t>
            </a:r>
          </a:p>
          <a:p>
            <a:r>
              <a:rPr lang="tr-TR" dirty="0"/>
              <a:t>Miktarı ve depolandığı yer</a:t>
            </a:r>
          </a:p>
          <a:p>
            <a:r>
              <a:rPr lang="tr-TR" dirty="0"/>
              <a:t>Envanteri yapan kişinin adı soyadı ve iletişim bilgileri</a:t>
            </a:r>
          </a:p>
          <a:p>
            <a:endParaRPr lang="tr-TR" dirty="0"/>
          </a:p>
        </p:txBody>
      </p:sp>
    </p:spTree>
    <p:extLst>
      <p:ext uri="{BB962C8B-B14F-4D97-AF65-F5344CB8AC3E}">
        <p14:creationId xmlns:p14="http://schemas.microsoft.com/office/powerpoint/2010/main" val="161118308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F71B368E-8B7F-4722-936F-995F97AA1FBC}"/>
              </a:ext>
            </a:extLst>
          </p:cNvPr>
          <p:cNvPicPr>
            <a:picLocks noChangeAspect="1"/>
          </p:cNvPicPr>
          <p:nvPr/>
        </p:nvPicPr>
        <p:blipFill>
          <a:blip r:embed="rId2"/>
          <a:stretch>
            <a:fillRect/>
          </a:stretch>
        </p:blipFill>
        <p:spPr>
          <a:xfrm>
            <a:off x="100012" y="874306"/>
            <a:ext cx="11991975" cy="4705350"/>
          </a:xfrm>
          <a:prstGeom prst="rect">
            <a:avLst/>
          </a:prstGeom>
        </p:spPr>
      </p:pic>
    </p:spTree>
    <p:extLst>
      <p:ext uri="{BB962C8B-B14F-4D97-AF65-F5344CB8AC3E}">
        <p14:creationId xmlns:p14="http://schemas.microsoft.com/office/powerpoint/2010/main" val="148415552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567F4E1-B556-41C0-B1EB-E624E4D5F6E8}"/>
              </a:ext>
            </a:extLst>
          </p:cNvPr>
          <p:cNvSpPr>
            <a:spLocks noGrp="1"/>
          </p:cNvSpPr>
          <p:nvPr>
            <p:ph type="title"/>
          </p:nvPr>
        </p:nvSpPr>
        <p:spPr>
          <a:xfrm>
            <a:off x="202019" y="365125"/>
            <a:ext cx="11759609" cy="666233"/>
          </a:xfrm>
        </p:spPr>
        <p:style>
          <a:lnRef idx="0">
            <a:schemeClr val="accent4"/>
          </a:lnRef>
          <a:fillRef idx="3">
            <a:schemeClr val="accent4"/>
          </a:fillRef>
          <a:effectRef idx="3">
            <a:schemeClr val="accent4"/>
          </a:effectRef>
          <a:fontRef idx="minor">
            <a:schemeClr val="lt1"/>
          </a:fontRef>
        </p:style>
        <p:txBody>
          <a:bodyPr>
            <a:normAutofit fontScale="90000"/>
          </a:bodyPr>
          <a:lstStyle/>
          <a:p>
            <a:pPr algn="ctr"/>
            <a:r>
              <a:rPr lang="tr-TR" i="1" spc="-5" dirty="0"/>
              <a:t>Etiketler</a:t>
            </a:r>
            <a:endParaRPr lang="tr-TR" dirty="0"/>
          </a:p>
        </p:txBody>
      </p:sp>
      <p:sp>
        <p:nvSpPr>
          <p:cNvPr id="3" name="İçerik Yer Tutucusu 2">
            <a:extLst>
              <a:ext uri="{FF2B5EF4-FFF2-40B4-BE49-F238E27FC236}">
                <a16:creationId xmlns:a16="http://schemas.microsoft.com/office/drawing/2014/main" id="{E5AD26B5-97AC-4FF6-8B8F-304BE3D209B4}"/>
              </a:ext>
            </a:extLst>
          </p:cNvPr>
          <p:cNvSpPr>
            <a:spLocks noGrp="1"/>
          </p:cNvSpPr>
          <p:nvPr>
            <p:ph idx="1"/>
          </p:nvPr>
        </p:nvSpPr>
        <p:spPr>
          <a:xfrm>
            <a:off x="838200" y="1357793"/>
            <a:ext cx="11197856" cy="4351338"/>
          </a:xfrm>
        </p:spPr>
        <p:txBody>
          <a:bodyPr/>
          <a:lstStyle/>
          <a:p>
            <a:pPr marL="12700" marR="5080" indent="8890">
              <a:lnSpc>
                <a:spcPct val="100000"/>
              </a:lnSpc>
              <a:spcBef>
                <a:spcPts val="95"/>
              </a:spcBef>
            </a:pPr>
            <a:r>
              <a:rPr lang="tr-TR" sz="2000" b="1" i="1" spc="-65" dirty="0">
                <a:latin typeface="Times New Roman"/>
                <a:cs typeface="Times New Roman"/>
              </a:rPr>
              <a:t>Taşıma </a:t>
            </a:r>
            <a:r>
              <a:rPr lang="tr-TR" sz="2000" b="1" i="1" dirty="0">
                <a:latin typeface="Times New Roman"/>
                <a:cs typeface="Times New Roman"/>
              </a:rPr>
              <a:t>ve depolama işlerinin  </a:t>
            </a:r>
            <a:r>
              <a:rPr lang="tr-TR" sz="2000" b="1" i="1" spc="-5" dirty="0">
                <a:latin typeface="Times New Roman"/>
                <a:cs typeface="Times New Roman"/>
              </a:rPr>
              <a:t>güvenli bir şekilde</a:t>
            </a:r>
            <a:r>
              <a:rPr lang="tr-TR" sz="2000" b="1" i="1" spc="-30" dirty="0">
                <a:latin typeface="Times New Roman"/>
                <a:cs typeface="Times New Roman"/>
              </a:rPr>
              <a:t> </a:t>
            </a:r>
            <a:r>
              <a:rPr lang="tr-TR" sz="2000" b="1" i="1" dirty="0">
                <a:latin typeface="Times New Roman"/>
                <a:cs typeface="Times New Roman"/>
              </a:rPr>
              <a:t>yapılabilmesi  için ambalajların</a:t>
            </a:r>
            <a:r>
              <a:rPr lang="tr-TR" sz="2000" b="1" i="1" spc="-45" dirty="0">
                <a:latin typeface="Times New Roman"/>
                <a:cs typeface="Times New Roman"/>
              </a:rPr>
              <a:t> </a:t>
            </a:r>
            <a:r>
              <a:rPr lang="tr-TR" sz="2000" b="1" i="1" spc="-5" dirty="0">
                <a:latin typeface="Times New Roman"/>
                <a:cs typeface="Times New Roman"/>
              </a:rPr>
              <a:t>üzerindeki</a:t>
            </a:r>
            <a:r>
              <a:rPr lang="tr-TR" sz="2000" spc="-5" dirty="0">
                <a:latin typeface="Times New Roman"/>
                <a:cs typeface="Times New Roman"/>
              </a:rPr>
              <a:t> </a:t>
            </a:r>
            <a:r>
              <a:rPr lang="tr-TR" sz="2000" b="1" i="1" dirty="0">
                <a:latin typeface="Times New Roman"/>
                <a:cs typeface="Times New Roman"/>
              </a:rPr>
              <a:t>etiketlerin</a:t>
            </a:r>
            <a:r>
              <a:rPr lang="tr-TR" sz="2000" b="1" i="1" spc="-60" dirty="0">
                <a:latin typeface="Times New Roman"/>
                <a:cs typeface="Times New Roman"/>
              </a:rPr>
              <a:t> </a:t>
            </a:r>
            <a:r>
              <a:rPr lang="tr-TR" sz="2000" b="1" i="1" spc="-5" dirty="0">
                <a:latin typeface="Times New Roman"/>
                <a:cs typeface="Times New Roman"/>
              </a:rPr>
              <a:t>anlamlarının  bilinmesi</a:t>
            </a:r>
            <a:r>
              <a:rPr lang="tr-TR" sz="2000" b="1" i="1" spc="5" dirty="0">
                <a:latin typeface="Times New Roman"/>
                <a:cs typeface="Times New Roman"/>
              </a:rPr>
              <a:t> </a:t>
            </a:r>
            <a:r>
              <a:rPr lang="tr-TR" sz="2000" b="1" i="1" spc="-30" dirty="0">
                <a:latin typeface="Times New Roman"/>
                <a:cs typeface="Times New Roman"/>
              </a:rPr>
              <a:t>gerekir.</a:t>
            </a:r>
            <a:endParaRPr lang="tr-TR" sz="2000" dirty="0">
              <a:latin typeface="Times New Roman"/>
              <a:cs typeface="Times New Roman"/>
            </a:endParaRPr>
          </a:p>
          <a:p>
            <a:r>
              <a:rPr lang="tr-TR" dirty="0"/>
              <a:t>Etiketleme, kimyasalların uygun şekilde kullanılması ve depolanması için önemli bir adımdır. Kimyasalın etiketinde bulunan tehlike sembolleri, risk ibareleri ve güvenlik ibareleri gibi ifadeler kullanıcılar için bir uyarı niteliğindedir. Satın alınan kimyasallar üretici tarafından doğru şekilde etiketlenmelidir. ‘‘Maddelerin ve Karışımların Sınıflandırılması, Etiketlenmesi ve Ambalajlanması Hakkında </a:t>
            </a:r>
            <a:r>
              <a:rPr lang="tr-TR" dirty="0" err="1"/>
              <a:t>Yönetmelik”in</a:t>
            </a:r>
            <a:r>
              <a:rPr lang="tr-TR" dirty="0"/>
              <a:t> 4. Bölümünde ve yönetmeliğin ekinde etiket uygulamaları için yasal gereklilikler verilmiştir. Bu yönetmeliğe göre zararlı olarak sınıflandırılan ve ambalaj içinde bulunan madde veya karışımın etiketinde şu bilgiler yer alır:</a:t>
            </a:r>
          </a:p>
        </p:txBody>
      </p:sp>
    </p:spTree>
    <p:extLst>
      <p:ext uri="{BB962C8B-B14F-4D97-AF65-F5344CB8AC3E}">
        <p14:creationId xmlns:p14="http://schemas.microsoft.com/office/powerpoint/2010/main" val="244638153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9FCE4E06-99EF-4859-AA1A-B224E7597890}"/>
              </a:ext>
            </a:extLst>
          </p:cNvPr>
          <p:cNvSpPr>
            <a:spLocks noGrp="1"/>
          </p:cNvSpPr>
          <p:nvPr>
            <p:ph idx="1"/>
          </p:nvPr>
        </p:nvSpPr>
        <p:spPr>
          <a:xfrm>
            <a:off x="838200" y="999460"/>
            <a:ext cx="10515600" cy="5177503"/>
          </a:xfrm>
        </p:spPr>
        <p:txBody>
          <a:bodyPr>
            <a:normAutofit/>
          </a:bodyPr>
          <a:lstStyle/>
          <a:p>
            <a:r>
              <a:rPr lang="tr-TR" dirty="0"/>
              <a:t>Tedarikçinin adı, adresi ve telefon numarası </a:t>
            </a:r>
          </a:p>
          <a:p>
            <a:r>
              <a:rPr lang="tr-TR" dirty="0"/>
              <a:t>Ambalaj üzerindeki miktar başka bir yerde belirtilmediği sürece, halka sunulan ambalaj içindeki madde veya karışımın nominal miktarı </a:t>
            </a:r>
          </a:p>
          <a:p>
            <a:r>
              <a:rPr lang="tr-TR" dirty="0"/>
              <a:t>Maddenin veya karışımın kimliği </a:t>
            </a:r>
          </a:p>
          <a:p>
            <a:r>
              <a:rPr lang="tr-TR" dirty="0"/>
              <a:t>Zararlılık işaretleri </a:t>
            </a:r>
          </a:p>
          <a:p>
            <a:r>
              <a:rPr lang="tr-TR" dirty="0"/>
              <a:t>Uyarı kelimeleri </a:t>
            </a:r>
          </a:p>
          <a:p>
            <a:r>
              <a:rPr lang="tr-TR" dirty="0"/>
              <a:t>Önlem ifadeleri </a:t>
            </a:r>
          </a:p>
          <a:p>
            <a:r>
              <a:rPr lang="tr-TR" dirty="0"/>
              <a:t>İlave bilgi bölümü</a:t>
            </a:r>
          </a:p>
        </p:txBody>
      </p:sp>
    </p:spTree>
    <p:extLst>
      <p:ext uri="{BB962C8B-B14F-4D97-AF65-F5344CB8AC3E}">
        <p14:creationId xmlns:p14="http://schemas.microsoft.com/office/powerpoint/2010/main" val="259173643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4D8BB758-07C4-4B61-9307-616D5BE10F20}"/>
              </a:ext>
            </a:extLst>
          </p:cNvPr>
          <p:cNvSpPr>
            <a:spLocks noGrp="1"/>
          </p:cNvSpPr>
          <p:nvPr>
            <p:ph idx="1"/>
          </p:nvPr>
        </p:nvSpPr>
        <p:spPr>
          <a:xfrm>
            <a:off x="1226953" y="209771"/>
            <a:ext cx="9301717" cy="3731475"/>
          </a:xfrm>
        </p:spPr>
        <p:txBody>
          <a:bodyPr/>
          <a:lstStyle/>
          <a:p>
            <a:r>
              <a:rPr lang="tr-TR" sz="2400" dirty="0"/>
              <a:t>Kimyasal maddeye uygun uyarı kelimeleri (1)</a:t>
            </a:r>
          </a:p>
          <a:p>
            <a:r>
              <a:rPr lang="tr-TR" sz="2400" dirty="0"/>
              <a:t>Kimyasal maddeye uygun zararlılık işaretleri (2)</a:t>
            </a:r>
          </a:p>
          <a:p>
            <a:r>
              <a:rPr lang="tr-TR" sz="2400" dirty="0"/>
              <a:t>Tedarikçinin adı, adresi ve telefon numarası (3)</a:t>
            </a:r>
          </a:p>
          <a:p>
            <a:r>
              <a:rPr lang="tr-TR" sz="2400" dirty="0"/>
              <a:t>Kimyasal maddeye uygun önlem ifadeleri (4)</a:t>
            </a:r>
          </a:p>
          <a:p>
            <a:r>
              <a:rPr lang="tr-TR" sz="2400" dirty="0"/>
              <a:t>Kimyasal maddeye uygun zararlılık ifadeleri (5)</a:t>
            </a:r>
          </a:p>
          <a:p>
            <a:r>
              <a:rPr lang="tr-TR" sz="2400" dirty="0"/>
              <a:t>Kimyasal maddenin veya karışımın kimliği (6)</a:t>
            </a:r>
          </a:p>
          <a:p>
            <a:endParaRPr lang="tr-TR" dirty="0"/>
          </a:p>
        </p:txBody>
      </p:sp>
      <p:pic>
        <p:nvPicPr>
          <p:cNvPr id="29698" name="Picture 2" descr="https://www.isgnedir.com/wp-content/uploads/2019/05/kimyasal-madde-etiketleme-770x349.jpg">
            <a:extLst>
              <a:ext uri="{FF2B5EF4-FFF2-40B4-BE49-F238E27FC236}">
                <a16:creationId xmlns:a16="http://schemas.microsoft.com/office/drawing/2014/main" id="{A01ABF67-D491-42FD-A6BB-D359CD8DB34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3197" y="2941180"/>
            <a:ext cx="8178877" cy="37070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970874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D8F35EF-0FB3-44A6-A9A2-44257001C154}"/>
              </a:ext>
            </a:extLst>
          </p:cNvPr>
          <p:cNvSpPr>
            <a:spLocks noGrp="1"/>
          </p:cNvSpPr>
          <p:nvPr>
            <p:ph type="title"/>
          </p:nvPr>
        </p:nvSpPr>
        <p:spPr>
          <a:xfrm>
            <a:off x="0" y="170566"/>
            <a:ext cx="12192000" cy="828896"/>
          </a:xfrm>
          <a:solidFill>
            <a:srgbClr val="CE95C2"/>
          </a:solidFill>
          <a:ln>
            <a:solidFill>
              <a:srgbClr val="002060"/>
            </a:solidFill>
          </a:ln>
        </p:spPr>
        <p:txBody>
          <a:bodyPr/>
          <a:lstStyle/>
          <a:p>
            <a:pPr algn="ctr"/>
            <a:r>
              <a:rPr lang="tr-TR" dirty="0">
                <a:solidFill>
                  <a:schemeClr val="bg1"/>
                </a:solidFill>
              </a:rPr>
              <a:t>Etiket ve İşaretlerin Minimum Boyutları</a:t>
            </a:r>
          </a:p>
        </p:txBody>
      </p:sp>
      <p:pic>
        <p:nvPicPr>
          <p:cNvPr id="4" name="Resim 3">
            <a:extLst>
              <a:ext uri="{FF2B5EF4-FFF2-40B4-BE49-F238E27FC236}">
                <a16:creationId xmlns:a16="http://schemas.microsoft.com/office/drawing/2014/main" id="{6F9480DE-EE20-4D8C-8D73-8186EFD19D86}"/>
              </a:ext>
            </a:extLst>
          </p:cNvPr>
          <p:cNvPicPr>
            <a:picLocks noChangeAspect="1"/>
          </p:cNvPicPr>
          <p:nvPr/>
        </p:nvPicPr>
        <p:blipFill>
          <a:blip r:embed="rId2"/>
          <a:stretch>
            <a:fillRect/>
          </a:stretch>
        </p:blipFill>
        <p:spPr>
          <a:xfrm>
            <a:off x="106325" y="1411067"/>
            <a:ext cx="12192000" cy="5351240"/>
          </a:xfrm>
          <a:prstGeom prst="rect">
            <a:avLst/>
          </a:prstGeom>
        </p:spPr>
      </p:pic>
    </p:spTree>
    <p:extLst>
      <p:ext uri="{BB962C8B-B14F-4D97-AF65-F5344CB8AC3E}">
        <p14:creationId xmlns:p14="http://schemas.microsoft.com/office/powerpoint/2010/main" val="1171258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B8ED4FB0-4ADD-44F6-A2A2-81DBE9E6C0A2}"/>
              </a:ext>
            </a:extLst>
          </p:cNvPr>
          <p:cNvSpPr/>
          <p:nvPr/>
        </p:nvSpPr>
        <p:spPr>
          <a:xfrm>
            <a:off x="581025" y="751344"/>
            <a:ext cx="11029950" cy="5355312"/>
          </a:xfrm>
          <a:prstGeom prst="rect">
            <a:avLst/>
          </a:prstGeom>
        </p:spPr>
        <p:txBody>
          <a:bodyPr wrap="square">
            <a:spAutoFit/>
          </a:bodyPr>
          <a:lstStyle/>
          <a:p>
            <a:r>
              <a:rPr lang="tr-TR" b="1" i="0" dirty="0">
                <a:solidFill>
                  <a:srgbClr val="333333"/>
                </a:solidFill>
                <a:effectLst/>
                <a:latin typeface="Poppins"/>
              </a:rPr>
              <a:t>ö) Tahriş edici madde:</a:t>
            </a:r>
            <a:r>
              <a:rPr lang="tr-TR" b="0" i="0" dirty="0">
                <a:solidFill>
                  <a:srgbClr val="333333"/>
                </a:solidFill>
                <a:effectLst/>
                <a:latin typeface="Poppins"/>
              </a:rPr>
              <a:t> Mukoza veya cilt ile direkt olarak ani, uzun süreli veya tekrarlanan temasında lokal </a:t>
            </a:r>
            <a:r>
              <a:rPr lang="tr-TR" b="0" i="0" dirty="0" err="1">
                <a:solidFill>
                  <a:srgbClr val="333333"/>
                </a:solidFill>
                <a:effectLst/>
                <a:latin typeface="Poppins"/>
              </a:rPr>
              <a:t>eritem</a:t>
            </a:r>
            <a:r>
              <a:rPr lang="tr-TR" b="0" i="0" dirty="0">
                <a:solidFill>
                  <a:srgbClr val="333333"/>
                </a:solidFill>
                <a:effectLst/>
                <a:latin typeface="Poppins"/>
              </a:rPr>
              <a:t>, </a:t>
            </a:r>
            <a:r>
              <a:rPr lang="tr-TR" b="0" i="0" dirty="0" err="1">
                <a:solidFill>
                  <a:srgbClr val="333333"/>
                </a:solidFill>
                <a:effectLst/>
                <a:latin typeface="Poppins"/>
              </a:rPr>
              <a:t>eskar</a:t>
            </a:r>
            <a:r>
              <a:rPr lang="tr-TR" b="0" i="0" dirty="0">
                <a:solidFill>
                  <a:srgbClr val="333333"/>
                </a:solidFill>
                <a:effectLst/>
                <a:latin typeface="Poppins"/>
              </a:rPr>
              <a:t> veya ödem oluşumuna neden olabilen, aşındırıcı olarak sınıflandırılmayan maddeleri,</a:t>
            </a:r>
            <a:br>
              <a:rPr lang="tr-TR" dirty="0"/>
            </a:br>
            <a:br>
              <a:rPr lang="tr-TR" dirty="0"/>
            </a:br>
            <a:r>
              <a:rPr lang="tr-TR" b="1" i="0" dirty="0">
                <a:solidFill>
                  <a:srgbClr val="333333"/>
                </a:solidFill>
                <a:effectLst/>
                <a:latin typeface="Poppins"/>
              </a:rPr>
              <a:t>p) Tehlikeli kimyasal madde:</a:t>
            </a:r>
            <a:r>
              <a:rPr lang="tr-TR" b="0" i="0" dirty="0">
                <a:solidFill>
                  <a:srgbClr val="333333"/>
                </a:solidFill>
                <a:effectLst/>
                <a:latin typeface="Poppins"/>
              </a:rPr>
              <a:t> Patlayıcı, oksitleyici, çok kolay alevlenir, kolay alevlenir, alevlenir, </a:t>
            </a:r>
            <a:r>
              <a:rPr lang="tr-TR" b="0" i="0" dirty="0" err="1">
                <a:solidFill>
                  <a:srgbClr val="333333"/>
                </a:solidFill>
                <a:effectLst/>
                <a:latin typeface="Poppins"/>
              </a:rPr>
              <a:t>toksik</a:t>
            </a:r>
            <a:r>
              <a:rPr lang="tr-TR" b="0" i="0" dirty="0">
                <a:solidFill>
                  <a:srgbClr val="333333"/>
                </a:solidFill>
                <a:effectLst/>
                <a:latin typeface="Poppins"/>
              </a:rPr>
              <a:t>, çok </a:t>
            </a:r>
            <a:r>
              <a:rPr lang="tr-TR" b="0" i="0" dirty="0" err="1">
                <a:solidFill>
                  <a:srgbClr val="333333"/>
                </a:solidFill>
                <a:effectLst/>
                <a:latin typeface="Poppins"/>
              </a:rPr>
              <a:t>toksik</a:t>
            </a:r>
            <a:r>
              <a:rPr lang="tr-TR" b="0" i="0" dirty="0">
                <a:solidFill>
                  <a:srgbClr val="333333"/>
                </a:solidFill>
                <a:effectLst/>
                <a:latin typeface="Poppins"/>
              </a:rPr>
              <a:t>, zararlı, aşındırıcı, tahriş edici, alerjik, kanserojen, </a:t>
            </a:r>
            <a:r>
              <a:rPr lang="tr-TR" b="0" i="0" dirty="0" err="1">
                <a:solidFill>
                  <a:srgbClr val="333333"/>
                </a:solidFill>
                <a:effectLst/>
                <a:latin typeface="Poppins"/>
              </a:rPr>
              <a:t>mutajen</a:t>
            </a:r>
            <a:r>
              <a:rPr lang="tr-TR" b="0" i="0" dirty="0">
                <a:solidFill>
                  <a:srgbClr val="333333"/>
                </a:solidFill>
                <a:effectLst/>
                <a:latin typeface="Poppins"/>
              </a:rPr>
              <a:t>, üreme için </a:t>
            </a:r>
            <a:r>
              <a:rPr lang="tr-TR" b="0" i="0" dirty="0" err="1">
                <a:solidFill>
                  <a:srgbClr val="333333"/>
                </a:solidFill>
                <a:effectLst/>
                <a:latin typeface="Poppins"/>
              </a:rPr>
              <a:t>toksik</a:t>
            </a:r>
            <a:r>
              <a:rPr lang="tr-TR" b="0" i="0" dirty="0">
                <a:solidFill>
                  <a:srgbClr val="333333"/>
                </a:solidFill>
                <a:effectLst/>
                <a:latin typeface="Poppins"/>
              </a:rPr>
              <a:t> ve çevre için tehlikeli özelliklerden bir veya birkaçına sahip maddeleri ve müstahzarları veya yukarıda sözü edilen sınıflamalara girmemekle beraber kimyasal, </a:t>
            </a:r>
            <a:r>
              <a:rPr lang="tr-TR" b="0" i="0" dirty="0" err="1">
                <a:solidFill>
                  <a:srgbClr val="333333"/>
                </a:solidFill>
                <a:effectLst/>
                <a:latin typeface="Poppins"/>
              </a:rPr>
              <a:t>fiziko</a:t>
            </a:r>
            <a:r>
              <a:rPr lang="tr-TR" b="0" i="0" dirty="0">
                <a:solidFill>
                  <a:srgbClr val="333333"/>
                </a:solidFill>
                <a:effectLst/>
                <a:latin typeface="Poppins"/>
              </a:rPr>
              <a:t>-kimyasal veya </a:t>
            </a:r>
            <a:r>
              <a:rPr lang="tr-TR" b="0" i="0" dirty="0" err="1">
                <a:solidFill>
                  <a:srgbClr val="333333"/>
                </a:solidFill>
                <a:effectLst/>
                <a:latin typeface="Poppins"/>
              </a:rPr>
              <a:t>toksikolojik</a:t>
            </a:r>
            <a:r>
              <a:rPr lang="tr-TR" b="0" i="0" dirty="0">
                <a:solidFill>
                  <a:srgbClr val="333333"/>
                </a:solidFill>
                <a:effectLst/>
                <a:latin typeface="Poppins"/>
              </a:rPr>
              <a:t> özellikleri ve kullanılma veya işyerinde bulundurulma şekli nedeni ile çalışanların sağlık ve güvenliği yönünden risk oluşturabilecek maddeleri veya mesleki </a:t>
            </a:r>
            <a:r>
              <a:rPr lang="tr-TR" b="0" i="0" dirty="0" err="1">
                <a:solidFill>
                  <a:srgbClr val="333333"/>
                </a:solidFill>
                <a:effectLst/>
                <a:latin typeface="Poppins"/>
              </a:rPr>
              <a:t>maruziyet</a:t>
            </a:r>
            <a:r>
              <a:rPr lang="tr-TR" b="0" i="0" dirty="0">
                <a:solidFill>
                  <a:srgbClr val="333333"/>
                </a:solidFill>
                <a:effectLst/>
                <a:latin typeface="Poppins"/>
              </a:rPr>
              <a:t> sınır değeri belirlenmiş maddeleri,</a:t>
            </a:r>
            <a:br>
              <a:rPr lang="tr-TR" dirty="0"/>
            </a:br>
            <a:br>
              <a:rPr lang="tr-TR" dirty="0"/>
            </a:br>
            <a:r>
              <a:rPr lang="tr-TR" b="1" i="0" dirty="0">
                <a:solidFill>
                  <a:srgbClr val="333333"/>
                </a:solidFill>
                <a:effectLst/>
                <a:latin typeface="Poppins"/>
              </a:rPr>
              <a:t>r) </a:t>
            </a:r>
            <a:r>
              <a:rPr lang="tr-TR" b="1" i="0" dirty="0" err="1">
                <a:solidFill>
                  <a:srgbClr val="333333"/>
                </a:solidFill>
                <a:effectLst/>
                <a:latin typeface="Poppins"/>
              </a:rPr>
              <a:t>Toksik</a:t>
            </a:r>
            <a:r>
              <a:rPr lang="tr-TR" b="1" i="0" dirty="0">
                <a:solidFill>
                  <a:srgbClr val="333333"/>
                </a:solidFill>
                <a:effectLst/>
                <a:latin typeface="Poppins"/>
              </a:rPr>
              <a:t> madde:</a:t>
            </a:r>
            <a:r>
              <a:rPr lang="tr-TR" b="0" i="0" dirty="0">
                <a:solidFill>
                  <a:srgbClr val="333333"/>
                </a:solidFill>
                <a:effectLst/>
                <a:latin typeface="Poppins"/>
              </a:rPr>
              <a:t> Az miktarlarda solunduğunda, ağız yoluyla alındığında, deri yoluyla emildiğinde insan sağlığı üzerinde akut veya kronik hasarlara veya ölüme neden olan maddeleri,</a:t>
            </a:r>
            <a:br>
              <a:rPr lang="tr-TR" dirty="0"/>
            </a:br>
            <a:br>
              <a:rPr lang="tr-TR" dirty="0"/>
            </a:br>
            <a:r>
              <a:rPr lang="tr-TR" b="1" i="0" dirty="0">
                <a:solidFill>
                  <a:srgbClr val="333333"/>
                </a:solidFill>
                <a:effectLst/>
                <a:latin typeface="Poppins"/>
              </a:rPr>
              <a:t>s) Üreme için </a:t>
            </a:r>
            <a:r>
              <a:rPr lang="tr-TR" b="1" i="0" dirty="0" err="1">
                <a:solidFill>
                  <a:srgbClr val="333333"/>
                </a:solidFill>
                <a:effectLst/>
                <a:latin typeface="Poppins"/>
              </a:rPr>
              <a:t>toksik</a:t>
            </a:r>
            <a:r>
              <a:rPr lang="tr-TR" b="1" i="0" dirty="0">
                <a:solidFill>
                  <a:srgbClr val="333333"/>
                </a:solidFill>
                <a:effectLst/>
                <a:latin typeface="Poppins"/>
              </a:rPr>
              <a:t> madde:</a:t>
            </a:r>
            <a:r>
              <a:rPr lang="tr-TR" b="0" i="0" dirty="0">
                <a:solidFill>
                  <a:srgbClr val="333333"/>
                </a:solidFill>
                <a:effectLst/>
                <a:latin typeface="Poppins"/>
              </a:rPr>
              <a:t> Solunduğunda, ağız yoluyla alındığında, deriye nüfuz ettiğinde erkek ve dişilerin üreme fonksiyon ve kapasitelerini azaltan ve/veya doğacak çocuğu etkileyecek kalıtımsal olmayan olumsuz etkileri meydana getiren veya olumsuz etkilerin oluşumunu hızlandıran maddeleri,</a:t>
            </a:r>
            <a:br>
              <a:rPr lang="tr-TR" dirty="0"/>
            </a:br>
            <a:br>
              <a:rPr lang="tr-TR" dirty="0"/>
            </a:br>
            <a:r>
              <a:rPr lang="tr-TR" b="1" i="0" dirty="0">
                <a:solidFill>
                  <a:srgbClr val="333333"/>
                </a:solidFill>
                <a:effectLst/>
                <a:latin typeface="Poppins"/>
              </a:rPr>
              <a:t>ş) Zararlı madde:</a:t>
            </a:r>
            <a:r>
              <a:rPr lang="tr-TR" b="0" i="0" dirty="0">
                <a:solidFill>
                  <a:srgbClr val="333333"/>
                </a:solidFill>
                <a:effectLst/>
                <a:latin typeface="Poppins"/>
              </a:rPr>
              <a:t> Solunduğunda, ağız yoluyla alındığında, deri yoluyla emildiğinde insan sağlığı üzerinde akut veya kronik hasarlara veya ölüme neden olan maddeleri, ifade eder.</a:t>
            </a:r>
            <a:endParaRPr lang="tr-TR" dirty="0"/>
          </a:p>
        </p:txBody>
      </p:sp>
    </p:spTree>
    <p:extLst>
      <p:ext uri="{BB962C8B-B14F-4D97-AF65-F5344CB8AC3E}">
        <p14:creationId xmlns:p14="http://schemas.microsoft.com/office/powerpoint/2010/main" val="77302128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Chemical Container Labels | EHS">
            <a:extLst>
              <a:ext uri="{FF2B5EF4-FFF2-40B4-BE49-F238E27FC236}">
                <a16:creationId xmlns:a16="http://schemas.microsoft.com/office/drawing/2014/main" id="{0FB287CB-2F87-427C-A054-D0D3BC7473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8050" y="535681"/>
            <a:ext cx="6259476" cy="57866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606149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Nakliyat Paketleme Koli Uyarı Etiketleri">
            <a:extLst>
              <a:ext uri="{FF2B5EF4-FFF2-40B4-BE49-F238E27FC236}">
                <a16:creationId xmlns:a16="http://schemas.microsoft.com/office/drawing/2014/main" id="{1834D5DF-EB6A-4B72-8E5D-7F442F4D70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7631" y="337218"/>
            <a:ext cx="8833662" cy="61835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110415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isaretler">
            <a:extLst>
              <a:ext uri="{FF2B5EF4-FFF2-40B4-BE49-F238E27FC236}">
                <a16:creationId xmlns:a16="http://schemas.microsoft.com/office/drawing/2014/main" id="{3CEA8BBC-C8A5-4B63-83CB-9611139932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693" y="159600"/>
            <a:ext cx="12192000" cy="6219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299894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2F66FDBA-D88C-4590-8E22-0C29BC51FCB2}"/>
              </a:ext>
            </a:extLst>
          </p:cNvPr>
          <p:cNvSpPr>
            <a:spLocks noGrp="1"/>
          </p:cNvSpPr>
          <p:nvPr>
            <p:ph type="title"/>
          </p:nvPr>
        </p:nvSpPr>
        <p:spPr>
          <a:xfrm>
            <a:off x="838200" y="365126"/>
            <a:ext cx="10515600" cy="793824"/>
          </a:xfrm>
          <a:solidFill>
            <a:srgbClr val="CE95C2"/>
          </a:solidFill>
        </p:spPr>
        <p:txBody>
          <a:bodyPr/>
          <a:lstStyle/>
          <a:p>
            <a:r>
              <a:rPr lang="tr-TR" dirty="0">
                <a:solidFill>
                  <a:schemeClr val="bg1"/>
                </a:solidFill>
              </a:rPr>
              <a:t>Uyumlu ve Uyumsuz Kimyasalların Ayrılması</a:t>
            </a:r>
          </a:p>
        </p:txBody>
      </p:sp>
      <p:sp>
        <p:nvSpPr>
          <p:cNvPr id="3" name="İçerik Yer Tutucusu 2">
            <a:extLst>
              <a:ext uri="{FF2B5EF4-FFF2-40B4-BE49-F238E27FC236}">
                <a16:creationId xmlns:a16="http://schemas.microsoft.com/office/drawing/2014/main" id="{AF9AA11B-3FEB-4133-A451-8ADF267C4587}"/>
              </a:ext>
            </a:extLst>
          </p:cNvPr>
          <p:cNvSpPr>
            <a:spLocks noGrp="1"/>
          </p:cNvSpPr>
          <p:nvPr>
            <p:ph idx="1"/>
          </p:nvPr>
        </p:nvSpPr>
        <p:spPr>
          <a:xfrm>
            <a:off x="838200" y="1329070"/>
            <a:ext cx="10515600" cy="4847893"/>
          </a:xfrm>
        </p:spPr>
        <p:txBody>
          <a:bodyPr>
            <a:normAutofit/>
          </a:bodyPr>
          <a:lstStyle/>
          <a:p>
            <a:r>
              <a:rPr lang="tr-TR" dirty="0"/>
              <a:t>Birbirinden farklı ve çeşitli tehlikeleri olan kimyasalların güvenli depolanmasında depolama gruplamaları kullanılabilir. Birbirinden farklı ve uygun çeşitli depolama stratejileri uygulanabilir. İlk başta basit bir şekilde uyumlu kimyasal gruplarına göre kimyasallar ayrılabilir. </a:t>
            </a:r>
          </a:p>
          <a:p>
            <a:pPr marL="514350" indent="-514350">
              <a:buAutoNum type="arabicPeriod"/>
            </a:pPr>
            <a:r>
              <a:rPr lang="tr-TR" dirty="0"/>
              <a:t>Organik Bazlar, Alevlenirler ve </a:t>
            </a:r>
            <a:r>
              <a:rPr lang="tr-TR" dirty="0" err="1"/>
              <a:t>Toksikler</a:t>
            </a:r>
            <a:r>
              <a:rPr lang="tr-TR" dirty="0"/>
              <a:t> </a:t>
            </a:r>
          </a:p>
          <a:p>
            <a:pPr marL="514350" indent="-514350">
              <a:buAutoNum type="arabicPeriod"/>
            </a:pPr>
            <a:r>
              <a:rPr lang="tr-TR" dirty="0" err="1"/>
              <a:t>Piroforik</a:t>
            </a:r>
            <a:r>
              <a:rPr lang="tr-TR" dirty="0"/>
              <a:t> Maddeler ve Suyla Tepkime Veren Maddeler</a:t>
            </a:r>
          </a:p>
          <a:p>
            <a:pPr marL="514350" indent="-514350">
              <a:buAutoNum type="arabicPeriod"/>
            </a:pPr>
            <a:r>
              <a:rPr lang="tr-TR" dirty="0"/>
              <a:t>İnorganik Bazlar, Oksitleyiciler ve </a:t>
            </a:r>
            <a:r>
              <a:rPr lang="tr-TR" dirty="0" err="1"/>
              <a:t>Toksikler</a:t>
            </a:r>
            <a:r>
              <a:rPr lang="tr-TR" dirty="0"/>
              <a:t> </a:t>
            </a:r>
          </a:p>
          <a:p>
            <a:pPr marL="514350" indent="-514350">
              <a:buAutoNum type="arabicPeriod"/>
            </a:pPr>
            <a:r>
              <a:rPr lang="tr-TR" dirty="0"/>
              <a:t>Organik asitler, alevlenirler ve </a:t>
            </a:r>
            <a:r>
              <a:rPr lang="tr-TR" dirty="0" err="1"/>
              <a:t>toksikler</a:t>
            </a:r>
            <a:r>
              <a:rPr lang="tr-TR" dirty="0"/>
              <a:t> </a:t>
            </a:r>
          </a:p>
          <a:p>
            <a:pPr marL="514350" indent="-514350">
              <a:buAutoNum type="arabicPeriod"/>
            </a:pPr>
            <a:r>
              <a:rPr lang="tr-TR" dirty="0"/>
              <a:t>Oksitleyiciler, organik peroksitler ve asitler</a:t>
            </a:r>
          </a:p>
        </p:txBody>
      </p:sp>
    </p:spTree>
    <p:extLst>
      <p:ext uri="{BB962C8B-B14F-4D97-AF65-F5344CB8AC3E}">
        <p14:creationId xmlns:p14="http://schemas.microsoft.com/office/powerpoint/2010/main" val="88059025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2AC72263-7282-4C34-8152-C5E70BD2248B}"/>
              </a:ext>
            </a:extLst>
          </p:cNvPr>
          <p:cNvSpPr>
            <a:spLocks noGrp="1"/>
          </p:cNvSpPr>
          <p:nvPr>
            <p:ph idx="1"/>
          </p:nvPr>
        </p:nvSpPr>
        <p:spPr>
          <a:xfrm>
            <a:off x="838200" y="1148316"/>
            <a:ext cx="10515600" cy="5028647"/>
          </a:xfrm>
        </p:spPr>
        <p:txBody>
          <a:bodyPr/>
          <a:lstStyle/>
          <a:p>
            <a:pPr marL="0" indent="0">
              <a:buNone/>
            </a:pPr>
            <a:r>
              <a:rPr lang="tr-TR" dirty="0"/>
              <a:t>6. Oksitleyicileri içermeyen inorganik asitler ve yanıcılar</a:t>
            </a:r>
          </a:p>
          <a:p>
            <a:pPr marL="0" indent="0">
              <a:buNone/>
            </a:pPr>
            <a:r>
              <a:rPr lang="tr-TR" dirty="0"/>
              <a:t>7. Aslen reaktif olmayanlar veya alevlenirler veya reaktifler </a:t>
            </a:r>
          </a:p>
          <a:p>
            <a:pPr marL="0" indent="0">
              <a:buNone/>
            </a:pPr>
            <a:r>
              <a:rPr lang="tr-TR" dirty="0"/>
              <a:t>8. </a:t>
            </a:r>
            <a:r>
              <a:rPr lang="tr-TR" dirty="0" err="1"/>
              <a:t>Toksik</a:t>
            </a:r>
            <a:r>
              <a:rPr lang="tr-TR" dirty="0"/>
              <a:t> sıkıştırılmış gazlar, alevlenir ve reaktif olmayanlar</a:t>
            </a:r>
          </a:p>
          <a:p>
            <a:pPr marL="0" indent="0">
              <a:buNone/>
            </a:pPr>
            <a:r>
              <a:rPr lang="tr-TR" dirty="0"/>
              <a:t>9. Uyumlu Patlayıcılar veya diğer yüksek kararsız maddeler </a:t>
            </a:r>
          </a:p>
          <a:p>
            <a:pPr marL="0" indent="0">
              <a:buNone/>
            </a:pPr>
            <a:r>
              <a:rPr lang="tr-TR" dirty="0"/>
              <a:t>10. Çözücüleri de içeren Reaktif olmayan alevlenirler ve yanıcı maddeler</a:t>
            </a:r>
          </a:p>
          <a:p>
            <a:pPr marL="0" indent="0">
              <a:buNone/>
            </a:pPr>
            <a:r>
              <a:rPr lang="tr-TR" dirty="0"/>
              <a:t>11. Diğer depolama sınıflarıyla uyumsuz olan bütün diğer depolama sınıfları</a:t>
            </a:r>
          </a:p>
        </p:txBody>
      </p:sp>
    </p:spTree>
    <p:extLst>
      <p:ext uri="{BB962C8B-B14F-4D97-AF65-F5344CB8AC3E}">
        <p14:creationId xmlns:p14="http://schemas.microsoft.com/office/powerpoint/2010/main" val="92116713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a:extLst>
              <a:ext uri="{FF2B5EF4-FFF2-40B4-BE49-F238E27FC236}">
                <a16:creationId xmlns:a16="http://schemas.microsoft.com/office/drawing/2014/main" id="{5C735F15-535C-47E7-94BE-E1FA3608E8AF}"/>
              </a:ext>
            </a:extLst>
          </p:cNvPr>
          <p:cNvSpPr/>
          <p:nvPr/>
        </p:nvSpPr>
        <p:spPr>
          <a:xfrm>
            <a:off x="4058913" y="267218"/>
            <a:ext cx="3457485" cy="369332"/>
          </a:xfrm>
          <a:prstGeom prst="rect">
            <a:avLst/>
          </a:prstGeom>
          <a:solidFill>
            <a:srgbClr val="CE95C2"/>
          </a:solidFill>
        </p:spPr>
        <p:txBody>
          <a:bodyPr wrap="none">
            <a:spAutoFit/>
          </a:bodyPr>
          <a:lstStyle/>
          <a:p>
            <a:r>
              <a:rPr lang="tr-TR" dirty="0">
                <a:solidFill>
                  <a:schemeClr val="bg1"/>
                </a:solidFill>
              </a:rPr>
              <a:t>Depolama Sınıflandırma Prosedürü</a:t>
            </a:r>
          </a:p>
        </p:txBody>
      </p:sp>
      <p:pic>
        <p:nvPicPr>
          <p:cNvPr id="5" name="Resim 4">
            <a:extLst>
              <a:ext uri="{FF2B5EF4-FFF2-40B4-BE49-F238E27FC236}">
                <a16:creationId xmlns:a16="http://schemas.microsoft.com/office/drawing/2014/main" id="{A697BAA5-D161-432C-8BEC-327C567510D6}"/>
              </a:ext>
            </a:extLst>
          </p:cNvPr>
          <p:cNvPicPr>
            <a:picLocks noChangeAspect="1"/>
          </p:cNvPicPr>
          <p:nvPr/>
        </p:nvPicPr>
        <p:blipFill>
          <a:blip r:embed="rId2"/>
          <a:stretch>
            <a:fillRect/>
          </a:stretch>
        </p:blipFill>
        <p:spPr>
          <a:xfrm>
            <a:off x="725228" y="822620"/>
            <a:ext cx="10587813" cy="5622906"/>
          </a:xfrm>
          <a:prstGeom prst="rect">
            <a:avLst/>
          </a:prstGeom>
        </p:spPr>
      </p:pic>
    </p:spTree>
    <p:extLst>
      <p:ext uri="{BB962C8B-B14F-4D97-AF65-F5344CB8AC3E}">
        <p14:creationId xmlns:p14="http://schemas.microsoft.com/office/powerpoint/2010/main" val="42483583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B7238448-3555-4890-97B7-BA87163A2A6B}"/>
              </a:ext>
            </a:extLst>
          </p:cNvPr>
          <p:cNvPicPr>
            <a:picLocks noChangeAspect="1"/>
          </p:cNvPicPr>
          <p:nvPr/>
        </p:nvPicPr>
        <p:blipFill>
          <a:blip r:embed="rId2"/>
          <a:stretch>
            <a:fillRect/>
          </a:stretch>
        </p:blipFill>
        <p:spPr>
          <a:xfrm>
            <a:off x="1372707" y="177752"/>
            <a:ext cx="9685153" cy="6502496"/>
          </a:xfrm>
          <a:prstGeom prst="rect">
            <a:avLst/>
          </a:prstGeom>
        </p:spPr>
      </p:pic>
    </p:spTree>
    <p:extLst>
      <p:ext uri="{BB962C8B-B14F-4D97-AF65-F5344CB8AC3E}">
        <p14:creationId xmlns:p14="http://schemas.microsoft.com/office/powerpoint/2010/main" val="195705763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981BFACF-B585-47F5-97D1-6B570F135D19}"/>
              </a:ext>
            </a:extLst>
          </p:cNvPr>
          <p:cNvSpPr/>
          <p:nvPr/>
        </p:nvSpPr>
        <p:spPr>
          <a:xfrm>
            <a:off x="445952" y="362911"/>
            <a:ext cx="6136360" cy="523220"/>
          </a:xfrm>
          <a:prstGeom prst="rect">
            <a:avLst/>
          </a:prstGeom>
          <a:solidFill>
            <a:srgbClr val="CE95C2"/>
          </a:solidFill>
        </p:spPr>
        <p:txBody>
          <a:bodyPr wrap="none">
            <a:spAutoFit/>
          </a:bodyPr>
          <a:lstStyle/>
          <a:p>
            <a:r>
              <a:rPr lang="tr-TR" sz="2800" dirty="0">
                <a:solidFill>
                  <a:schemeClr val="bg1"/>
                </a:solidFill>
              </a:rPr>
              <a:t> LPG TÜPLERİNİN DEPOLAMA KURALLARI</a:t>
            </a:r>
          </a:p>
        </p:txBody>
      </p:sp>
      <p:sp>
        <p:nvSpPr>
          <p:cNvPr id="3" name="Dikdörtgen 2">
            <a:extLst>
              <a:ext uri="{FF2B5EF4-FFF2-40B4-BE49-F238E27FC236}">
                <a16:creationId xmlns:a16="http://schemas.microsoft.com/office/drawing/2014/main" id="{24F3F26F-2EC8-4F34-AE2D-C10F2DCF76EB}"/>
              </a:ext>
            </a:extLst>
          </p:cNvPr>
          <p:cNvSpPr/>
          <p:nvPr/>
        </p:nvSpPr>
        <p:spPr>
          <a:xfrm>
            <a:off x="445952" y="1218901"/>
            <a:ext cx="11377453" cy="4801314"/>
          </a:xfrm>
          <a:prstGeom prst="rect">
            <a:avLst/>
          </a:prstGeom>
        </p:spPr>
        <p:txBody>
          <a:bodyPr wrap="square">
            <a:spAutoFit/>
          </a:bodyPr>
          <a:lstStyle/>
          <a:p>
            <a:r>
              <a:rPr lang="tr-TR" sz="2400" b="1" dirty="0"/>
              <a:t>Genel Kurallar </a:t>
            </a:r>
          </a:p>
          <a:p>
            <a:pPr marL="285750" indent="-285750">
              <a:buFont typeface="Arial" panose="020B0604020202020204" pitchFamily="34" charset="0"/>
              <a:buChar char="•"/>
            </a:pPr>
            <a:r>
              <a:rPr lang="tr-TR" sz="2400" dirty="0"/>
              <a:t>LPG tüpleri aşırı sıcaklık artışına ve fiziksel zararlara maruz kalmayacak şekilde depolanmalıdır. </a:t>
            </a:r>
          </a:p>
          <a:p>
            <a:pPr marL="285750" indent="-285750">
              <a:buFont typeface="Arial" panose="020B0604020202020204" pitchFamily="34" charset="0"/>
              <a:buChar char="•"/>
            </a:pPr>
            <a:r>
              <a:rPr lang="tr-TR" sz="2400" dirty="0"/>
              <a:t>Tüpler çalışanların geçişini engellemeyecek şekilde yerleştirilmelidir. </a:t>
            </a:r>
          </a:p>
          <a:p>
            <a:pPr marL="285750" indent="-285750">
              <a:buFont typeface="Arial" panose="020B0604020202020204" pitchFamily="34" charset="0"/>
              <a:buChar char="•"/>
            </a:pPr>
            <a:r>
              <a:rPr lang="tr-TR" sz="2400" dirty="0"/>
              <a:t>Merdiven boşlukları ve acil çıkış yollarına yakın olarak depolama yapılmamalıdır. </a:t>
            </a:r>
          </a:p>
          <a:p>
            <a:pPr marL="285750" indent="-285750">
              <a:buFont typeface="Arial" panose="020B0604020202020204" pitchFamily="34" charset="0"/>
              <a:buChar char="•"/>
            </a:pPr>
            <a:r>
              <a:rPr lang="tr-TR" sz="2400" dirty="0"/>
              <a:t>Depo alanında bulundurulabilecek LPG miktarı ve depo alanının diğer binalara olan mesafelerine dikkat edilmedir. </a:t>
            </a:r>
          </a:p>
          <a:p>
            <a:pPr marL="285750" indent="-285750">
              <a:buFont typeface="Arial" panose="020B0604020202020204" pitchFamily="34" charset="0"/>
              <a:buChar char="•"/>
            </a:pPr>
            <a:r>
              <a:rPr lang="tr-TR" sz="2400" dirty="0"/>
              <a:t>Azami miktar ve asgari mesafeler TS 1446 standardında verilmiştir. </a:t>
            </a:r>
          </a:p>
          <a:p>
            <a:pPr marL="285750" indent="-285750">
              <a:buFont typeface="Arial" panose="020B0604020202020204" pitchFamily="34" charset="0"/>
              <a:buChar char="•"/>
            </a:pPr>
            <a:r>
              <a:rPr lang="tr-TR" sz="2400" dirty="0"/>
              <a:t>LPG tüpleri ve ticari </a:t>
            </a:r>
            <a:r>
              <a:rPr lang="tr-TR" sz="2400" dirty="0" err="1"/>
              <a:t>propan</a:t>
            </a:r>
            <a:r>
              <a:rPr lang="tr-TR" sz="2400" dirty="0"/>
              <a:t> tüpleri ayrı olarak depolanmalıdır. </a:t>
            </a:r>
          </a:p>
          <a:p>
            <a:pPr marL="285750" indent="-285750">
              <a:buFont typeface="Arial" panose="020B0604020202020204" pitchFamily="34" charset="0"/>
              <a:buChar char="•"/>
            </a:pPr>
            <a:r>
              <a:rPr lang="tr-TR" sz="2400" dirty="0"/>
              <a:t>LPG tüpleri imkan dahilinde bina dışında depolanmalıdır. </a:t>
            </a:r>
          </a:p>
          <a:p>
            <a:pPr marL="285750" indent="-285750">
              <a:buFont typeface="Arial" panose="020B0604020202020204" pitchFamily="34" charset="0"/>
              <a:buChar char="•"/>
            </a:pPr>
            <a:r>
              <a:rPr lang="tr-TR" sz="2400" dirty="0"/>
              <a:t>Çatı katlarında ve havalandırması (cebri veya doğal) bulunmayan çukur yerlerde ve bodrum katlarında depolama yapılmamalıdır. </a:t>
            </a:r>
          </a:p>
          <a:p>
            <a:pPr marL="285750" indent="-285750">
              <a:buFont typeface="Arial" panose="020B0604020202020204" pitchFamily="34" charset="0"/>
              <a:buChar char="•"/>
            </a:pPr>
            <a:endParaRPr lang="tr-TR" dirty="0"/>
          </a:p>
        </p:txBody>
      </p:sp>
    </p:spTree>
    <p:extLst>
      <p:ext uri="{BB962C8B-B14F-4D97-AF65-F5344CB8AC3E}">
        <p14:creationId xmlns:p14="http://schemas.microsoft.com/office/powerpoint/2010/main" val="3551690239"/>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D68FC1BC-0A47-446F-8C62-0245E4EAC1ED}"/>
              </a:ext>
            </a:extLst>
          </p:cNvPr>
          <p:cNvSpPr/>
          <p:nvPr/>
        </p:nvSpPr>
        <p:spPr>
          <a:xfrm>
            <a:off x="842130" y="511767"/>
            <a:ext cx="6983433" cy="461665"/>
          </a:xfrm>
          <a:prstGeom prst="rect">
            <a:avLst/>
          </a:prstGeom>
          <a:solidFill>
            <a:srgbClr val="CE95C2"/>
          </a:solidFill>
        </p:spPr>
        <p:txBody>
          <a:bodyPr wrap="square">
            <a:spAutoFit/>
          </a:bodyPr>
          <a:lstStyle/>
          <a:p>
            <a:r>
              <a:rPr lang="tr-TR" sz="2400" dirty="0">
                <a:solidFill>
                  <a:schemeClr val="bg1"/>
                </a:solidFill>
              </a:rPr>
              <a:t>Özel Depolarda Uyulması Gereken Kurallar</a:t>
            </a:r>
          </a:p>
        </p:txBody>
      </p:sp>
      <p:sp>
        <p:nvSpPr>
          <p:cNvPr id="3" name="Dikdörtgen 2">
            <a:extLst>
              <a:ext uri="{FF2B5EF4-FFF2-40B4-BE49-F238E27FC236}">
                <a16:creationId xmlns:a16="http://schemas.microsoft.com/office/drawing/2014/main" id="{B37471E3-7508-4CFD-BA44-667DC2D35757}"/>
              </a:ext>
            </a:extLst>
          </p:cNvPr>
          <p:cNvSpPr/>
          <p:nvPr/>
        </p:nvSpPr>
        <p:spPr>
          <a:xfrm>
            <a:off x="570613" y="1221662"/>
            <a:ext cx="11369749" cy="4154984"/>
          </a:xfrm>
          <a:prstGeom prst="rect">
            <a:avLst/>
          </a:prstGeom>
        </p:spPr>
        <p:txBody>
          <a:bodyPr wrap="square">
            <a:spAutoFit/>
          </a:bodyPr>
          <a:lstStyle/>
          <a:p>
            <a:pPr marL="285750" indent="-285750">
              <a:buFont typeface="Arial" panose="020B0604020202020204" pitchFamily="34" charset="0"/>
              <a:buChar char="•"/>
            </a:pPr>
            <a:r>
              <a:rPr lang="tr-TR" sz="2400" dirty="0"/>
              <a:t>Depolama alanında sadece LPG depolanmalıdır. </a:t>
            </a:r>
          </a:p>
          <a:p>
            <a:pPr marL="285750" indent="-285750">
              <a:buFont typeface="Arial" panose="020B0604020202020204" pitchFamily="34" charset="0"/>
              <a:buChar char="•"/>
            </a:pPr>
            <a:r>
              <a:rPr lang="tr-TR" sz="2400" dirty="0"/>
              <a:t>Deponun kapısı dışarıya açılmalıdır. </a:t>
            </a:r>
          </a:p>
          <a:p>
            <a:pPr marL="285750" indent="-285750">
              <a:buFont typeface="Arial" panose="020B0604020202020204" pitchFamily="34" charset="0"/>
              <a:buChar char="•"/>
            </a:pPr>
            <a:r>
              <a:rPr lang="tr-TR" sz="2400" dirty="0"/>
              <a:t>Deponun en az 2 dış duvarı olmalı ve bu duvarlar başka bir odaya veya binaya ara duvar olmamalıdır. </a:t>
            </a:r>
          </a:p>
          <a:p>
            <a:pPr marL="285750" indent="-285750">
              <a:buFont typeface="Arial" panose="020B0604020202020204" pitchFamily="34" charset="0"/>
              <a:buChar char="•"/>
            </a:pPr>
            <a:r>
              <a:rPr lang="tr-TR" sz="2400" dirty="0"/>
              <a:t>Depo sürekli olarak havalandırılmalıdır. </a:t>
            </a:r>
          </a:p>
          <a:p>
            <a:pPr marL="285750" indent="-285750">
              <a:buFont typeface="Arial" panose="020B0604020202020204" pitchFamily="34" charset="0"/>
              <a:buChar char="•"/>
            </a:pPr>
            <a:r>
              <a:rPr lang="tr-TR" sz="2400" dirty="0"/>
              <a:t>Depodaki elektrik donanımları patlamaya dayanıklı olmalıdır. </a:t>
            </a:r>
          </a:p>
          <a:p>
            <a:pPr marL="285750" indent="-285750">
              <a:buFont typeface="Arial" panose="020B0604020202020204" pitchFamily="34" charset="0"/>
              <a:buChar char="•"/>
            </a:pPr>
            <a:r>
              <a:rPr lang="tr-TR" sz="2400" dirty="0"/>
              <a:t>Depolama alanının uygun yerlerine uyarı levhaları asılmalıdır. </a:t>
            </a:r>
          </a:p>
          <a:p>
            <a:pPr marL="285750" indent="-285750">
              <a:buFont typeface="Arial" panose="020B0604020202020204" pitchFamily="34" charset="0"/>
              <a:buChar char="•"/>
            </a:pPr>
            <a:r>
              <a:rPr lang="tr-TR" sz="2400" dirty="0"/>
              <a:t>Depoda pencere bulunmamalıdır. </a:t>
            </a:r>
          </a:p>
          <a:p>
            <a:pPr marL="285750" indent="-285750">
              <a:buFont typeface="Arial" panose="020B0604020202020204" pitchFamily="34" charset="0"/>
              <a:buChar char="•"/>
            </a:pPr>
            <a:r>
              <a:rPr lang="tr-TR" sz="2400" dirty="0"/>
              <a:t>Tek kapı bulunmalı ve bu kapı LPG tüpü alınması ve ikmali dışındaki zamanlarda kilit altında tutulmalıdır. </a:t>
            </a:r>
          </a:p>
          <a:p>
            <a:pPr marL="285750" indent="-285750">
              <a:buFont typeface="Arial" panose="020B0604020202020204" pitchFamily="34" charset="0"/>
              <a:buChar char="•"/>
            </a:pPr>
            <a:r>
              <a:rPr lang="tr-TR" sz="2400" dirty="0"/>
              <a:t>Depoda yeterli sayıda ve uygun yangın söndürücü bulundurulmalıdır.</a:t>
            </a:r>
          </a:p>
        </p:txBody>
      </p:sp>
    </p:spTree>
    <p:extLst>
      <p:ext uri="{BB962C8B-B14F-4D97-AF65-F5344CB8AC3E}">
        <p14:creationId xmlns:p14="http://schemas.microsoft.com/office/powerpoint/2010/main" val="3340645801"/>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07971A95-D1C9-4401-9E90-35ABFB525DF9}"/>
              </a:ext>
            </a:extLst>
          </p:cNvPr>
          <p:cNvSpPr/>
          <p:nvPr/>
        </p:nvSpPr>
        <p:spPr>
          <a:xfrm>
            <a:off x="202019" y="500581"/>
            <a:ext cx="11780873" cy="1261884"/>
          </a:xfrm>
          <a:prstGeom prst="rect">
            <a:avLst/>
          </a:prstGeom>
        </p:spPr>
        <p:txBody>
          <a:bodyPr wrap="square">
            <a:spAutoFit/>
          </a:bodyPr>
          <a:lstStyle/>
          <a:p>
            <a:r>
              <a:rPr lang="tr-TR" sz="2800" dirty="0">
                <a:solidFill>
                  <a:srgbClr val="FF0000"/>
                </a:solidFill>
              </a:rPr>
              <a:t>Atık Kimyasalların Depolanması ve Bertaraf </a:t>
            </a:r>
          </a:p>
          <a:p>
            <a:r>
              <a:rPr lang="tr-TR" sz="2400" dirty="0"/>
              <a:t>Kimyasal atıklarının belli kurallar çerçevesinde depolanması ve bertaraf; ilgili yönetmeliklere uygun olarak yapılmalıdır. Bunlar:</a:t>
            </a:r>
          </a:p>
        </p:txBody>
      </p:sp>
      <p:pic>
        <p:nvPicPr>
          <p:cNvPr id="3" name="Resim 2">
            <a:extLst>
              <a:ext uri="{FF2B5EF4-FFF2-40B4-BE49-F238E27FC236}">
                <a16:creationId xmlns:a16="http://schemas.microsoft.com/office/drawing/2014/main" id="{7B151D23-FE98-47E6-B7E2-B8199DA90090}"/>
              </a:ext>
            </a:extLst>
          </p:cNvPr>
          <p:cNvPicPr>
            <a:picLocks noChangeAspect="1"/>
          </p:cNvPicPr>
          <p:nvPr/>
        </p:nvPicPr>
        <p:blipFill>
          <a:blip r:embed="rId2"/>
          <a:stretch>
            <a:fillRect/>
          </a:stretch>
        </p:blipFill>
        <p:spPr>
          <a:xfrm>
            <a:off x="315433" y="1762465"/>
            <a:ext cx="6388045" cy="4423357"/>
          </a:xfrm>
          <a:prstGeom prst="rect">
            <a:avLst/>
          </a:prstGeom>
        </p:spPr>
      </p:pic>
      <p:sp>
        <p:nvSpPr>
          <p:cNvPr id="4" name="Dikdörtgen 3">
            <a:extLst>
              <a:ext uri="{FF2B5EF4-FFF2-40B4-BE49-F238E27FC236}">
                <a16:creationId xmlns:a16="http://schemas.microsoft.com/office/drawing/2014/main" id="{E7E8EA3D-A2F6-4A1B-B614-1E6945CA5540}"/>
              </a:ext>
            </a:extLst>
          </p:cNvPr>
          <p:cNvSpPr/>
          <p:nvPr/>
        </p:nvSpPr>
        <p:spPr>
          <a:xfrm>
            <a:off x="7215962" y="1919223"/>
            <a:ext cx="4660605" cy="3785652"/>
          </a:xfrm>
          <a:prstGeom prst="rect">
            <a:avLst/>
          </a:prstGeom>
        </p:spPr>
        <p:txBody>
          <a:bodyPr wrap="square">
            <a:spAutoFit/>
          </a:bodyPr>
          <a:lstStyle/>
          <a:p>
            <a:r>
              <a:rPr lang="tr-TR" sz="2400" dirty="0"/>
              <a:t>Her bölümün atıklarını topladığı özel bir alanı olmalı ve sonrasında bu atıklar Ana Atık Deposuna taşınmalıdır. Bu atıklara ilişkin envanterler hazırlanmalı ve bu envanterler güncel tutulmalıdır. Ana atık deposunda bulunan kimyasal atıkların nasıl saklanacağı ve bertaraf edileceği ise bu  yönetmeliklerde belirtilmiştir.</a:t>
            </a:r>
          </a:p>
        </p:txBody>
      </p:sp>
    </p:spTree>
    <p:extLst>
      <p:ext uri="{BB962C8B-B14F-4D97-AF65-F5344CB8AC3E}">
        <p14:creationId xmlns:p14="http://schemas.microsoft.com/office/powerpoint/2010/main" val="32044166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471F8E1-4068-48C9-8D34-D2C5959BE766}"/>
              </a:ext>
            </a:extLst>
          </p:cNvPr>
          <p:cNvSpPr>
            <a:spLocks noGrp="1"/>
          </p:cNvSpPr>
          <p:nvPr>
            <p:ph type="title"/>
          </p:nvPr>
        </p:nvSpPr>
        <p:spPr>
          <a:xfrm>
            <a:off x="476249" y="365125"/>
            <a:ext cx="11058525" cy="1325563"/>
          </a:xfrm>
        </p:spPr>
        <p:style>
          <a:lnRef idx="2">
            <a:schemeClr val="accent2"/>
          </a:lnRef>
          <a:fillRef idx="1">
            <a:schemeClr val="lt1"/>
          </a:fillRef>
          <a:effectRef idx="0">
            <a:schemeClr val="accent2"/>
          </a:effectRef>
          <a:fontRef idx="minor">
            <a:schemeClr val="dk1"/>
          </a:fontRef>
        </p:style>
        <p:txBody>
          <a:bodyPr/>
          <a:lstStyle/>
          <a:p>
            <a:pPr algn="ctr"/>
            <a:r>
              <a:rPr lang="tr-TR" dirty="0"/>
              <a:t>TEHLİKELİ KİMYASALLAR VE KAYNAKLARI </a:t>
            </a:r>
          </a:p>
        </p:txBody>
      </p:sp>
      <p:pic>
        <p:nvPicPr>
          <p:cNvPr id="4" name="Resim 3">
            <a:extLst>
              <a:ext uri="{FF2B5EF4-FFF2-40B4-BE49-F238E27FC236}">
                <a16:creationId xmlns:a16="http://schemas.microsoft.com/office/drawing/2014/main" id="{227413F9-21E3-44D4-A62C-4DBDB351EFA2}"/>
              </a:ext>
            </a:extLst>
          </p:cNvPr>
          <p:cNvPicPr>
            <a:picLocks noChangeAspect="1"/>
          </p:cNvPicPr>
          <p:nvPr/>
        </p:nvPicPr>
        <p:blipFill>
          <a:blip r:embed="rId2"/>
          <a:stretch>
            <a:fillRect/>
          </a:stretch>
        </p:blipFill>
        <p:spPr>
          <a:xfrm>
            <a:off x="476249" y="1690688"/>
            <a:ext cx="11058526" cy="4067175"/>
          </a:xfrm>
          <a:prstGeom prst="rect">
            <a:avLst/>
          </a:prstGeom>
        </p:spPr>
      </p:pic>
    </p:spTree>
    <p:extLst>
      <p:ext uri="{BB962C8B-B14F-4D97-AF65-F5344CB8AC3E}">
        <p14:creationId xmlns:p14="http://schemas.microsoft.com/office/powerpoint/2010/main" val="3707403871"/>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A2127456-4566-42E3-80AA-2A2A1A3545F8}"/>
              </a:ext>
            </a:extLst>
          </p:cNvPr>
          <p:cNvPicPr>
            <a:picLocks noChangeAspect="1"/>
          </p:cNvPicPr>
          <p:nvPr/>
        </p:nvPicPr>
        <p:blipFill>
          <a:blip r:embed="rId2"/>
          <a:stretch>
            <a:fillRect/>
          </a:stretch>
        </p:blipFill>
        <p:spPr>
          <a:xfrm>
            <a:off x="420982" y="378896"/>
            <a:ext cx="4162425" cy="2676525"/>
          </a:xfrm>
          <a:prstGeom prst="rect">
            <a:avLst/>
          </a:prstGeom>
        </p:spPr>
      </p:pic>
      <p:sp>
        <p:nvSpPr>
          <p:cNvPr id="3" name="Dikdörtgen 2">
            <a:extLst>
              <a:ext uri="{FF2B5EF4-FFF2-40B4-BE49-F238E27FC236}">
                <a16:creationId xmlns:a16="http://schemas.microsoft.com/office/drawing/2014/main" id="{1654AD1E-7172-4260-B615-18FCA457A8DC}"/>
              </a:ext>
            </a:extLst>
          </p:cNvPr>
          <p:cNvSpPr/>
          <p:nvPr/>
        </p:nvSpPr>
        <p:spPr>
          <a:xfrm>
            <a:off x="4972493" y="1041186"/>
            <a:ext cx="6096000" cy="1200329"/>
          </a:xfrm>
          <a:prstGeom prst="rect">
            <a:avLst/>
          </a:prstGeom>
        </p:spPr>
        <p:txBody>
          <a:bodyPr>
            <a:spAutoFit/>
          </a:bodyPr>
          <a:lstStyle/>
          <a:p>
            <a:r>
              <a:rPr lang="tr-TR" sz="2400" dirty="0"/>
              <a:t>Tehlikeli atıklar Atık Yönetimi Genel Esaslarına İlişkin Yönetmelik’te listelenmiştir. </a:t>
            </a:r>
          </a:p>
          <a:p>
            <a:endParaRPr lang="tr-TR" sz="2400" dirty="0"/>
          </a:p>
        </p:txBody>
      </p:sp>
      <p:sp>
        <p:nvSpPr>
          <p:cNvPr id="4" name="Dikdörtgen 3">
            <a:extLst>
              <a:ext uri="{FF2B5EF4-FFF2-40B4-BE49-F238E27FC236}">
                <a16:creationId xmlns:a16="http://schemas.microsoft.com/office/drawing/2014/main" id="{7D6031B4-7BB1-4F27-85D0-183650DC0DC2}"/>
              </a:ext>
            </a:extLst>
          </p:cNvPr>
          <p:cNvSpPr/>
          <p:nvPr/>
        </p:nvSpPr>
        <p:spPr>
          <a:xfrm>
            <a:off x="921488" y="3295840"/>
            <a:ext cx="10668000" cy="1938992"/>
          </a:xfrm>
          <a:prstGeom prst="rect">
            <a:avLst/>
          </a:prstGeom>
        </p:spPr>
        <p:txBody>
          <a:bodyPr wrap="square">
            <a:spAutoFit/>
          </a:bodyPr>
          <a:lstStyle/>
          <a:p>
            <a:r>
              <a:rPr lang="tr-TR" sz="2400" dirty="0"/>
              <a:t>Başlıca tehlikeli atık kaynakları; kullanılmış, bozulmuş ve </a:t>
            </a:r>
            <a:r>
              <a:rPr lang="tr-TR" sz="2400" dirty="0" err="1"/>
              <a:t>kontamine</a:t>
            </a:r>
            <a:r>
              <a:rPr lang="tr-TR" sz="2400" dirty="0"/>
              <a:t> kimyasallar, boyalar, yağlar, bozulmuş deney ürünleri ve kimyasallar, deney ekipmanı temizleme artıkları, hammadde döküntüleri ve deney sonrası açığa çıkan kimyasal karışımlar, hammadde ambalajlarındaki atıklar, raf ömrü bitmiş kimyasallar, ihtiyaç dışı kimyasallar (kaynağı ve niceliği bilinen/ bilinmeyen kimyasallar) olarak bilinir. </a:t>
            </a:r>
          </a:p>
        </p:txBody>
      </p:sp>
    </p:spTree>
    <p:extLst>
      <p:ext uri="{BB962C8B-B14F-4D97-AF65-F5344CB8AC3E}">
        <p14:creationId xmlns:p14="http://schemas.microsoft.com/office/powerpoint/2010/main" val="340760749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3476EA2B-F7DD-481A-8822-C6F1C5FBA3DE}"/>
              </a:ext>
            </a:extLst>
          </p:cNvPr>
          <p:cNvSpPr>
            <a:spLocks noGrp="1"/>
          </p:cNvSpPr>
          <p:nvPr>
            <p:ph type="title"/>
          </p:nvPr>
        </p:nvSpPr>
        <p:spPr>
          <a:xfrm>
            <a:off x="0" y="365125"/>
            <a:ext cx="12192000" cy="666233"/>
          </a:xfrm>
          <a:solidFill>
            <a:srgbClr val="CE95C2"/>
          </a:solidFill>
        </p:spPr>
        <p:txBody>
          <a:bodyPr>
            <a:normAutofit fontScale="90000"/>
          </a:bodyPr>
          <a:lstStyle/>
          <a:p>
            <a:pPr algn="ctr"/>
            <a:r>
              <a:rPr lang="tr-TR" dirty="0">
                <a:solidFill>
                  <a:schemeClr val="bg1"/>
                </a:solidFill>
              </a:rPr>
              <a:t> </a:t>
            </a:r>
            <a:r>
              <a:rPr lang="tr-TR" b="1" dirty="0">
                <a:solidFill>
                  <a:schemeClr val="bg1"/>
                </a:solidFill>
              </a:rPr>
              <a:t>Radyoaktif Atıklar</a:t>
            </a:r>
          </a:p>
        </p:txBody>
      </p:sp>
      <p:sp>
        <p:nvSpPr>
          <p:cNvPr id="3" name="İçerik Yer Tutucusu 2">
            <a:extLst>
              <a:ext uri="{FF2B5EF4-FFF2-40B4-BE49-F238E27FC236}">
                <a16:creationId xmlns:a16="http://schemas.microsoft.com/office/drawing/2014/main" id="{A10D7B57-76C4-4CB2-96BC-8F8F60724961}"/>
              </a:ext>
            </a:extLst>
          </p:cNvPr>
          <p:cNvSpPr>
            <a:spLocks noGrp="1"/>
          </p:cNvSpPr>
          <p:nvPr>
            <p:ph idx="1"/>
          </p:nvPr>
        </p:nvSpPr>
        <p:spPr>
          <a:xfrm>
            <a:off x="338470" y="1201478"/>
            <a:ext cx="10559902" cy="4997302"/>
          </a:xfrm>
        </p:spPr>
        <p:txBody>
          <a:bodyPr>
            <a:normAutofit/>
          </a:bodyPr>
          <a:lstStyle/>
          <a:p>
            <a:r>
              <a:rPr lang="tr-TR" dirty="0"/>
              <a:t>Radyoaktif atıklar ise </a:t>
            </a:r>
            <a:r>
              <a:rPr lang="tr-TR" b="1" dirty="0"/>
              <a:t>Radyoaktif Atık Yönetimi Yönetmeliği </a:t>
            </a:r>
            <a:r>
              <a:rPr lang="tr-TR" dirty="0"/>
              <a:t>ve </a:t>
            </a:r>
            <a:r>
              <a:rPr lang="tr-TR" b="1" dirty="0"/>
              <a:t>Radyoaktif Madde Kullanımından Oluşan Atıklara İlişkin Yönetmelik </a:t>
            </a:r>
            <a:r>
              <a:rPr lang="tr-TR" dirty="0"/>
              <a:t>hükümlerine göre depolanmalı ve bertaraf edilmelidir. </a:t>
            </a:r>
          </a:p>
          <a:p>
            <a:r>
              <a:rPr lang="tr-TR" dirty="0"/>
              <a:t>Buna göre radyoaktif atıklar ile ilgili olarak aşağıdaki kurallara uyulmalıdır.</a:t>
            </a:r>
          </a:p>
          <a:p>
            <a:pPr marL="0" indent="0">
              <a:buNone/>
            </a:pPr>
            <a:r>
              <a:rPr lang="tr-TR" dirty="0"/>
              <a:t>Atık biriktirme kabı radyasyon uyarı işareti ile işaretlenmeli ve kullanılan radyoaktif maddenin yaydığı radyasyonun tipine ve enerjisine göre gerekiyorsa uygun malzeme ile zırhlanmalıdır. </a:t>
            </a:r>
          </a:p>
          <a:p>
            <a:pPr marL="0" indent="0">
              <a:buNone/>
            </a:pPr>
            <a:r>
              <a:rPr lang="tr-TR" dirty="0"/>
              <a:t>Radyoaktif olmayan atıklar radyoaktif atık biriktirme kaplarına atılmamalıdır.</a:t>
            </a:r>
          </a:p>
          <a:p>
            <a:pPr marL="0" indent="0">
              <a:buNone/>
            </a:pPr>
            <a:r>
              <a:rPr lang="tr-TR" dirty="0"/>
              <a:t> </a:t>
            </a:r>
          </a:p>
        </p:txBody>
      </p:sp>
      <p:pic>
        <p:nvPicPr>
          <p:cNvPr id="35842" name="Picture 2" descr="Dikkat Radyoaktif Madde İşareti İyonize Radyasyon Levhası Tabelası Fiyatı">
            <a:extLst>
              <a:ext uri="{FF2B5EF4-FFF2-40B4-BE49-F238E27FC236}">
                <a16:creationId xmlns:a16="http://schemas.microsoft.com/office/drawing/2014/main" id="{BEFA1E44-3B2D-4135-8289-D3FEDDB8F2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75173" y="4349750"/>
            <a:ext cx="2143125"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565092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a:extLst>
              <a:ext uri="{FF2B5EF4-FFF2-40B4-BE49-F238E27FC236}">
                <a16:creationId xmlns:a16="http://schemas.microsoft.com/office/drawing/2014/main" id="{58A1C7F5-88DA-47DB-879C-7303F09FFECC}"/>
              </a:ext>
            </a:extLst>
          </p:cNvPr>
          <p:cNvSpPr/>
          <p:nvPr/>
        </p:nvSpPr>
        <p:spPr>
          <a:xfrm>
            <a:off x="903766" y="861260"/>
            <a:ext cx="10792047" cy="1323439"/>
          </a:xfrm>
          <a:prstGeom prst="rect">
            <a:avLst/>
          </a:prstGeom>
        </p:spPr>
        <p:txBody>
          <a:bodyPr wrap="square">
            <a:spAutoFit/>
          </a:bodyPr>
          <a:lstStyle/>
          <a:p>
            <a:r>
              <a:rPr lang="tr-TR" sz="2000" dirty="0"/>
              <a:t>Biriktirme kabına yerleştirilmiş olan plastik torba dolduğunda ağzı sıkı bir şekilde bağlanarak üzerine </a:t>
            </a:r>
            <a:r>
              <a:rPr lang="tr-TR" sz="2000" b="1" dirty="0"/>
              <a:t>Radyoaktif Madde Kullanımından Oluşan Atıklara İlişkin Yönetmelikte</a:t>
            </a:r>
            <a:r>
              <a:rPr lang="tr-TR" sz="2000" dirty="0"/>
              <a:t> belirtilen etiket doldurularak yapıştırılmalı ve Kurum tarafından uygun görülmüş uzun süreli radyoaktif atık bekletme deposuna </a:t>
            </a:r>
            <a:r>
              <a:rPr lang="tr-TR" sz="2000" dirty="0" err="1"/>
              <a:t>nakledilmeldir</a:t>
            </a:r>
            <a:r>
              <a:rPr lang="tr-TR" sz="2000" dirty="0"/>
              <a:t>.</a:t>
            </a:r>
          </a:p>
        </p:txBody>
      </p:sp>
      <p:pic>
        <p:nvPicPr>
          <p:cNvPr id="36866" name="Picture 2" descr="Dikkat Radyoaktif Madde İşareti İyonize Radyasyon Levhası Tabelası Fiyatı">
            <a:extLst>
              <a:ext uri="{FF2B5EF4-FFF2-40B4-BE49-F238E27FC236}">
                <a16:creationId xmlns:a16="http://schemas.microsoft.com/office/drawing/2014/main" id="{C5DCD950-6AB5-475C-80AF-1CEDFC5CF0C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252190" y="861260"/>
            <a:ext cx="651576" cy="65157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ikkat Radyoaktif Madde İşareti İyonize Radyasyon Levhası Tabelası Fiyatı">
            <a:extLst>
              <a:ext uri="{FF2B5EF4-FFF2-40B4-BE49-F238E27FC236}">
                <a16:creationId xmlns:a16="http://schemas.microsoft.com/office/drawing/2014/main" id="{737AB273-58F0-41BB-9085-0B25A9A28C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252190" y="2251507"/>
            <a:ext cx="651576" cy="651576"/>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a:extLst>
              <a:ext uri="{FF2B5EF4-FFF2-40B4-BE49-F238E27FC236}">
                <a16:creationId xmlns:a16="http://schemas.microsoft.com/office/drawing/2014/main" id="{B1E2BF84-40E4-47E2-8858-075D52643CEB}"/>
              </a:ext>
            </a:extLst>
          </p:cNvPr>
          <p:cNvSpPr/>
          <p:nvPr/>
        </p:nvSpPr>
        <p:spPr>
          <a:xfrm>
            <a:off x="1010092" y="2256752"/>
            <a:ext cx="10579394" cy="3693319"/>
          </a:xfrm>
          <a:prstGeom prst="rect">
            <a:avLst/>
          </a:prstGeom>
        </p:spPr>
        <p:txBody>
          <a:bodyPr wrap="square">
            <a:spAutoFit/>
          </a:bodyPr>
          <a:lstStyle/>
          <a:p>
            <a:r>
              <a:rPr lang="tr-TR" dirty="0"/>
              <a:t>Radyoaktif atıklar içerisine tehlikeli kimyasal maddeler veya başka </a:t>
            </a:r>
            <a:r>
              <a:rPr lang="tr-TR" dirty="0" err="1"/>
              <a:t>toksik</a:t>
            </a:r>
            <a:r>
              <a:rPr lang="tr-TR" dirty="0"/>
              <a:t> maddeler karıştırılmamalıdır. Ancak kaçınılmaz olarak meydana gelen karışımlara ilişkin bilgiler etiketler üzerinde belirtilmelidir.</a:t>
            </a:r>
          </a:p>
          <a:p>
            <a:endParaRPr lang="tr-TR" dirty="0"/>
          </a:p>
          <a:p>
            <a:r>
              <a:rPr lang="tr-TR" dirty="0"/>
              <a:t>Katı radyoaktif atıklar, radyoaktif atık bekletme depolarında aktivite değerleri, Radyoaktif Madde Kullanımından</a:t>
            </a:r>
          </a:p>
          <a:p>
            <a:r>
              <a:rPr lang="tr-TR" dirty="0"/>
              <a:t>Oluşan Atıklara İlişkin Yönetmelikte verilen sınırların altına düşene kadar bekletilmelidir.</a:t>
            </a:r>
          </a:p>
          <a:p>
            <a:endParaRPr lang="tr-TR" dirty="0"/>
          </a:p>
          <a:p>
            <a:r>
              <a:rPr lang="tr-TR" dirty="0"/>
              <a:t>Yukarıdaki maddede belirtildiği şekilde bekletilmiş katı atık torbaları, Yönetmeliğe uygun kırmızı plastik torbalara</a:t>
            </a:r>
          </a:p>
          <a:p>
            <a:r>
              <a:rPr lang="tr-TR" dirty="0"/>
              <a:t>konulmalıdır. Bu torbaların üzerinde görülebilecek büyüklükte ve her iki yüzünde “</a:t>
            </a:r>
            <a:r>
              <a:rPr lang="tr-TR" b="1" dirty="0"/>
              <a:t>Uluslararası Klinik</a:t>
            </a:r>
          </a:p>
          <a:p>
            <a:r>
              <a:rPr lang="tr-TR" b="1" dirty="0"/>
              <a:t>Atıklar</a:t>
            </a:r>
            <a:r>
              <a:rPr lang="tr-TR" dirty="0"/>
              <a:t>” işareti bulunmalıdır.</a:t>
            </a:r>
          </a:p>
          <a:p>
            <a:endParaRPr lang="tr-TR" dirty="0"/>
          </a:p>
          <a:p>
            <a:endParaRPr lang="tr-TR" dirty="0"/>
          </a:p>
          <a:p>
            <a:r>
              <a:rPr lang="tr-TR" dirty="0"/>
              <a:t>Katı atıklar evsel nitelikli atıklar ile aynı araca yüklenmemelidir.</a:t>
            </a:r>
          </a:p>
          <a:p>
            <a:endParaRPr lang="tr-TR" dirty="0"/>
          </a:p>
        </p:txBody>
      </p:sp>
      <p:pic>
        <p:nvPicPr>
          <p:cNvPr id="7" name="Picture 2" descr="Dikkat Radyoaktif Madde İşareti İyonize Radyasyon Levhası Tabelası Fiyatı">
            <a:extLst>
              <a:ext uri="{FF2B5EF4-FFF2-40B4-BE49-F238E27FC236}">
                <a16:creationId xmlns:a16="http://schemas.microsoft.com/office/drawing/2014/main" id="{BFCFC798-41D9-4F8B-A569-70D85F5B7B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252190" y="2990178"/>
            <a:ext cx="651576" cy="65157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ikkat Radyoaktif Madde İşareti İyonize Radyasyon Levhası Tabelası Fiyatı">
            <a:extLst>
              <a:ext uri="{FF2B5EF4-FFF2-40B4-BE49-F238E27FC236}">
                <a16:creationId xmlns:a16="http://schemas.microsoft.com/office/drawing/2014/main" id="{79515A15-55F7-4ADE-BE29-407CC6B55B5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287908" y="4019108"/>
            <a:ext cx="651576" cy="65157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Dikkat Radyoaktif Madde İşareti İyonize Radyasyon Levhası Tabelası Fiyatı">
            <a:extLst>
              <a:ext uri="{FF2B5EF4-FFF2-40B4-BE49-F238E27FC236}">
                <a16:creationId xmlns:a16="http://schemas.microsoft.com/office/drawing/2014/main" id="{D8719DBB-78E4-41BE-8DF3-CC35249295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358516" y="5058670"/>
            <a:ext cx="651576" cy="651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705157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5C818CF8-F0F2-4208-92F4-E5972009DEBE}"/>
              </a:ext>
            </a:extLst>
          </p:cNvPr>
          <p:cNvPicPr>
            <a:picLocks noChangeAspect="1"/>
          </p:cNvPicPr>
          <p:nvPr/>
        </p:nvPicPr>
        <p:blipFill>
          <a:blip r:embed="rId2"/>
          <a:stretch>
            <a:fillRect/>
          </a:stretch>
        </p:blipFill>
        <p:spPr>
          <a:xfrm>
            <a:off x="0" y="723729"/>
            <a:ext cx="12192000" cy="5240421"/>
          </a:xfrm>
          <a:prstGeom prst="rect">
            <a:avLst/>
          </a:prstGeom>
        </p:spPr>
      </p:pic>
    </p:spTree>
    <p:extLst>
      <p:ext uri="{BB962C8B-B14F-4D97-AF65-F5344CB8AC3E}">
        <p14:creationId xmlns:p14="http://schemas.microsoft.com/office/powerpoint/2010/main" val="21161556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C41E7EFC-1492-4BC4-89FF-3B3BA22960EC}"/>
              </a:ext>
            </a:extLst>
          </p:cNvPr>
          <p:cNvPicPr>
            <a:picLocks noChangeAspect="1"/>
          </p:cNvPicPr>
          <p:nvPr/>
        </p:nvPicPr>
        <p:blipFill>
          <a:blip r:embed="rId2"/>
          <a:stretch>
            <a:fillRect/>
          </a:stretch>
        </p:blipFill>
        <p:spPr>
          <a:xfrm>
            <a:off x="0" y="1322580"/>
            <a:ext cx="12192000" cy="5446216"/>
          </a:xfrm>
          <a:prstGeom prst="rect">
            <a:avLst/>
          </a:prstGeom>
        </p:spPr>
      </p:pic>
      <p:sp>
        <p:nvSpPr>
          <p:cNvPr id="4" name="Dikdörtgen 3">
            <a:extLst>
              <a:ext uri="{FF2B5EF4-FFF2-40B4-BE49-F238E27FC236}">
                <a16:creationId xmlns:a16="http://schemas.microsoft.com/office/drawing/2014/main" id="{C8C31309-DD47-446B-9130-35A27E63F24E}"/>
              </a:ext>
            </a:extLst>
          </p:cNvPr>
          <p:cNvSpPr/>
          <p:nvPr/>
        </p:nvSpPr>
        <p:spPr>
          <a:xfrm>
            <a:off x="1008121" y="564929"/>
            <a:ext cx="2226892" cy="584775"/>
          </a:xfrm>
          <a:prstGeom prst="rect">
            <a:avLst/>
          </a:prstGeom>
          <a:solidFill>
            <a:srgbClr val="CE95C2"/>
          </a:solidFill>
        </p:spPr>
        <p:txBody>
          <a:bodyPr wrap="none">
            <a:spAutoFit/>
          </a:bodyPr>
          <a:lstStyle/>
          <a:p>
            <a:r>
              <a:rPr lang="tr-TR" sz="3200" b="1" dirty="0">
                <a:solidFill>
                  <a:schemeClr val="bg1"/>
                </a:solidFill>
                <a:latin typeface="Calibri-Bold"/>
              </a:rPr>
              <a:t>Tıbbi Atıklar</a:t>
            </a:r>
            <a:endParaRPr lang="tr-TR" sz="3200" dirty="0">
              <a:solidFill>
                <a:schemeClr val="bg1"/>
              </a:solidFill>
            </a:endParaRPr>
          </a:p>
        </p:txBody>
      </p:sp>
    </p:spTree>
    <p:extLst>
      <p:ext uri="{BB962C8B-B14F-4D97-AF65-F5344CB8AC3E}">
        <p14:creationId xmlns:p14="http://schemas.microsoft.com/office/powerpoint/2010/main" val="3475267061"/>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A712EBBD-A03D-4F50-A2A1-CFBE30C72E83}"/>
              </a:ext>
            </a:extLst>
          </p:cNvPr>
          <p:cNvPicPr>
            <a:picLocks noChangeAspect="1"/>
          </p:cNvPicPr>
          <p:nvPr/>
        </p:nvPicPr>
        <p:blipFill>
          <a:blip r:embed="rId2"/>
          <a:stretch>
            <a:fillRect/>
          </a:stretch>
        </p:blipFill>
        <p:spPr>
          <a:xfrm>
            <a:off x="319574" y="0"/>
            <a:ext cx="10999960" cy="6858000"/>
          </a:xfrm>
          <a:prstGeom prst="rect">
            <a:avLst/>
          </a:prstGeom>
        </p:spPr>
      </p:pic>
    </p:spTree>
    <p:extLst>
      <p:ext uri="{BB962C8B-B14F-4D97-AF65-F5344CB8AC3E}">
        <p14:creationId xmlns:p14="http://schemas.microsoft.com/office/powerpoint/2010/main" val="2611369207"/>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C10CA896-F2C6-4DE3-A097-F33D384FDC94}"/>
              </a:ext>
            </a:extLst>
          </p:cNvPr>
          <p:cNvSpPr>
            <a:spLocks noGrp="1"/>
          </p:cNvSpPr>
          <p:nvPr>
            <p:ph type="title"/>
          </p:nvPr>
        </p:nvSpPr>
        <p:spPr>
          <a:xfrm>
            <a:off x="838200" y="365125"/>
            <a:ext cx="10515600" cy="634335"/>
          </a:xfrm>
          <a:solidFill>
            <a:srgbClr val="CE95C2"/>
          </a:solidFill>
        </p:spPr>
        <p:txBody>
          <a:bodyPr>
            <a:normAutofit/>
          </a:bodyPr>
          <a:lstStyle/>
          <a:p>
            <a:r>
              <a:rPr lang="tr-TR" sz="3200" b="1" dirty="0">
                <a:solidFill>
                  <a:schemeClr val="bg1"/>
                </a:solidFill>
              </a:rPr>
              <a:t>Kişisel Koruyucu Donanımlar ve Acil Durum Ekipmanları</a:t>
            </a:r>
            <a:endParaRPr lang="tr-TR" sz="3200" dirty="0">
              <a:solidFill>
                <a:schemeClr val="bg1"/>
              </a:solidFill>
            </a:endParaRPr>
          </a:p>
        </p:txBody>
      </p:sp>
      <p:sp>
        <p:nvSpPr>
          <p:cNvPr id="3" name="İçerik Yer Tutucusu 2">
            <a:extLst>
              <a:ext uri="{FF2B5EF4-FFF2-40B4-BE49-F238E27FC236}">
                <a16:creationId xmlns:a16="http://schemas.microsoft.com/office/drawing/2014/main" id="{9432910E-221B-4436-8C89-B5B6CDC0F445}"/>
              </a:ext>
            </a:extLst>
          </p:cNvPr>
          <p:cNvSpPr>
            <a:spLocks noGrp="1"/>
          </p:cNvSpPr>
          <p:nvPr>
            <p:ph idx="1"/>
          </p:nvPr>
        </p:nvSpPr>
        <p:spPr>
          <a:xfrm>
            <a:off x="838200" y="1275907"/>
            <a:ext cx="10515600" cy="4901056"/>
          </a:xfrm>
        </p:spPr>
        <p:txBody>
          <a:bodyPr>
            <a:normAutofit lnSpcReduction="10000"/>
          </a:bodyPr>
          <a:lstStyle/>
          <a:p>
            <a:r>
              <a:rPr lang="tr-TR" dirty="0"/>
              <a:t>Depo alanında yapılan işler esnasında kimyasalların ortama sızması, dökülmesi, saçılması veya çalışanların kimyasal maddelerle teması gibi tehlikeli olaylar meydana gelebilir. Çalışanlar bu tehlikelerden korunmak için uygun kişisel koruyucu donanımlar kullanmalıdır.</a:t>
            </a:r>
          </a:p>
          <a:p>
            <a:r>
              <a:rPr lang="tr-TR" dirty="0"/>
              <a:t>Örneğin boğucu gazların depolandığı yerlere girilirken solunum koruyucular kullanılmalıdır. </a:t>
            </a:r>
            <a:r>
              <a:rPr lang="tr-TR" dirty="0" err="1"/>
              <a:t>Toksisitesi</a:t>
            </a:r>
            <a:r>
              <a:rPr lang="tr-TR" dirty="0"/>
              <a:t> yüksek olan kimyasalların depolanmasında ise kimyasallara karşı dayanıklı eldivenler kullanılmalıdır. Piyasada </a:t>
            </a:r>
            <a:r>
              <a:rPr lang="tr-TR" dirty="0" err="1"/>
              <a:t>nitril</a:t>
            </a:r>
            <a:r>
              <a:rPr lang="tr-TR" dirty="0"/>
              <a:t>, lateks,</a:t>
            </a:r>
          </a:p>
          <a:p>
            <a:r>
              <a:rPr lang="tr-TR" dirty="0"/>
              <a:t>PVC, </a:t>
            </a:r>
            <a:r>
              <a:rPr lang="tr-TR" dirty="0" err="1"/>
              <a:t>neopren</a:t>
            </a:r>
            <a:r>
              <a:rPr lang="tr-TR" dirty="0"/>
              <a:t> gibi malzemelerden üretilmiş çeşitli kimyasal eldivenler bulunmaktadır. Kimyasalın grubuna uygun eldivenlerin seçilmesine özen gösterilmelidir. Patlayıcıların depolandığı yerlerde çalışanlara anti-statik kıyafetler sağlanmalıdır.</a:t>
            </a:r>
          </a:p>
        </p:txBody>
      </p:sp>
    </p:spTree>
    <p:extLst>
      <p:ext uri="{BB962C8B-B14F-4D97-AF65-F5344CB8AC3E}">
        <p14:creationId xmlns:p14="http://schemas.microsoft.com/office/powerpoint/2010/main" val="1747599110"/>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8599FEBD-E118-4C59-83DA-AFA746D50004}"/>
              </a:ext>
            </a:extLst>
          </p:cNvPr>
          <p:cNvSpPr>
            <a:spLocks noGrp="1"/>
          </p:cNvSpPr>
          <p:nvPr>
            <p:ph idx="1"/>
          </p:nvPr>
        </p:nvSpPr>
        <p:spPr>
          <a:xfrm>
            <a:off x="827567" y="411495"/>
            <a:ext cx="8114414" cy="6148793"/>
          </a:xfrm>
        </p:spPr>
        <p:txBody>
          <a:bodyPr>
            <a:normAutofit/>
          </a:bodyPr>
          <a:lstStyle/>
          <a:p>
            <a:r>
              <a:rPr lang="tr-TR" b="1" dirty="0"/>
              <a:t>İlk Yardım Bilgileri</a:t>
            </a:r>
          </a:p>
          <a:p>
            <a:r>
              <a:rPr lang="tr-TR" b="1" dirty="0"/>
              <a:t>İlk yardım: </a:t>
            </a:r>
            <a:r>
              <a:rPr lang="tr-TR" dirty="0"/>
              <a:t>Herhangi bir kaza ya da yaşamı tehlikeye düşüren bir durumda, sağlık görevlilerinin tıbbi yardımı sağlanıncaya kadar, hayatın kurtarılması ya da durumun daha kötüye gitmesini önlemek amacıyla olay yerinde, tıbbi araç gereç aranmaksızın mevcut araç ve gereçlerle yapılan ilaçsız uygulamalardır.</a:t>
            </a:r>
          </a:p>
          <a:p>
            <a:pPr marL="0" indent="0">
              <a:buNone/>
            </a:pPr>
            <a:endParaRPr lang="tr-TR" b="1" i="1" dirty="0"/>
          </a:p>
          <a:p>
            <a:pPr marL="0" indent="0">
              <a:buNone/>
            </a:pPr>
            <a:r>
              <a:rPr lang="tr-TR" b="1" i="1" dirty="0"/>
              <a:t>İlk Yardımın Öncelikli Amaçları:</a:t>
            </a:r>
          </a:p>
          <a:p>
            <a:r>
              <a:rPr lang="tr-TR" dirty="0"/>
              <a:t>Yaşamsal fonksiyonların sürdürülmesini sağlamak</a:t>
            </a:r>
          </a:p>
          <a:p>
            <a:r>
              <a:rPr lang="tr-TR" dirty="0"/>
              <a:t>Hasta ya da yaralının durumunun kötüleşmesini engellemek</a:t>
            </a:r>
          </a:p>
          <a:p>
            <a:r>
              <a:rPr lang="tr-TR" dirty="0"/>
              <a:t>İyileştirmeyi kolaylaştırmak</a:t>
            </a:r>
          </a:p>
        </p:txBody>
      </p:sp>
      <p:pic>
        <p:nvPicPr>
          <p:cNvPr id="4" name="Resim 3">
            <a:extLst>
              <a:ext uri="{FF2B5EF4-FFF2-40B4-BE49-F238E27FC236}">
                <a16:creationId xmlns:a16="http://schemas.microsoft.com/office/drawing/2014/main" id="{D0B3680A-A456-495C-8989-B0A6587ADBBF}"/>
              </a:ext>
            </a:extLst>
          </p:cNvPr>
          <p:cNvPicPr>
            <a:picLocks noChangeAspect="1"/>
          </p:cNvPicPr>
          <p:nvPr/>
        </p:nvPicPr>
        <p:blipFill>
          <a:blip r:embed="rId2"/>
          <a:stretch>
            <a:fillRect/>
          </a:stretch>
        </p:blipFill>
        <p:spPr>
          <a:xfrm>
            <a:off x="8941981" y="2395537"/>
            <a:ext cx="2847975" cy="2066925"/>
          </a:xfrm>
          <a:prstGeom prst="rect">
            <a:avLst/>
          </a:prstGeom>
        </p:spPr>
      </p:pic>
    </p:spTree>
    <p:extLst>
      <p:ext uri="{BB962C8B-B14F-4D97-AF65-F5344CB8AC3E}">
        <p14:creationId xmlns:p14="http://schemas.microsoft.com/office/powerpoint/2010/main" val="106979883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6EC28477-A8B9-40EE-A687-A1A5EFF2BA6C}"/>
              </a:ext>
            </a:extLst>
          </p:cNvPr>
          <p:cNvSpPr>
            <a:spLocks noGrp="1"/>
          </p:cNvSpPr>
          <p:nvPr>
            <p:ph idx="1"/>
          </p:nvPr>
        </p:nvSpPr>
        <p:spPr>
          <a:xfrm>
            <a:off x="838200" y="893135"/>
            <a:ext cx="10515600" cy="5283828"/>
          </a:xfrm>
        </p:spPr>
        <p:txBody>
          <a:bodyPr>
            <a:normAutofit/>
          </a:bodyPr>
          <a:lstStyle/>
          <a:p>
            <a:r>
              <a:rPr lang="tr-TR" b="1" i="1" dirty="0"/>
              <a:t>Olayın Geçtiği Yerde Emniyetin Sağlanması (Koruma)</a:t>
            </a:r>
          </a:p>
          <a:p>
            <a:r>
              <a:rPr lang="tr-TR" dirty="0"/>
              <a:t>Bir kaza geliştikten sonra yangın, gaz kaçağı gibi olaya yol açan tehlike kaynağının devam etmekte olabileceği unutulmamalıdır. Bu nedenle, kendi güvenliğiniz ve yaralının güvenliği için kaza yerinde emniyet sağlanmalı, yeni bir kazanın gelişmesine izin verilmemelidir. Olay yerinde herhangi bir patlama, yangın vb. tehlike yoksa yaralı asla yerinden oynatılmamalıdır. Bir tehlike varsa, yaralı ve çevredekiler tehlike kaynağından dikkatlice uzaklaştırılmalıdır.</a:t>
            </a:r>
          </a:p>
          <a:p>
            <a:pPr marL="0" indent="0">
              <a:buNone/>
            </a:pPr>
            <a:endParaRPr lang="tr-TR" dirty="0"/>
          </a:p>
          <a:p>
            <a:r>
              <a:rPr lang="tr-TR" dirty="0"/>
              <a:t>Örneğin elektrik akımıyla temasta olan bir yaralıya asla dokunulmamalı, önce elektrik akımı kesilmeli ya da yaralı yalıtkan bir nesneyle elektrik kaynağından uzaklaştırılmalıdır.</a:t>
            </a:r>
          </a:p>
        </p:txBody>
      </p:sp>
    </p:spTree>
    <p:extLst>
      <p:ext uri="{BB962C8B-B14F-4D97-AF65-F5344CB8AC3E}">
        <p14:creationId xmlns:p14="http://schemas.microsoft.com/office/powerpoint/2010/main" val="1527842412"/>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1DDEA482-65BC-4F93-9BD7-E6AE2747051E}"/>
              </a:ext>
            </a:extLst>
          </p:cNvPr>
          <p:cNvSpPr>
            <a:spLocks noGrp="1"/>
          </p:cNvSpPr>
          <p:nvPr>
            <p:ph idx="1"/>
          </p:nvPr>
        </p:nvSpPr>
        <p:spPr>
          <a:xfrm>
            <a:off x="763772" y="570982"/>
            <a:ext cx="10515600" cy="5510841"/>
          </a:xfrm>
        </p:spPr>
        <p:txBody>
          <a:bodyPr>
            <a:normAutofit/>
          </a:bodyPr>
          <a:lstStyle/>
          <a:p>
            <a:r>
              <a:rPr lang="tr-TR" b="1" i="1" dirty="0"/>
              <a:t>Yardım Ekiplerinin Harekete Geçirilmesi (Bildirme)</a:t>
            </a:r>
          </a:p>
          <a:p>
            <a:r>
              <a:rPr lang="tr-TR" dirty="0"/>
              <a:t>Acil yardım servisleri, polis, itfaiye gibi kurumları haberdar etmek için işyerinde görünür bir yerde asılı olan telefon numaraları kullanılmalıdır. Yaralı yalnız bırakılmamalı ve yardım istemek üzere bir kişi görevlendirilmelidir. Kazayı haber veren kişi her zaman; kazanın kesin yerini, kazanın tipi ve durumunu ağırlaştırabilecek koşulları, yangın tehlikesi olup olmadığını, yaralı bulunup bulunmadığını, yaralıların sayısını ve görünüşteki durumlarını bildirmelidir. Kazazedenin sağlık durumunu yansıtan bilgiler kaydedilmeli; bu bilgiler, yetkili sağlık ekibine ya da kurumuna aktarılmalıdır. İsim verilmeli ya da nereden arandığı belirtilmelidir, isimsiz aramalar güven yaratmaz. Haberi ilettikten sonra yardımın yolda olduğunu belirtmek üzere olay yerine dönülmelidir.</a:t>
            </a:r>
          </a:p>
        </p:txBody>
      </p:sp>
    </p:spTree>
    <p:extLst>
      <p:ext uri="{BB962C8B-B14F-4D97-AF65-F5344CB8AC3E}">
        <p14:creationId xmlns:p14="http://schemas.microsoft.com/office/powerpoint/2010/main" val="6758059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F74B5F4-3876-414E-9E12-8FA684E2AC68}"/>
              </a:ext>
            </a:extLst>
          </p:cNvPr>
          <p:cNvSpPr>
            <a:spLocks noGrp="1"/>
          </p:cNvSpPr>
          <p:nvPr>
            <p:ph type="title"/>
          </p:nvPr>
        </p:nvSpPr>
        <p:spPr/>
        <p:txBody>
          <a:bodyPr/>
          <a:lstStyle/>
          <a:p>
            <a:r>
              <a:rPr lang="tr-TR" dirty="0"/>
              <a:t>HER KİMYASAL MADDE,</a:t>
            </a:r>
          </a:p>
        </p:txBody>
      </p:sp>
      <p:sp>
        <p:nvSpPr>
          <p:cNvPr id="3" name="İçerik Yer Tutucusu 2">
            <a:extLst>
              <a:ext uri="{FF2B5EF4-FFF2-40B4-BE49-F238E27FC236}">
                <a16:creationId xmlns:a16="http://schemas.microsoft.com/office/drawing/2014/main" id="{A94334B9-A17C-4EBC-B6DD-DA309947B9E9}"/>
              </a:ext>
            </a:extLst>
          </p:cNvPr>
          <p:cNvSpPr>
            <a:spLocks noGrp="1"/>
          </p:cNvSpPr>
          <p:nvPr>
            <p:ph idx="1"/>
          </p:nvPr>
        </p:nvSpPr>
        <p:spPr>
          <a:xfrm>
            <a:off x="583019" y="1527914"/>
            <a:ext cx="10515600" cy="4351338"/>
          </a:xfrm>
        </p:spPr>
        <p:txBody>
          <a:bodyPr/>
          <a:lstStyle/>
          <a:p>
            <a:r>
              <a:rPr lang="tr-TR" dirty="0"/>
              <a:t>Uygun yolla ve uygun dozda canlı organizmalara verildiğinde zararlı etki meydana getirme kapasitesine sahiptir. Bir etki meydana getirebilmesi için öncelikle belirli bir yoldan vücuda alınması ve </a:t>
            </a:r>
            <a:r>
              <a:rPr lang="tr-TR" dirty="0" err="1"/>
              <a:t>absorbe</a:t>
            </a:r>
            <a:r>
              <a:rPr lang="tr-TR" dirty="0"/>
              <a:t> olması gerekir. </a:t>
            </a:r>
          </a:p>
          <a:p>
            <a:r>
              <a:rPr lang="tr-TR" dirty="0"/>
              <a:t>Sonuçta meydana gelen etkinin şiddeti organizmada etki yerine ulaşan madde miktarına bağlıdır. </a:t>
            </a:r>
          </a:p>
        </p:txBody>
      </p:sp>
    </p:spTree>
    <p:extLst>
      <p:ext uri="{BB962C8B-B14F-4D97-AF65-F5344CB8AC3E}">
        <p14:creationId xmlns:p14="http://schemas.microsoft.com/office/powerpoint/2010/main" val="141264959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2C3F368D-E0DF-49CB-9AE0-5007479A966F}"/>
              </a:ext>
            </a:extLst>
          </p:cNvPr>
          <p:cNvSpPr>
            <a:spLocks noGrp="1"/>
          </p:cNvSpPr>
          <p:nvPr>
            <p:ph idx="1"/>
          </p:nvPr>
        </p:nvSpPr>
        <p:spPr>
          <a:xfrm>
            <a:off x="838200" y="542260"/>
            <a:ext cx="10515600" cy="5634703"/>
          </a:xfrm>
        </p:spPr>
        <p:txBody>
          <a:bodyPr/>
          <a:lstStyle/>
          <a:p>
            <a:r>
              <a:rPr lang="tr-TR" b="1" i="1" dirty="0"/>
              <a:t>Kurtarma (İlk yardım)</a:t>
            </a:r>
          </a:p>
          <a:p>
            <a:r>
              <a:rPr lang="tr-TR" dirty="0"/>
              <a:t>Aynı yaralıda farklı tipte yaralanma bulunabilir ya da yardıma gereksinim duyan birden fazla yaralı olabilir, bu nedenle, ilk yardım uygularken öncelikler sırasına uymak gerekir. Birden fazla yaralı varsa, en yakındaki ile ya da en çok yakınanla ilgilenilmemeli, bilinçsiz durumda olan yaralıların olabileceği düşünülmelidir. En çok yakınan yaralı her zaman en ciddi yaralı değildir. Kazazedeye öncelikle kaza mahallinde varsa sağlık personeli, yoksa ilk yardım eğitimi almış biri müdahale etmeli ve diğer kişiler kendisine yardımcı olmalıdır. Eğitimsiz kişiler yaralıya KESİNLİKLE müdahale etmemelidir.</a:t>
            </a:r>
          </a:p>
        </p:txBody>
      </p:sp>
    </p:spTree>
    <p:extLst>
      <p:ext uri="{BB962C8B-B14F-4D97-AF65-F5344CB8AC3E}">
        <p14:creationId xmlns:p14="http://schemas.microsoft.com/office/powerpoint/2010/main" val="63463804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1789F6C3-7947-432E-BAD2-DA55434550AC}"/>
              </a:ext>
            </a:extLst>
          </p:cNvPr>
          <p:cNvSpPr>
            <a:spLocks noGrp="1"/>
          </p:cNvSpPr>
          <p:nvPr>
            <p:ph idx="1"/>
          </p:nvPr>
        </p:nvSpPr>
        <p:spPr>
          <a:xfrm>
            <a:off x="689344" y="188211"/>
            <a:ext cx="10515600" cy="5766022"/>
          </a:xfrm>
        </p:spPr>
        <p:txBody>
          <a:bodyPr>
            <a:normAutofit fontScale="92500" lnSpcReduction="10000"/>
          </a:bodyPr>
          <a:lstStyle/>
          <a:p>
            <a:r>
              <a:rPr lang="tr-TR" b="1" i="1" dirty="0"/>
              <a:t>Kimyasal depolarında bulunması gereken güvenlik araçları</a:t>
            </a:r>
          </a:p>
          <a:p>
            <a:r>
              <a:rPr lang="tr-TR" dirty="0"/>
              <a:t>Kimyasal depolarında aşağıda yer alan emniyet donanımlarının yerlerinin ve doğru kullanımının öğrenilmesi gerekmektedir:</a:t>
            </a:r>
          </a:p>
          <a:p>
            <a:r>
              <a:rPr lang="tr-TR" dirty="0"/>
              <a:t>Laboratuvar giriş, çıkış ve kaçış işaretleri</a:t>
            </a:r>
          </a:p>
          <a:p>
            <a:r>
              <a:rPr lang="tr-TR" dirty="0"/>
              <a:t>Yangın alarmları</a:t>
            </a:r>
          </a:p>
          <a:p>
            <a:r>
              <a:rPr lang="tr-TR" dirty="0"/>
              <a:t>Yangın söndürücüler</a:t>
            </a:r>
          </a:p>
          <a:p>
            <a:r>
              <a:rPr lang="tr-TR" dirty="0"/>
              <a:t>Yangın battaniyeleri</a:t>
            </a:r>
          </a:p>
          <a:p>
            <a:r>
              <a:rPr lang="tr-TR" dirty="0"/>
              <a:t>Acil boşaltma planları ve toplanma yerleri</a:t>
            </a:r>
          </a:p>
          <a:p>
            <a:r>
              <a:rPr lang="tr-TR" dirty="0"/>
              <a:t>Acil kapatma vana ve anahtarları (gaz, elektrik ve çeker ocaklar için)</a:t>
            </a:r>
          </a:p>
          <a:p>
            <a:r>
              <a:rPr lang="tr-TR" dirty="0"/>
              <a:t>Göz duşları</a:t>
            </a:r>
          </a:p>
          <a:p>
            <a:r>
              <a:rPr lang="tr-TR" dirty="0"/>
              <a:t>Acil vücut duşları</a:t>
            </a:r>
          </a:p>
          <a:p>
            <a:r>
              <a:rPr lang="tr-TR" dirty="0"/>
              <a:t>En yakın ilk yardım çantası ve ilk yardım sorumlusu</a:t>
            </a:r>
          </a:p>
          <a:p>
            <a:r>
              <a:rPr lang="tr-TR" dirty="0"/>
              <a:t>Kırık cam toplama kapları</a:t>
            </a:r>
          </a:p>
        </p:txBody>
      </p:sp>
    </p:spTree>
    <p:extLst>
      <p:ext uri="{BB962C8B-B14F-4D97-AF65-F5344CB8AC3E}">
        <p14:creationId xmlns:p14="http://schemas.microsoft.com/office/powerpoint/2010/main" val="122553973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37EBCBF4-1D84-4E88-8040-B2A957D10336}"/>
              </a:ext>
            </a:extLst>
          </p:cNvPr>
          <p:cNvSpPr>
            <a:spLocks noGrp="1"/>
          </p:cNvSpPr>
          <p:nvPr>
            <p:ph idx="1"/>
          </p:nvPr>
        </p:nvSpPr>
        <p:spPr>
          <a:xfrm>
            <a:off x="699977" y="368964"/>
            <a:ext cx="10515600" cy="4351338"/>
          </a:xfrm>
        </p:spPr>
        <p:txBody>
          <a:bodyPr/>
          <a:lstStyle/>
          <a:p>
            <a:r>
              <a:rPr lang="tr-TR" dirty="0"/>
              <a:t>Biyolojik kirli atık toplama kapları</a:t>
            </a:r>
          </a:p>
          <a:p>
            <a:r>
              <a:rPr lang="tr-TR" dirty="0"/>
              <a:t>Tehlikeli atık toplama kapları</a:t>
            </a:r>
          </a:p>
          <a:p>
            <a:r>
              <a:rPr lang="tr-TR" dirty="0"/>
              <a:t>Tehlike, dikkat ve diğer uyarı işaretleri</a:t>
            </a:r>
          </a:p>
          <a:p>
            <a:r>
              <a:rPr lang="tr-TR" dirty="0"/>
              <a:t>Her bölgedeki ilave güvenlik araç ve ekipmanları</a:t>
            </a:r>
          </a:p>
          <a:p>
            <a:r>
              <a:rPr lang="tr-TR" dirty="0"/>
              <a:t>Güvenlik Bilgi Formlarının (GBF) bulunduğu yer</a:t>
            </a:r>
          </a:p>
          <a:p>
            <a:r>
              <a:rPr lang="tr-TR" dirty="0"/>
              <a:t>Kişisel koruyucu kıyafet ve malzeme yeri</a:t>
            </a:r>
          </a:p>
          <a:p>
            <a:r>
              <a:rPr lang="tr-TR" dirty="0"/>
              <a:t>Kimyasal dökülme ve saçılmalarında kullanılan maddeler (</a:t>
            </a:r>
            <a:r>
              <a:rPr lang="tr-TR" dirty="0" err="1"/>
              <a:t>zeolit</a:t>
            </a:r>
            <a:r>
              <a:rPr lang="tr-TR" dirty="0"/>
              <a:t>, kil)</a:t>
            </a:r>
          </a:p>
        </p:txBody>
      </p:sp>
    </p:spTree>
    <p:extLst>
      <p:ext uri="{BB962C8B-B14F-4D97-AF65-F5344CB8AC3E}">
        <p14:creationId xmlns:p14="http://schemas.microsoft.com/office/powerpoint/2010/main" val="2715379527"/>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674CE330-4BED-4117-9FD0-3A70685F65AB}"/>
              </a:ext>
            </a:extLst>
          </p:cNvPr>
          <p:cNvSpPr>
            <a:spLocks noGrp="1"/>
          </p:cNvSpPr>
          <p:nvPr>
            <p:ph idx="1"/>
          </p:nvPr>
        </p:nvSpPr>
        <p:spPr>
          <a:xfrm>
            <a:off x="604284" y="889959"/>
            <a:ext cx="10515600" cy="5680961"/>
          </a:xfrm>
        </p:spPr>
        <p:txBody>
          <a:bodyPr>
            <a:normAutofit/>
          </a:bodyPr>
          <a:lstStyle/>
          <a:p>
            <a:r>
              <a:rPr lang="tr-TR" b="1" i="1" dirty="0">
                <a:solidFill>
                  <a:srgbClr val="FF0000"/>
                </a:solidFill>
              </a:rPr>
              <a:t>Temel ilk yardım kuralları</a:t>
            </a:r>
          </a:p>
          <a:p>
            <a:r>
              <a:rPr lang="tr-TR" dirty="0"/>
              <a:t>Bir kaza anında yaralanan kişiye ilk müdahale yapılmadan önce enfeksiyon ve hastalık bulaştırma riskleri göz önünde bulundurularak eller çok iyi yıkanmış olmalı; mümkünse lateks eldiven kullanılmalıdır. İlk yardım malzemelerinin ve yangın söndürücülerin yeri her çalışan tarafından bilinmelidir. Her depoda içeriği her hafta depo sorumlusu tarafından kontrol edilen ve aşağıda belirtilen malzemeleri içeren bir ilk yardım çantası bulundurulmalıdır:</a:t>
            </a:r>
          </a:p>
          <a:p>
            <a:r>
              <a:rPr lang="tr-TR" dirty="0"/>
              <a:t>4x4 gazlı bez pansumanları</a:t>
            </a:r>
          </a:p>
          <a:p>
            <a:r>
              <a:rPr lang="tr-TR" dirty="0"/>
              <a:t>Karın bandajları</a:t>
            </a:r>
          </a:p>
          <a:p>
            <a:r>
              <a:rPr lang="tr-TR" dirty="0"/>
              <a:t>Üçgen bandajlar</a:t>
            </a:r>
          </a:p>
          <a:p>
            <a:r>
              <a:rPr lang="tr-TR" dirty="0"/>
              <a:t>Yara bandajları</a:t>
            </a:r>
          </a:p>
        </p:txBody>
      </p:sp>
      <p:pic>
        <p:nvPicPr>
          <p:cNvPr id="4" name="Resim 3">
            <a:extLst>
              <a:ext uri="{FF2B5EF4-FFF2-40B4-BE49-F238E27FC236}">
                <a16:creationId xmlns:a16="http://schemas.microsoft.com/office/drawing/2014/main" id="{C61FEF4F-6BB2-4812-A4BF-10B2ED87528C}"/>
              </a:ext>
            </a:extLst>
          </p:cNvPr>
          <p:cNvPicPr>
            <a:picLocks noChangeAspect="1"/>
          </p:cNvPicPr>
          <p:nvPr/>
        </p:nvPicPr>
        <p:blipFill>
          <a:blip r:embed="rId2"/>
          <a:stretch>
            <a:fillRect/>
          </a:stretch>
        </p:blipFill>
        <p:spPr>
          <a:xfrm>
            <a:off x="8316433" y="4059089"/>
            <a:ext cx="1066800" cy="2333625"/>
          </a:xfrm>
          <a:prstGeom prst="rect">
            <a:avLst/>
          </a:prstGeom>
        </p:spPr>
      </p:pic>
    </p:spTree>
    <p:extLst>
      <p:ext uri="{BB962C8B-B14F-4D97-AF65-F5344CB8AC3E}">
        <p14:creationId xmlns:p14="http://schemas.microsoft.com/office/powerpoint/2010/main" val="82323052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D3D17DD5-077E-47CA-B6F7-F37030C96F5F}"/>
              </a:ext>
            </a:extLst>
          </p:cNvPr>
          <p:cNvSpPr>
            <a:spLocks noGrp="1"/>
          </p:cNvSpPr>
          <p:nvPr>
            <p:ph idx="1"/>
          </p:nvPr>
        </p:nvSpPr>
        <p:spPr>
          <a:xfrm>
            <a:off x="689344" y="400862"/>
            <a:ext cx="10515600" cy="4351338"/>
          </a:xfrm>
        </p:spPr>
        <p:txBody>
          <a:bodyPr>
            <a:normAutofit fontScale="92500"/>
          </a:bodyPr>
          <a:lstStyle/>
          <a:p>
            <a:r>
              <a:rPr lang="tr-TR" b="1" i="1" dirty="0">
                <a:solidFill>
                  <a:srgbClr val="FF0000"/>
                </a:solidFill>
              </a:rPr>
              <a:t>Yaralar, kesikler ve sıyrıklar</a:t>
            </a:r>
          </a:p>
          <a:p>
            <a:r>
              <a:rPr lang="tr-TR" b="1" i="1" dirty="0"/>
              <a:t>Yaraya ilk yardım için aşağıdaki adımların izlenmesi gerekir:</a:t>
            </a:r>
          </a:p>
          <a:p>
            <a:pPr marL="0" indent="0">
              <a:buNone/>
            </a:pPr>
            <a:r>
              <a:rPr lang="tr-TR" b="1" dirty="0"/>
              <a:t>1. </a:t>
            </a:r>
            <a:r>
              <a:rPr lang="tr-TR" dirty="0"/>
              <a:t>Öncelikle, kullanılacak malzeme (gazlı bez, su, plasterler, makas vb.) hazırlanmalı ve el altında bulundurulmalıdır.</a:t>
            </a:r>
          </a:p>
          <a:p>
            <a:pPr marL="0" indent="0">
              <a:buNone/>
            </a:pPr>
            <a:r>
              <a:rPr lang="tr-TR" b="1" dirty="0"/>
              <a:t>2. </a:t>
            </a:r>
            <a:r>
              <a:rPr lang="tr-TR" dirty="0"/>
              <a:t>Yaraya dokunulduğunda mikrop bulaştırmamak için yara temizlenmeden önce eller su ve sabunla yıkamalı, daha sonra alkolle ovulmalıdır.</a:t>
            </a:r>
          </a:p>
          <a:p>
            <a:pPr marL="0" indent="0">
              <a:buNone/>
            </a:pPr>
            <a:r>
              <a:rPr lang="tr-TR" b="1" dirty="0"/>
              <a:t>3. </a:t>
            </a:r>
            <a:r>
              <a:rPr lang="tr-TR" dirty="0"/>
              <a:t>Eğer yara biraz kanıyorsa, bir süre kanın sızmasına izin verilmelidir. Eğer kanama fazla ise, kanamanın durmasına yardımcı olmak için doğrudan yaranın üzerine bastırılmalıdır.</a:t>
            </a:r>
          </a:p>
          <a:p>
            <a:pPr marL="0" indent="0">
              <a:buNone/>
            </a:pPr>
            <a:r>
              <a:rPr lang="tr-TR" b="1" dirty="0"/>
              <a:t>4. </a:t>
            </a:r>
            <a:r>
              <a:rPr lang="tr-TR" dirty="0"/>
              <a:t>Kirli yaralar, bol su ile yıkanmalı ve yara temizlenmelidir.</a:t>
            </a:r>
          </a:p>
        </p:txBody>
      </p:sp>
      <p:pic>
        <p:nvPicPr>
          <p:cNvPr id="4" name="Resim 3">
            <a:extLst>
              <a:ext uri="{FF2B5EF4-FFF2-40B4-BE49-F238E27FC236}">
                <a16:creationId xmlns:a16="http://schemas.microsoft.com/office/drawing/2014/main" id="{E7C3BCD2-8288-4CED-9120-CAB066D2BEA6}"/>
              </a:ext>
            </a:extLst>
          </p:cNvPr>
          <p:cNvPicPr>
            <a:picLocks noChangeAspect="1"/>
          </p:cNvPicPr>
          <p:nvPr/>
        </p:nvPicPr>
        <p:blipFill>
          <a:blip r:embed="rId2"/>
          <a:stretch>
            <a:fillRect/>
          </a:stretch>
        </p:blipFill>
        <p:spPr>
          <a:xfrm>
            <a:off x="9339594" y="3984634"/>
            <a:ext cx="1569409" cy="2369204"/>
          </a:xfrm>
          <a:prstGeom prst="rect">
            <a:avLst/>
          </a:prstGeom>
        </p:spPr>
      </p:pic>
    </p:spTree>
    <p:extLst>
      <p:ext uri="{BB962C8B-B14F-4D97-AF65-F5344CB8AC3E}">
        <p14:creationId xmlns:p14="http://schemas.microsoft.com/office/powerpoint/2010/main" val="3405031243"/>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74B3A7B6-2645-4DD2-94AA-D74DDEF3C831}"/>
              </a:ext>
            </a:extLst>
          </p:cNvPr>
          <p:cNvSpPr>
            <a:spLocks noGrp="1"/>
          </p:cNvSpPr>
          <p:nvPr>
            <p:ph idx="1"/>
          </p:nvPr>
        </p:nvSpPr>
        <p:spPr>
          <a:xfrm>
            <a:off x="838200" y="889958"/>
            <a:ext cx="10515600" cy="5478943"/>
          </a:xfrm>
        </p:spPr>
        <p:txBody>
          <a:bodyPr>
            <a:normAutofit fontScale="92500" lnSpcReduction="10000"/>
          </a:bodyPr>
          <a:lstStyle/>
          <a:p>
            <a:pPr marL="0" indent="0">
              <a:buNone/>
            </a:pPr>
            <a:r>
              <a:rPr lang="tr-TR" b="1" dirty="0"/>
              <a:t>5. </a:t>
            </a:r>
            <a:r>
              <a:rPr lang="tr-TR" dirty="0"/>
              <a:t>Yarada küçük yabancı cisimler (cam, küçük tas parçalan, vb.) bulunup bulunmadığına bakılmalıdır. Bunlar yaranın dışında ise dikkatle gazlı bez yardımıyla uzaklaştırılmalıdır. Yaranın içine saplanmış cisim varsa, çıkarılmaya çalışılmamalıdır (Bir damara girmiş ve saplanmış bir cam parçası bir tıpa işlevi görerek kanın akmasını önleyecektir. Bu çıkarıldığı takdirde başka zararlar verebilir).</a:t>
            </a:r>
          </a:p>
          <a:p>
            <a:pPr marL="0" indent="0">
              <a:buNone/>
            </a:pPr>
            <a:r>
              <a:rPr lang="tr-TR" b="1" dirty="0"/>
              <a:t>6. </a:t>
            </a:r>
            <a:r>
              <a:rPr lang="tr-TR" dirty="0"/>
              <a:t>Yara üzerine herhangi bir ilaç ya da </a:t>
            </a:r>
            <a:r>
              <a:rPr lang="tr-TR" dirty="0" err="1"/>
              <a:t>pomad</a:t>
            </a:r>
            <a:r>
              <a:rPr lang="tr-TR" dirty="0"/>
              <a:t> sürülmemelidir.</a:t>
            </a:r>
          </a:p>
          <a:p>
            <a:pPr marL="0" indent="0">
              <a:buNone/>
            </a:pPr>
            <a:r>
              <a:rPr lang="tr-TR" b="1" dirty="0"/>
              <a:t>7. </a:t>
            </a:r>
            <a:r>
              <a:rPr lang="tr-TR" dirty="0"/>
              <a:t>Yaranın havayla teması kesilmemelidir.</a:t>
            </a:r>
          </a:p>
          <a:p>
            <a:pPr marL="0" indent="0">
              <a:buNone/>
            </a:pPr>
            <a:r>
              <a:rPr lang="tr-TR" b="1" dirty="0"/>
              <a:t>8. </a:t>
            </a:r>
            <a:r>
              <a:rPr lang="tr-TR" dirty="0"/>
              <a:t>Eğer yara kapatılırsa, enfeksiyonu (yaranın kızarması, şişmesi, ağrı ve iltihap) önlemek için pansuman saatte bir yenilenmelidir.</a:t>
            </a:r>
          </a:p>
          <a:p>
            <a:pPr marL="0" indent="0">
              <a:buNone/>
            </a:pPr>
            <a:r>
              <a:rPr lang="tr-TR" b="1" dirty="0"/>
              <a:t>9. </a:t>
            </a:r>
            <a:r>
              <a:rPr lang="tr-TR" dirty="0"/>
              <a:t>Bir yaraya dikiş atılması gerekiyorsa, ya da çok kirli, kötü ya da düzensiz bir görüntüsü varsa, çok fazla dokunmadan temiz pansuman malzemeleri ile kapatılmalıdır ve uygun koşullarda bakım yapılması için bir sağlık kuruluşuna başvurulmalıdır.</a:t>
            </a:r>
          </a:p>
        </p:txBody>
      </p:sp>
    </p:spTree>
    <p:extLst>
      <p:ext uri="{BB962C8B-B14F-4D97-AF65-F5344CB8AC3E}">
        <p14:creationId xmlns:p14="http://schemas.microsoft.com/office/powerpoint/2010/main" val="31640936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E4C5695B-43E9-4ACC-8A41-32762D92C217}"/>
              </a:ext>
            </a:extLst>
          </p:cNvPr>
          <p:cNvSpPr>
            <a:spLocks noGrp="1"/>
          </p:cNvSpPr>
          <p:nvPr>
            <p:ph idx="1"/>
          </p:nvPr>
        </p:nvSpPr>
        <p:spPr>
          <a:xfrm>
            <a:off x="838200" y="815532"/>
            <a:ext cx="10515600" cy="5213128"/>
          </a:xfrm>
        </p:spPr>
        <p:txBody>
          <a:bodyPr>
            <a:normAutofit/>
          </a:bodyPr>
          <a:lstStyle/>
          <a:p>
            <a:r>
              <a:rPr lang="tr-TR" b="1" i="1" dirty="0">
                <a:solidFill>
                  <a:srgbClr val="FF0000"/>
                </a:solidFill>
              </a:rPr>
              <a:t>Önemli kanamalar</a:t>
            </a:r>
          </a:p>
          <a:p>
            <a:r>
              <a:rPr lang="tr-TR" b="1" dirty="0"/>
              <a:t>1. </a:t>
            </a:r>
            <a:r>
              <a:rPr lang="tr-TR" dirty="0"/>
              <a:t>Ek-7’de belirtilen telefon numaralarından acil yardım çağırılmalıdır. Kanamalı hastanın endişelenmemesine, rahatlamasına yardımcı olunmalıdır.</a:t>
            </a:r>
          </a:p>
          <a:p>
            <a:r>
              <a:rPr lang="tr-TR" b="1" dirty="0"/>
              <a:t>2. </a:t>
            </a:r>
            <a:r>
              <a:rPr lang="tr-TR" dirty="0"/>
              <a:t>Hasta yatırılmalı, üzerindeki giysi vb. objeler çıkarılmaya çalışılmamalıdır. Yaranın üzerine steril bir bandajla (bulunamıyorsa temiz bir bezle) basınç uygulanmalıdır.</a:t>
            </a:r>
          </a:p>
          <a:p>
            <a:r>
              <a:rPr lang="tr-TR" b="1" dirty="0"/>
              <a:t>3. </a:t>
            </a:r>
            <a:r>
              <a:rPr lang="tr-TR" dirty="0"/>
              <a:t>Direkt basınç uygulaması yeterli olmuyorsa yaralı kısmı kalp hizasının üzerinde tutmaya çalışılmalıdır.</a:t>
            </a:r>
          </a:p>
          <a:p>
            <a:r>
              <a:rPr lang="tr-TR" b="1" dirty="0"/>
              <a:t>4. </a:t>
            </a:r>
            <a:r>
              <a:rPr lang="tr-TR" dirty="0"/>
              <a:t>Kanama çok şiddetli ise yaralının bacaklarını yaklaşık 30 cm kadar yukarı kaldırılmalı ve üzerine bir battaniye örtülmelidir.</a:t>
            </a:r>
          </a:p>
        </p:txBody>
      </p:sp>
    </p:spTree>
    <p:extLst>
      <p:ext uri="{BB962C8B-B14F-4D97-AF65-F5344CB8AC3E}">
        <p14:creationId xmlns:p14="http://schemas.microsoft.com/office/powerpoint/2010/main" val="1270474417"/>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FEFF8DDA-C6BD-4B25-9670-BA20FA3639B8}"/>
              </a:ext>
            </a:extLst>
          </p:cNvPr>
          <p:cNvSpPr>
            <a:spLocks noGrp="1"/>
          </p:cNvSpPr>
          <p:nvPr>
            <p:ph idx="1"/>
          </p:nvPr>
        </p:nvSpPr>
        <p:spPr>
          <a:xfrm>
            <a:off x="838200" y="404037"/>
            <a:ext cx="10515600" cy="5772926"/>
          </a:xfrm>
        </p:spPr>
        <p:txBody>
          <a:bodyPr>
            <a:normAutofit fontScale="92500" lnSpcReduction="20000"/>
          </a:bodyPr>
          <a:lstStyle/>
          <a:p>
            <a:r>
              <a:rPr lang="tr-TR" b="1" i="1" dirty="0">
                <a:solidFill>
                  <a:srgbClr val="FF0000"/>
                </a:solidFill>
              </a:rPr>
              <a:t>Sıcak cisimle temas sonucu ortaya çıkan yanıklar</a:t>
            </a:r>
          </a:p>
          <a:p>
            <a:r>
              <a:rPr lang="tr-TR" dirty="0"/>
              <a:t>Tutuşma varsa söndürülmeli, yanan veya sıcak cisme temas eden giysiler hemen çıkarılmalıdır.</a:t>
            </a:r>
          </a:p>
          <a:p>
            <a:r>
              <a:rPr lang="tr-TR" b="1" dirty="0">
                <a:solidFill>
                  <a:srgbClr val="FFC000"/>
                </a:solidFill>
              </a:rPr>
              <a:t>Birinci derece yanıklar: </a:t>
            </a:r>
            <a:r>
              <a:rPr lang="tr-TR" dirty="0"/>
              <a:t>Ağrı, kızarma ve şişme gözlenir.</a:t>
            </a:r>
          </a:p>
          <a:p>
            <a:r>
              <a:rPr lang="tr-TR" b="1" dirty="0"/>
              <a:t>1. </a:t>
            </a:r>
            <a:r>
              <a:rPr lang="tr-TR" dirty="0"/>
              <a:t>Yanan uzvu/bölgeyi suya tutulmalı veya en az 5 dakika soğuk suya daldırılmalı; gerek görülüyorsa tıbbi yardım alınmalıdır.</a:t>
            </a:r>
          </a:p>
          <a:p>
            <a:r>
              <a:rPr lang="tr-TR" b="1" dirty="0"/>
              <a:t>2. </a:t>
            </a:r>
            <a:r>
              <a:rPr lang="tr-TR" dirty="0"/>
              <a:t>Yanığın üzerine fazla bastırmadan steril bir bandaj (bulunamıyorsa temiz bir bez) örtülmelidir.</a:t>
            </a:r>
          </a:p>
          <a:p>
            <a:pPr marL="0" indent="0">
              <a:buNone/>
            </a:pPr>
            <a:endParaRPr lang="tr-TR" dirty="0"/>
          </a:p>
          <a:p>
            <a:pPr marL="0" indent="0">
              <a:buNone/>
            </a:pPr>
            <a:r>
              <a:rPr lang="tr-TR" b="1" dirty="0">
                <a:solidFill>
                  <a:srgbClr val="FFC000"/>
                </a:solidFill>
              </a:rPr>
              <a:t>İkinci ve üçüncü derece yanıklar: </a:t>
            </a:r>
            <a:r>
              <a:rPr lang="tr-TR" dirty="0"/>
              <a:t>Deride kızarma / alacalı bir görüntü, su toplaması (ikinci derece) veya beyaz renk veya kavrulmuş bir görüntü (üçüncü derece-çok ciddi) ortaya çıkar.</a:t>
            </a:r>
          </a:p>
          <a:p>
            <a:pPr marL="0" indent="0">
              <a:buNone/>
            </a:pPr>
            <a:r>
              <a:rPr lang="tr-TR" b="1" dirty="0"/>
              <a:t>1. </a:t>
            </a:r>
            <a:r>
              <a:rPr lang="tr-TR" dirty="0"/>
              <a:t>acil yardım çağırılmalıdır.</a:t>
            </a:r>
          </a:p>
          <a:p>
            <a:pPr marL="0" indent="0">
              <a:buNone/>
            </a:pPr>
            <a:r>
              <a:rPr lang="tr-TR" b="1" dirty="0"/>
              <a:t>2. </a:t>
            </a:r>
            <a:r>
              <a:rPr lang="tr-TR" dirty="0"/>
              <a:t>Deriye yapışmış olan yanan giysileri zorlayarak çıkarmaya çalışılmamalıdır.</a:t>
            </a:r>
          </a:p>
          <a:p>
            <a:pPr marL="0" indent="0">
              <a:buNone/>
            </a:pPr>
            <a:r>
              <a:rPr lang="tr-TR" b="1" dirty="0"/>
              <a:t>3. </a:t>
            </a:r>
            <a:r>
              <a:rPr lang="tr-TR" dirty="0"/>
              <a:t>Yanığın üzerine fazla bastırmadan steril bir bandaj (bulunamıyorsa temiz bir bez) örtülmelidir.</a:t>
            </a:r>
          </a:p>
        </p:txBody>
      </p:sp>
    </p:spTree>
    <p:extLst>
      <p:ext uri="{BB962C8B-B14F-4D97-AF65-F5344CB8AC3E}">
        <p14:creationId xmlns:p14="http://schemas.microsoft.com/office/powerpoint/2010/main" val="3827365486"/>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3D7C05F4-BB05-4D8D-A350-69082F084691}"/>
              </a:ext>
            </a:extLst>
          </p:cNvPr>
          <p:cNvSpPr>
            <a:spLocks noGrp="1"/>
          </p:cNvSpPr>
          <p:nvPr>
            <p:ph idx="1"/>
          </p:nvPr>
        </p:nvSpPr>
        <p:spPr>
          <a:xfrm>
            <a:off x="636181" y="666676"/>
            <a:ext cx="8284535" cy="5542737"/>
          </a:xfrm>
        </p:spPr>
        <p:txBody>
          <a:bodyPr>
            <a:normAutofit fontScale="92500" lnSpcReduction="10000"/>
          </a:bodyPr>
          <a:lstStyle/>
          <a:p>
            <a:r>
              <a:rPr lang="tr-TR" b="1" i="1" dirty="0">
                <a:solidFill>
                  <a:srgbClr val="7030A0"/>
                </a:solidFill>
              </a:rPr>
              <a:t>Kimyasallardan kaynaklanan yanıklar</a:t>
            </a:r>
          </a:p>
          <a:p>
            <a:r>
              <a:rPr lang="tr-TR" dirty="0"/>
              <a:t>İlk yardıma başlamadan önce birey kendisi için de koruyucu tedbirleri (gözlük, eldiven, maske, koruyucu giysi kullanımın vb.) almış olmalıdır.</a:t>
            </a:r>
          </a:p>
          <a:p>
            <a:r>
              <a:rPr lang="tr-TR" b="1" i="1" dirty="0">
                <a:solidFill>
                  <a:srgbClr val="7030A0"/>
                </a:solidFill>
              </a:rPr>
              <a:t>Cilt yanıkları:</a:t>
            </a:r>
          </a:p>
          <a:p>
            <a:r>
              <a:rPr lang="tr-TR" b="1" dirty="0"/>
              <a:t>1. </a:t>
            </a:r>
            <a:r>
              <a:rPr lang="tr-TR" dirty="0"/>
              <a:t>Elbise düğmeleri çözülmeli, bulaşmış giysiler, iç çamaşırlar ve ayakkabılar</a:t>
            </a:r>
          </a:p>
          <a:p>
            <a:r>
              <a:rPr lang="tr-TR" dirty="0"/>
              <a:t>(kimyasalların ayakkabı içinde biriktiği göz önüne alınarak) da dâhil olmak üzere derhal çıkarılmalı, cilt bol suyla en az 15 dakika yıkanmalıdır.</a:t>
            </a:r>
          </a:p>
          <a:p>
            <a:r>
              <a:rPr lang="tr-TR" b="1" dirty="0"/>
              <a:t>2. </a:t>
            </a:r>
            <a:r>
              <a:rPr lang="tr-TR" dirty="0"/>
              <a:t>Yaraya merhem/sprey vb. bir uygulama yapılmamalıdır.</a:t>
            </a:r>
          </a:p>
          <a:p>
            <a:r>
              <a:rPr lang="tr-TR" b="1" dirty="0"/>
              <a:t>3. </a:t>
            </a:r>
            <a:r>
              <a:rPr lang="tr-TR" dirty="0"/>
              <a:t>Yanığın üzerine fazla bastırmadan steril bir bandaj (bulunamıyorsa temiz bir bez) örtülmelidir.</a:t>
            </a:r>
          </a:p>
          <a:p>
            <a:r>
              <a:rPr lang="tr-TR" b="1" dirty="0"/>
              <a:t>4. </a:t>
            </a:r>
            <a:r>
              <a:rPr lang="tr-TR" dirty="0"/>
              <a:t>Yanığın boyutları büyükse acil yardım çağırılmalıdır.</a:t>
            </a:r>
          </a:p>
        </p:txBody>
      </p:sp>
      <p:pic>
        <p:nvPicPr>
          <p:cNvPr id="4" name="Resim 3">
            <a:extLst>
              <a:ext uri="{FF2B5EF4-FFF2-40B4-BE49-F238E27FC236}">
                <a16:creationId xmlns:a16="http://schemas.microsoft.com/office/drawing/2014/main" id="{4BDFBA4E-EE73-4A9C-9BA8-999DC3838FC4}"/>
              </a:ext>
            </a:extLst>
          </p:cNvPr>
          <p:cNvPicPr>
            <a:picLocks noChangeAspect="1"/>
          </p:cNvPicPr>
          <p:nvPr/>
        </p:nvPicPr>
        <p:blipFill>
          <a:blip r:embed="rId2"/>
          <a:stretch>
            <a:fillRect/>
          </a:stretch>
        </p:blipFill>
        <p:spPr>
          <a:xfrm>
            <a:off x="8737858" y="4038674"/>
            <a:ext cx="3286125" cy="2152650"/>
          </a:xfrm>
          <a:prstGeom prst="rect">
            <a:avLst/>
          </a:prstGeom>
        </p:spPr>
      </p:pic>
    </p:spTree>
    <p:extLst>
      <p:ext uri="{BB962C8B-B14F-4D97-AF65-F5344CB8AC3E}">
        <p14:creationId xmlns:p14="http://schemas.microsoft.com/office/powerpoint/2010/main" val="3316502475"/>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6C812DDB-2859-43E7-B898-BEEF457457B3}"/>
              </a:ext>
            </a:extLst>
          </p:cNvPr>
          <p:cNvSpPr>
            <a:spLocks noGrp="1"/>
          </p:cNvSpPr>
          <p:nvPr>
            <p:ph idx="1"/>
          </p:nvPr>
        </p:nvSpPr>
        <p:spPr>
          <a:xfrm>
            <a:off x="838200" y="709207"/>
            <a:ext cx="7880498" cy="5003468"/>
          </a:xfrm>
        </p:spPr>
        <p:txBody>
          <a:bodyPr>
            <a:normAutofit fontScale="85000" lnSpcReduction="20000"/>
          </a:bodyPr>
          <a:lstStyle/>
          <a:p>
            <a:r>
              <a:rPr lang="tr-TR" b="1" i="1" dirty="0"/>
              <a:t>Gözler:</a:t>
            </a:r>
          </a:p>
          <a:p>
            <a:pPr marL="0" indent="0">
              <a:buNone/>
            </a:pPr>
            <a:r>
              <a:rPr lang="tr-TR" b="1" dirty="0"/>
              <a:t>1. </a:t>
            </a:r>
            <a:r>
              <a:rPr lang="tr-TR" dirty="0"/>
              <a:t>Tahriş olmamış göz derhal korunmalı; diğer göz kapağı zorla açılarak su/göz solüsyonları ile en az 15 dakika yıkama işlemi uygulanmalıdır.</a:t>
            </a:r>
          </a:p>
          <a:p>
            <a:pPr marL="0" indent="0">
              <a:buNone/>
            </a:pPr>
            <a:endParaRPr lang="tr-TR" b="1" dirty="0"/>
          </a:p>
          <a:p>
            <a:pPr marL="0" indent="0">
              <a:buNone/>
            </a:pPr>
            <a:r>
              <a:rPr lang="tr-TR" b="1" dirty="0"/>
              <a:t>2. </a:t>
            </a:r>
            <a:r>
              <a:rPr lang="tr-TR" dirty="0"/>
              <a:t>Yıkama işleminin burnun üst hizasından kulaklar yönünde yapılmasına özen gösterilerek diğer gözün etkilenmemesi ve kimyasalın tekrar göze gelmemesi sağlanmalıdır.</a:t>
            </a:r>
          </a:p>
          <a:p>
            <a:pPr marL="0" indent="0">
              <a:buNone/>
            </a:pPr>
            <a:endParaRPr lang="tr-TR" b="1" dirty="0"/>
          </a:p>
          <a:p>
            <a:pPr marL="0" indent="0">
              <a:buNone/>
            </a:pPr>
            <a:r>
              <a:rPr lang="tr-TR" b="1" dirty="0"/>
              <a:t>3. </a:t>
            </a:r>
            <a:r>
              <a:rPr lang="tr-TR" dirty="0"/>
              <a:t>Yıkamanın etkinliği açısından varsa </a:t>
            </a:r>
            <a:r>
              <a:rPr lang="tr-TR" dirty="0" err="1"/>
              <a:t>kontakt</a:t>
            </a:r>
            <a:r>
              <a:rPr lang="tr-TR" dirty="0"/>
              <a:t> lensler hemen çıkarılmalıdır.</a:t>
            </a:r>
          </a:p>
          <a:p>
            <a:pPr marL="0" indent="0">
              <a:buNone/>
            </a:pPr>
            <a:endParaRPr lang="tr-TR" b="1" dirty="0"/>
          </a:p>
          <a:p>
            <a:pPr marL="0" indent="0">
              <a:buNone/>
            </a:pPr>
            <a:r>
              <a:rPr lang="tr-TR" b="1" dirty="0"/>
              <a:t>4. </a:t>
            </a:r>
            <a:r>
              <a:rPr lang="tr-TR" dirty="0"/>
              <a:t>Her iki göz de steril veya temiz bir yara bezi ile kapatılmalıdır.</a:t>
            </a:r>
          </a:p>
        </p:txBody>
      </p:sp>
      <p:pic>
        <p:nvPicPr>
          <p:cNvPr id="37890" name="Picture 2" descr="Göz Duşu Nedir? Göz Duşu Nasıl Kullanılır? - Yıldırımlar Giyim">
            <a:extLst>
              <a:ext uri="{FF2B5EF4-FFF2-40B4-BE49-F238E27FC236}">
                <a16:creationId xmlns:a16="http://schemas.microsoft.com/office/drawing/2014/main" id="{4D2F9B1C-FBB7-40BE-A7AF-8DE72AD31F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80019" y="1145325"/>
            <a:ext cx="3490470" cy="34904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31547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442DEB7A-C659-4C55-8FB5-66B039ABA7A9}"/>
              </a:ext>
            </a:extLst>
          </p:cNvPr>
          <p:cNvPicPr>
            <a:picLocks noChangeAspect="1"/>
          </p:cNvPicPr>
          <p:nvPr/>
        </p:nvPicPr>
        <p:blipFill>
          <a:blip r:embed="rId2"/>
          <a:stretch>
            <a:fillRect/>
          </a:stretch>
        </p:blipFill>
        <p:spPr>
          <a:xfrm>
            <a:off x="1392865" y="209550"/>
            <a:ext cx="9667875" cy="6438900"/>
          </a:xfrm>
          <a:prstGeom prst="rect">
            <a:avLst/>
          </a:prstGeom>
        </p:spPr>
      </p:pic>
    </p:spTree>
    <p:extLst>
      <p:ext uri="{BB962C8B-B14F-4D97-AF65-F5344CB8AC3E}">
        <p14:creationId xmlns:p14="http://schemas.microsoft.com/office/powerpoint/2010/main" val="842888619"/>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DC035072-B888-41FC-8855-2C4DF81A8024}"/>
              </a:ext>
            </a:extLst>
          </p:cNvPr>
          <p:cNvSpPr>
            <a:spLocks noGrp="1"/>
          </p:cNvSpPr>
          <p:nvPr>
            <p:ph type="title"/>
          </p:nvPr>
        </p:nvSpPr>
        <p:spPr>
          <a:xfrm>
            <a:off x="838200" y="365126"/>
            <a:ext cx="10515600" cy="474846"/>
          </a:xfrm>
        </p:spPr>
        <p:txBody>
          <a:bodyPr>
            <a:normAutofit fontScale="90000"/>
          </a:bodyPr>
          <a:lstStyle/>
          <a:p>
            <a:br>
              <a:rPr lang="tr-TR" b="1" i="1" dirty="0"/>
            </a:br>
            <a:r>
              <a:rPr lang="tr-TR" b="1" i="1" dirty="0"/>
              <a:t>Kimyasalların yutulması</a:t>
            </a:r>
            <a:br>
              <a:rPr lang="tr-TR" b="1" i="1" dirty="0"/>
            </a:br>
            <a:endParaRPr lang="tr-TR" dirty="0"/>
          </a:p>
        </p:txBody>
      </p:sp>
      <p:sp>
        <p:nvSpPr>
          <p:cNvPr id="3" name="İçerik Yer Tutucusu 2">
            <a:extLst>
              <a:ext uri="{FF2B5EF4-FFF2-40B4-BE49-F238E27FC236}">
                <a16:creationId xmlns:a16="http://schemas.microsoft.com/office/drawing/2014/main" id="{5CA99735-3199-4AD6-8F54-6D477181A75D}"/>
              </a:ext>
            </a:extLst>
          </p:cNvPr>
          <p:cNvSpPr>
            <a:spLocks noGrp="1"/>
          </p:cNvSpPr>
          <p:nvPr>
            <p:ph idx="1"/>
          </p:nvPr>
        </p:nvSpPr>
        <p:spPr>
          <a:xfrm>
            <a:off x="838200" y="1127051"/>
            <a:ext cx="10515600" cy="3062177"/>
          </a:xfrm>
        </p:spPr>
        <p:txBody>
          <a:bodyPr/>
          <a:lstStyle/>
          <a:p>
            <a:r>
              <a:rPr lang="tr-TR" b="1" dirty="0"/>
              <a:t>1. </a:t>
            </a:r>
            <a:r>
              <a:rPr lang="tr-TR" dirty="0"/>
              <a:t>Kişinin şuuru yerindeyse ve yutabiliyorsa su veya süt içirilmelidir. (Kusma eğilimindeyse sıvı verilmesine devam edilmez). %5’lik bakır sülfat eriyiği kullanılması da bir çözüm yolu olabilir. Bakır sülfatın kusturucu gücü fazla olduğundan, zehir mideden uzaklaştırılmış olur.</a:t>
            </a:r>
          </a:p>
          <a:p>
            <a:r>
              <a:rPr lang="tr-TR" b="1" dirty="0"/>
              <a:t>2. </a:t>
            </a:r>
            <a:r>
              <a:rPr lang="tr-TR" dirty="0"/>
              <a:t>Şuur yerinde değilse yaralının mutlaka başı veya tüm vücudu sol tarafa döndürülmelidir.</a:t>
            </a:r>
            <a:r>
              <a:rPr lang="tr-TR" b="1" dirty="0"/>
              <a:t> </a:t>
            </a:r>
          </a:p>
          <a:p>
            <a:r>
              <a:rPr lang="tr-TR" b="1" dirty="0"/>
              <a:t>3. </a:t>
            </a:r>
            <a:r>
              <a:rPr lang="tr-TR" dirty="0"/>
              <a:t>Kazaya maruz kalan kişi derhal bir sağlık kuruluşuna ulaştırılmalıdır</a:t>
            </a:r>
          </a:p>
        </p:txBody>
      </p:sp>
      <p:pic>
        <p:nvPicPr>
          <p:cNvPr id="4" name="Resim 3">
            <a:extLst>
              <a:ext uri="{FF2B5EF4-FFF2-40B4-BE49-F238E27FC236}">
                <a16:creationId xmlns:a16="http://schemas.microsoft.com/office/drawing/2014/main" id="{7AF6A0B9-0E43-4D2E-A0B8-9811D44C1528}"/>
              </a:ext>
            </a:extLst>
          </p:cNvPr>
          <p:cNvPicPr>
            <a:picLocks noChangeAspect="1"/>
          </p:cNvPicPr>
          <p:nvPr/>
        </p:nvPicPr>
        <p:blipFill>
          <a:blip r:embed="rId2"/>
          <a:stretch>
            <a:fillRect/>
          </a:stretch>
        </p:blipFill>
        <p:spPr>
          <a:xfrm>
            <a:off x="838200" y="4189228"/>
            <a:ext cx="9277350" cy="2686050"/>
          </a:xfrm>
          <a:prstGeom prst="rect">
            <a:avLst/>
          </a:prstGeom>
        </p:spPr>
      </p:pic>
    </p:spTree>
    <p:extLst>
      <p:ext uri="{BB962C8B-B14F-4D97-AF65-F5344CB8AC3E}">
        <p14:creationId xmlns:p14="http://schemas.microsoft.com/office/powerpoint/2010/main" val="1014840321"/>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82C9D093-8107-4DE6-A44B-8CE4C8E9B753}"/>
              </a:ext>
            </a:extLst>
          </p:cNvPr>
          <p:cNvSpPr>
            <a:spLocks noGrp="1"/>
          </p:cNvSpPr>
          <p:nvPr>
            <p:ph idx="1"/>
          </p:nvPr>
        </p:nvSpPr>
        <p:spPr>
          <a:xfrm>
            <a:off x="838200" y="606056"/>
            <a:ext cx="10515600" cy="5570907"/>
          </a:xfrm>
        </p:spPr>
        <p:txBody>
          <a:bodyPr>
            <a:normAutofit/>
          </a:bodyPr>
          <a:lstStyle/>
          <a:p>
            <a:r>
              <a:rPr lang="tr-TR" b="1" i="1" dirty="0"/>
              <a:t>Kimyasalların solunum yolu ile alınması</a:t>
            </a:r>
          </a:p>
          <a:p>
            <a:r>
              <a:rPr lang="tr-TR" b="1" dirty="0"/>
              <a:t>1. </a:t>
            </a:r>
            <a:r>
              <a:rPr lang="tr-TR" dirty="0"/>
              <a:t>Bulunulan alan boşaltılmalı, yaralının temiz hava alması sağlanmalıdır. S</a:t>
            </a:r>
            <a:r>
              <a:rPr lang="es-ES" dirty="0"/>
              <a:t>ağlık kuruluşları ile temasa geçilmelidir.</a:t>
            </a:r>
          </a:p>
          <a:p>
            <a:r>
              <a:rPr lang="tr-TR" b="1" dirty="0"/>
              <a:t>2. </a:t>
            </a:r>
            <a:r>
              <a:rPr lang="tr-TR" dirty="0"/>
              <a:t>Nefes alma durduğu (nefes gürültüsü duyulmaması, göğüste hareket görülmemesi ve değişen cilt rengi) anda tıbbi yardım alana kadar geçen süre içinde ağızdan ağıza veya ağızdan buruna suni teneffüs yapılmalıdır.</a:t>
            </a:r>
          </a:p>
          <a:p>
            <a:r>
              <a:rPr lang="tr-TR" b="1" dirty="0"/>
              <a:t>3. </a:t>
            </a:r>
            <a:r>
              <a:rPr lang="tr-TR" dirty="0"/>
              <a:t>Krom, brom, </a:t>
            </a:r>
            <a:r>
              <a:rPr lang="tr-TR" dirty="0" err="1"/>
              <a:t>HCl</a:t>
            </a:r>
            <a:r>
              <a:rPr lang="tr-TR" dirty="0"/>
              <a:t> vb. kimyasalların buharları doğrudan solunduğunda zehirlenmelere yol açar. Bu durumda </a:t>
            </a:r>
            <a:r>
              <a:rPr lang="tr-TR" dirty="0" err="1"/>
              <a:t>heme</a:t>
            </a:r>
            <a:r>
              <a:rPr lang="tr-TR" dirty="0"/>
              <a:t> sağlık kuruluşuna haber verilmeli ve hekim gelinceye kadar tam bir dinlenme ve açık hava sağlanmalıdır. Su veya bikarbonat buharı ve oksijen teneffüs ettirilebilir</a:t>
            </a:r>
          </a:p>
        </p:txBody>
      </p:sp>
    </p:spTree>
    <p:extLst>
      <p:ext uri="{BB962C8B-B14F-4D97-AF65-F5344CB8AC3E}">
        <p14:creationId xmlns:p14="http://schemas.microsoft.com/office/powerpoint/2010/main" val="1858310895"/>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CFC02105-4FC5-48B6-9933-B2E8897A86C5}"/>
              </a:ext>
            </a:extLst>
          </p:cNvPr>
          <p:cNvSpPr>
            <a:spLocks noGrp="1"/>
          </p:cNvSpPr>
          <p:nvPr>
            <p:ph type="title"/>
          </p:nvPr>
        </p:nvSpPr>
        <p:spPr/>
        <p:txBody>
          <a:bodyPr/>
          <a:lstStyle/>
          <a:p>
            <a:r>
              <a:rPr lang="tr-TR" dirty="0"/>
              <a:t>RİSK DEĞERLENDİRME YÖNTEMİ COSHH</a:t>
            </a:r>
          </a:p>
        </p:txBody>
      </p:sp>
      <p:sp>
        <p:nvSpPr>
          <p:cNvPr id="3" name="İçerik Yer Tutucusu 2">
            <a:extLst>
              <a:ext uri="{FF2B5EF4-FFF2-40B4-BE49-F238E27FC236}">
                <a16:creationId xmlns:a16="http://schemas.microsoft.com/office/drawing/2014/main" id="{9D0DE709-8019-42BC-BA99-E8171377A853}"/>
              </a:ext>
            </a:extLst>
          </p:cNvPr>
          <p:cNvSpPr>
            <a:spLocks noGrp="1"/>
          </p:cNvSpPr>
          <p:nvPr>
            <p:ph idx="1"/>
          </p:nvPr>
        </p:nvSpPr>
        <p:spPr/>
        <p:txBody>
          <a:bodyPr/>
          <a:lstStyle/>
          <a:p>
            <a:endParaRPr lang="tr-TR"/>
          </a:p>
        </p:txBody>
      </p:sp>
    </p:spTree>
    <p:extLst>
      <p:ext uri="{BB962C8B-B14F-4D97-AF65-F5344CB8AC3E}">
        <p14:creationId xmlns:p14="http://schemas.microsoft.com/office/powerpoint/2010/main" val="2407525596"/>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9E6B2101-ECBB-4EF6-B6A2-E058FEF2ABE0}"/>
              </a:ext>
            </a:extLst>
          </p:cNvPr>
          <p:cNvSpPr>
            <a:spLocks noGrp="1"/>
          </p:cNvSpPr>
          <p:nvPr>
            <p:ph idx="1"/>
          </p:nvPr>
        </p:nvSpPr>
        <p:spPr/>
        <p:txBody>
          <a:bodyPr/>
          <a:lstStyle/>
          <a:p>
            <a:r>
              <a:rPr lang="tr-TR" dirty="0"/>
              <a:t> TEŞEKKÜRLER …</a:t>
            </a:r>
          </a:p>
        </p:txBody>
      </p:sp>
    </p:spTree>
    <p:extLst>
      <p:ext uri="{BB962C8B-B14F-4D97-AF65-F5344CB8AC3E}">
        <p14:creationId xmlns:p14="http://schemas.microsoft.com/office/powerpoint/2010/main" val="42209721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A7920967-6BBA-43BE-BA82-754035DCAF0D}"/>
              </a:ext>
            </a:extLst>
          </p:cNvPr>
          <p:cNvPicPr>
            <a:picLocks noChangeAspect="1"/>
          </p:cNvPicPr>
          <p:nvPr/>
        </p:nvPicPr>
        <p:blipFill>
          <a:blip r:embed="rId2"/>
          <a:stretch>
            <a:fillRect/>
          </a:stretch>
        </p:blipFill>
        <p:spPr>
          <a:xfrm>
            <a:off x="984270" y="816610"/>
            <a:ext cx="10223459" cy="4624898"/>
          </a:xfrm>
          <a:prstGeom prst="rect">
            <a:avLst/>
          </a:prstGeom>
        </p:spPr>
      </p:pic>
      <p:pic>
        <p:nvPicPr>
          <p:cNvPr id="6146" name="Picture 2" descr="Evsel Kimyasallar">
            <a:extLst>
              <a:ext uri="{FF2B5EF4-FFF2-40B4-BE49-F238E27FC236}">
                <a16:creationId xmlns:a16="http://schemas.microsoft.com/office/drawing/2014/main" id="{456B11F5-9523-4E42-961D-04739E152C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17271" y="4875692"/>
            <a:ext cx="2914650" cy="165735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Çevremizdeki Kimyasal Maddeler">
            <a:extLst>
              <a:ext uri="{FF2B5EF4-FFF2-40B4-BE49-F238E27FC236}">
                <a16:creationId xmlns:a16="http://schemas.microsoft.com/office/drawing/2014/main" id="{37E1A66E-270C-46F8-A072-FDAD3471A0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078" y="240341"/>
            <a:ext cx="2466975" cy="1847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48014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F7E98D70-6741-4354-A0D8-6C179880C531}"/>
              </a:ext>
            </a:extLst>
          </p:cNvPr>
          <p:cNvPicPr>
            <a:picLocks noChangeAspect="1"/>
          </p:cNvPicPr>
          <p:nvPr/>
        </p:nvPicPr>
        <p:blipFill>
          <a:blip r:embed="rId2"/>
          <a:stretch>
            <a:fillRect/>
          </a:stretch>
        </p:blipFill>
        <p:spPr>
          <a:xfrm>
            <a:off x="0" y="1"/>
            <a:ext cx="12192000" cy="6858000"/>
          </a:xfrm>
          <a:prstGeom prst="rect">
            <a:avLst/>
          </a:prstGeom>
        </p:spPr>
      </p:pic>
    </p:spTree>
    <p:extLst>
      <p:ext uri="{BB962C8B-B14F-4D97-AF65-F5344CB8AC3E}">
        <p14:creationId xmlns:p14="http://schemas.microsoft.com/office/powerpoint/2010/main" val="2626053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EC3C036B-B52A-47B4-AAC5-E5FFA9468AB8}"/>
              </a:ext>
            </a:extLst>
          </p:cNvPr>
          <p:cNvPicPr>
            <a:picLocks noChangeAspect="1"/>
          </p:cNvPicPr>
          <p:nvPr/>
        </p:nvPicPr>
        <p:blipFill>
          <a:blip r:embed="rId2"/>
          <a:stretch>
            <a:fillRect/>
          </a:stretch>
        </p:blipFill>
        <p:spPr>
          <a:xfrm>
            <a:off x="1053302" y="95693"/>
            <a:ext cx="10446902" cy="6762307"/>
          </a:xfrm>
          <a:prstGeom prst="rect">
            <a:avLst/>
          </a:prstGeom>
          <a:effectLst>
            <a:outerShdw blurRad="50800" dist="38100" dir="5400000" algn="t" rotWithShape="0">
              <a:schemeClr val="bg1">
                <a:alpha val="40000"/>
              </a:schemeClr>
            </a:outerShdw>
          </a:effectLst>
        </p:spPr>
      </p:pic>
    </p:spTree>
    <p:extLst>
      <p:ext uri="{BB962C8B-B14F-4D97-AF65-F5344CB8AC3E}">
        <p14:creationId xmlns:p14="http://schemas.microsoft.com/office/powerpoint/2010/main" val="9081811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266CE615-F82D-45B2-829E-CD29B1E4FAC4}"/>
              </a:ext>
            </a:extLst>
          </p:cNvPr>
          <p:cNvPicPr>
            <a:picLocks noChangeAspect="1"/>
          </p:cNvPicPr>
          <p:nvPr/>
        </p:nvPicPr>
        <p:blipFill>
          <a:blip r:embed="rId2"/>
          <a:stretch>
            <a:fillRect/>
          </a:stretch>
        </p:blipFill>
        <p:spPr>
          <a:xfrm>
            <a:off x="732350" y="0"/>
            <a:ext cx="10727300" cy="6858000"/>
          </a:xfrm>
          <a:prstGeom prst="rect">
            <a:avLst/>
          </a:prstGeom>
          <a:solidFill>
            <a:schemeClr val="accent1">
              <a:lumMod val="20000"/>
              <a:lumOff val="80000"/>
            </a:schemeClr>
          </a:solidFill>
        </p:spPr>
      </p:pic>
    </p:spTree>
    <p:extLst>
      <p:ext uri="{BB962C8B-B14F-4D97-AF65-F5344CB8AC3E}">
        <p14:creationId xmlns:p14="http://schemas.microsoft.com/office/powerpoint/2010/main" val="18084870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pattFill prst="pct10">
          <a:fgClr>
            <a:schemeClr val="accent1"/>
          </a:fgClr>
          <a:bgClr>
            <a:schemeClr val="bg1"/>
          </a:bgClr>
        </a:pattFill>
        <a:effectLst/>
      </p:bgPr>
    </p:bg>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B52DC0F1-CC2B-48EF-8A6C-2BA8D19EFAA6}"/>
              </a:ext>
            </a:extLst>
          </p:cNvPr>
          <p:cNvPicPr>
            <a:picLocks noChangeAspect="1"/>
          </p:cNvPicPr>
          <p:nvPr/>
        </p:nvPicPr>
        <p:blipFill>
          <a:blip r:embed="rId2"/>
          <a:stretch>
            <a:fillRect/>
          </a:stretch>
        </p:blipFill>
        <p:spPr>
          <a:xfrm>
            <a:off x="1712950" y="0"/>
            <a:ext cx="8256240" cy="6858000"/>
          </a:xfrm>
          <a:prstGeom prst="rect">
            <a:avLst/>
          </a:prstGeom>
        </p:spPr>
      </p:pic>
    </p:spTree>
    <p:extLst>
      <p:ext uri="{BB962C8B-B14F-4D97-AF65-F5344CB8AC3E}">
        <p14:creationId xmlns:p14="http://schemas.microsoft.com/office/powerpoint/2010/main" val="23449795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91A06732-A0F7-4A4B-83BA-1571A988CD61}"/>
              </a:ext>
            </a:extLst>
          </p:cNvPr>
          <p:cNvSpPr>
            <a:spLocks noGrp="1"/>
          </p:cNvSpPr>
          <p:nvPr>
            <p:ph type="title"/>
          </p:nvPr>
        </p:nvSpPr>
        <p:spPr>
          <a:xfrm>
            <a:off x="0" y="365125"/>
            <a:ext cx="12192000" cy="649943"/>
          </a:xfrm>
        </p:spPr>
        <p:style>
          <a:lnRef idx="1">
            <a:schemeClr val="accent3"/>
          </a:lnRef>
          <a:fillRef idx="3">
            <a:schemeClr val="accent3"/>
          </a:fillRef>
          <a:effectRef idx="2">
            <a:schemeClr val="accent3"/>
          </a:effectRef>
          <a:fontRef idx="minor">
            <a:schemeClr val="lt1"/>
          </a:fontRef>
        </p:style>
        <p:txBody>
          <a:bodyPr>
            <a:normAutofit fontScale="90000"/>
          </a:bodyPr>
          <a:lstStyle/>
          <a:p>
            <a:pPr algn="ctr"/>
            <a:br>
              <a:rPr lang="tr-TR" dirty="0"/>
            </a:br>
            <a:r>
              <a:rPr lang="tr-TR" dirty="0"/>
              <a:t>Programın Amacı:</a:t>
            </a:r>
            <a:br>
              <a:rPr lang="tr-TR" dirty="0"/>
            </a:br>
            <a:endParaRPr lang="tr-TR" dirty="0"/>
          </a:p>
        </p:txBody>
      </p:sp>
      <p:sp>
        <p:nvSpPr>
          <p:cNvPr id="3" name="İçerik Yer Tutucusu 2">
            <a:extLst>
              <a:ext uri="{FF2B5EF4-FFF2-40B4-BE49-F238E27FC236}">
                <a16:creationId xmlns:a16="http://schemas.microsoft.com/office/drawing/2014/main" id="{45DE4FAA-C735-483E-A92B-0EF450DA2BBC}"/>
              </a:ext>
            </a:extLst>
          </p:cNvPr>
          <p:cNvSpPr>
            <a:spLocks noGrp="1"/>
          </p:cNvSpPr>
          <p:nvPr>
            <p:ph idx="1"/>
          </p:nvPr>
        </p:nvSpPr>
        <p:spPr>
          <a:xfrm>
            <a:off x="838200" y="1439731"/>
            <a:ext cx="10515600" cy="2326926"/>
          </a:xfrm>
        </p:spPr>
        <p:txBody>
          <a:bodyPr/>
          <a:lstStyle/>
          <a:p>
            <a:r>
              <a:rPr lang="tr-TR" dirty="0"/>
              <a:t>İlk müdahale personelinden farklı olarak Kimyasal döküntü ile mücadele edip tehlikenin tamamen ortadan kalkması için gerekli bütün adımları atacak kişiler, AMP planlarında görevli olan veya görev almak isteyen personellerin eğitimlerinin verilmesi.</a:t>
            </a:r>
          </a:p>
          <a:p>
            <a:endParaRPr lang="tr-TR" dirty="0"/>
          </a:p>
        </p:txBody>
      </p:sp>
      <p:pic>
        <p:nvPicPr>
          <p:cNvPr id="2050" name="Picture 2" descr="Hazmat Nedir Ne Demek? | Huzuristan">
            <a:extLst>
              <a:ext uri="{FF2B5EF4-FFF2-40B4-BE49-F238E27FC236}">
                <a16:creationId xmlns:a16="http://schemas.microsoft.com/office/drawing/2014/main" id="{3D5F63A9-9E83-4198-A0CC-27EE88AF9E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22041" y="3361888"/>
            <a:ext cx="4876800" cy="3248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20385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3943BEB1-1D8D-45E3-B4B7-766F360A066D}"/>
              </a:ext>
            </a:extLst>
          </p:cNvPr>
          <p:cNvPicPr>
            <a:picLocks noChangeAspect="1"/>
          </p:cNvPicPr>
          <p:nvPr/>
        </p:nvPicPr>
        <p:blipFill>
          <a:blip r:embed="rId2"/>
          <a:stretch>
            <a:fillRect/>
          </a:stretch>
        </p:blipFill>
        <p:spPr>
          <a:xfrm>
            <a:off x="1153078" y="0"/>
            <a:ext cx="10277936" cy="6772940"/>
          </a:xfrm>
          <a:prstGeom prst="rect">
            <a:avLst/>
          </a:prstGeom>
        </p:spPr>
      </p:pic>
    </p:spTree>
    <p:extLst>
      <p:ext uri="{BB962C8B-B14F-4D97-AF65-F5344CB8AC3E}">
        <p14:creationId xmlns:p14="http://schemas.microsoft.com/office/powerpoint/2010/main" val="42296999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CF2EB944-7EB9-46EF-AB93-49C00024FF3F}"/>
              </a:ext>
            </a:extLst>
          </p:cNvPr>
          <p:cNvPicPr>
            <a:picLocks noChangeAspect="1"/>
          </p:cNvPicPr>
          <p:nvPr/>
        </p:nvPicPr>
        <p:blipFill>
          <a:blip r:embed="rId2"/>
          <a:stretch>
            <a:fillRect/>
          </a:stretch>
        </p:blipFill>
        <p:spPr>
          <a:xfrm>
            <a:off x="862494" y="0"/>
            <a:ext cx="10467012" cy="6858000"/>
          </a:xfrm>
          <a:prstGeom prst="rect">
            <a:avLst/>
          </a:prstGeom>
        </p:spPr>
      </p:pic>
    </p:spTree>
    <p:extLst>
      <p:ext uri="{BB962C8B-B14F-4D97-AF65-F5344CB8AC3E}">
        <p14:creationId xmlns:p14="http://schemas.microsoft.com/office/powerpoint/2010/main" val="35861186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07091383-8D96-4062-B837-2C7FA037AC08}"/>
              </a:ext>
            </a:extLst>
          </p:cNvPr>
          <p:cNvSpPr/>
          <p:nvPr/>
        </p:nvSpPr>
        <p:spPr>
          <a:xfrm>
            <a:off x="2915608" y="469238"/>
            <a:ext cx="5797806" cy="523220"/>
          </a:xfrm>
          <a:prstGeom prst="rect">
            <a:avLst/>
          </a:prstGeom>
        </p:spPr>
        <p:txBody>
          <a:bodyPr wrap="none">
            <a:spAutoFit/>
          </a:bodyPr>
          <a:lstStyle/>
          <a:p>
            <a:r>
              <a:rPr lang="tr-TR" sz="2800" dirty="0"/>
              <a:t>KİMYASALLARDAN KORUNMA YOLLARI</a:t>
            </a:r>
          </a:p>
        </p:txBody>
      </p:sp>
      <p:sp>
        <p:nvSpPr>
          <p:cNvPr id="3" name="Dikdörtgen 2">
            <a:extLst>
              <a:ext uri="{FF2B5EF4-FFF2-40B4-BE49-F238E27FC236}">
                <a16:creationId xmlns:a16="http://schemas.microsoft.com/office/drawing/2014/main" id="{707BD778-40CC-4B69-A826-F427B94F8E40}"/>
              </a:ext>
            </a:extLst>
          </p:cNvPr>
          <p:cNvSpPr/>
          <p:nvPr/>
        </p:nvSpPr>
        <p:spPr>
          <a:xfrm>
            <a:off x="581247" y="1136601"/>
            <a:ext cx="11369748" cy="4524315"/>
          </a:xfrm>
          <a:prstGeom prst="rect">
            <a:avLst/>
          </a:prstGeom>
        </p:spPr>
        <p:txBody>
          <a:bodyPr wrap="square">
            <a:spAutoFit/>
          </a:bodyPr>
          <a:lstStyle/>
          <a:p>
            <a:r>
              <a:rPr lang="tr-TR" sz="2400" dirty="0"/>
              <a:t>1.Tehlikeli kimyasalı tehlikesiz ya da daha az tehlikeli olan değiştirme </a:t>
            </a:r>
          </a:p>
          <a:p>
            <a:r>
              <a:rPr lang="tr-TR" sz="2400" dirty="0"/>
              <a:t>2.Uygun teknolojiler; kapalı sistemlerde çalışma </a:t>
            </a:r>
          </a:p>
          <a:p>
            <a:r>
              <a:rPr lang="tr-TR" sz="2400" dirty="0"/>
              <a:t>3.Yerel havalandırma sistemleri</a:t>
            </a:r>
          </a:p>
          <a:p>
            <a:r>
              <a:rPr lang="tr-TR" sz="2400" dirty="0"/>
              <a:t>4.Yangın ve patlamaya neden olacak tutuşturucu maddeler </a:t>
            </a:r>
          </a:p>
          <a:p>
            <a:r>
              <a:rPr lang="tr-TR" sz="2400" dirty="0"/>
              <a:t>5. Kimyasallarla çalışan kişilerin sayısı mümkün olduğunca az olmalı </a:t>
            </a:r>
          </a:p>
          <a:p>
            <a:r>
              <a:rPr lang="tr-TR" sz="2400" dirty="0"/>
              <a:t>6.Kirlenen yüzeyle düzenli aralıklarla temizlenmeli </a:t>
            </a:r>
          </a:p>
          <a:p>
            <a:r>
              <a:rPr lang="tr-TR" sz="2400" dirty="0"/>
              <a:t>7.Maruziyet süresi kısaltılmalıdır </a:t>
            </a:r>
          </a:p>
          <a:p>
            <a:r>
              <a:rPr lang="tr-TR" sz="2400" dirty="0"/>
              <a:t>8.KKD kullanımı </a:t>
            </a:r>
          </a:p>
          <a:p>
            <a:r>
              <a:rPr lang="tr-TR" sz="2400" dirty="0"/>
              <a:t>9.Acil eylem planları hazırlanmalı </a:t>
            </a:r>
          </a:p>
          <a:p>
            <a:r>
              <a:rPr lang="tr-TR" sz="2400" dirty="0"/>
              <a:t>10.Kirlenmiş alanlarda yeme, içme vb. olmamalıdır </a:t>
            </a:r>
          </a:p>
          <a:p>
            <a:r>
              <a:rPr lang="tr-TR" sz="2400" dirty="0"/>
              <a:t>11.Kirlenmiş kıyafetlerin temizlenmesi depolanması vb. </a:t>
            </a:r>
          </a:p>
          <a:p>
            <a:r>
              <a:rPr lang="tr-TR" sz="2400" dirty="0"/>
              <a:t>12.Gerekli Uyarı ve işaretlerin eksiksiz olması</a:t>
            </a:r>
          </a:p>
        </p:txBody>
      </p:sp>
    </p:spTree>
    <p:extLst>
      <p:ext uri="{BB962C8B-B14F-4D97-AF65-F5344CB8AC3E}">
        <p14:creationId xmlns:p14="http://schemas.microsoft.com/office/powerpoint/2010/main" val="17263488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3" name="Resim 2">
            <a:extLst>
              <a:ext uri="{FF2B5EF4-FFF2-40B4-BE49-F238E27FC236}">
                <a16:creationId xmlns:a16="http://schemas.microsoft.com/office/drawing/2014/main" id="{CEC228AA-F9A1-443D-BC6B-C901FE5AB0AC}"/>
              </a:ext>
            </a:extLst>
          </p:cNvPr>
          <p:cNvPicPr>
            <a:picLocks noChangeAspect="1"/>
          </p:cNvPicPr>
          <p:nvPr/>
        </p:nvPicPr>
        <p:blipFill>
          <a:blip r:embed="rId2"/>
          <a:stretch>
            <a:fillRect/>
          </a:stretch>
        </p:blipFill>
        <p:spPr>
          <a:xfrm>
            <a:off x="888206" y="0"/>
            <a:ext cx="10415588" cy="6858000"/>
          </a:xfrm>
          <a:prstGeom prst="rect">
            <a:avLst/>
          </a:prstGeom>
        </p:spPr>
      </p:pic>
    </p:spTree>
    <p:extLst>
      <p:ext uri="{BB962C8B-B14F-4D97-AF65-F5344CB8AC3E}">
        <p14:creationId xmlns:p14="http://schemas.microsoft.com/office/powerpoint/2010/main" val="3199001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016B92A1-8C13-45DA-B3AF-D023BD7A5087}"/>
              </a:ext>
            </a:extLst>
          </p:cNvPr>
          <p:cNvSpPr>
            <a:spLocks noGrp="1"/>
          </p:cNvSpPr>
          <p:nvPr>
            <p:ph type="title"/>
          </p:nvPr>
        </p:nvSpPr>
        <p:spPr>
          <a:xfrm>
            <a:off x="838200" y="100014"/>
            <a:ext cx="10515600" cy="910782"/>
          </a:xfrm>
        </p:spPr>
        <p:txBody>
          <a:bodyPr/>
          <a:lstStyle/>
          <a:p>
            <a:r>
              <a:rPr lang="tr-TR" dirty="0"/>
              <a:t>KİMYASAL HİJYEN PROGRAMI</a:t>
            </a:r>
          </a:p>
        </p:txBody>
      </p:sp>
      <p:sp>
        <p:nvSpPr>
          <p:cNvPr id="3" name="İçerik Yer Tutucusu 2">
            <a:extLst>
              <a:ext uri="{FF2B5EF4-FFF2-40B4-BE49-F238E27FC236}">
                <a16:creationId xmlns:a16="http://schemas.microsoft.com/office/drawing/2014/main" id="{9712F6F4-F06B-417F-BAF8-9553F61CD854}"/>
              </a:ext>
            </a:extLst>
          </p:cNvPr>
          <p:cNvSpPr>
            <a:spLocks noGrp="1"/>
          </p:cNvSpPr>
          <p:nvPr>
            <p:ph idx="1"/>
          </p:nvPr>
        </p:nvSpPr>
        <p:spPr>
          <a:xfrm>
            <a:off x="838200" y="1071267"/>
            <a:ext cx="5658293" cy="4351338"/>
          </a:xfrm>
        </p:spPr>
        <p:txBody>
          <a:bodyPr/>
          <a:lstStyle/>
          <a:p>
            <a:r>
              <a:rPr lang="tr-TR" b="1" dirty="0"/>
              <a:t>Kimyasal Hijyen Faktörleri</a:t>
            </a:r>
            <a:endParaRPr lang="tr-TR" dirty="0"/>
          </a:p>
          <a:p>
            <a:r>
              <a:rPr lang="tr-TR" dirty="0"/>
              <a:t>Gaz, Buhar ve Dumanlar; </a:t>
            </a:r>
            <a:r>
              <a:rPr lang="tr-TR" dirty="0" err="1"/>
              <a:t>Solventler</a:t>
            </a:r>
            <a:r>
              <a:rPr lang="tr-TR" dirty="0"/>
              <a:t>, Asit ve Bazlar ile </a:t>
            </a:r>
            <a:r>
              <a:rPr lang="tr-TR" dirty="0" err="1"/>
              <a:t>Pestitlerden</a:t>
            </a:r>
            <a:r>
              <a:rPr lang="tr-TR" dirty="0"/>
              <a:t> oluşmaktadır.</a:t>
            </a:r>
          </a:p>
          <a:p>
            <a:r>
              <a:rPr lang="tr-TR" dirty="0"/>
              <a:t>Ortaya çıkan sorunların bir daha oluşmaması için kaydedilmesinin sağlanması gerekmektedir. </a:t>
            </a:r>
          </a:p>
          <a:p>
            <a:r>
              <a:rPr lang="tr-TR" dirty="0"/>
              <a:t>Sorunları ortadan kaldırmaya yönelik önlemler alınmalıdır. </a:t>
            </a:r>
          </a:p>
          <a:p>
            <a:pPr marL="0" indent="0">
              <a:buNone/>
            </a:pPr>
            <a:endParaRPr lang="tr-TR" dirty="0"/>
          </a:p>
        </p:txBody>
      </p:sp>
      <p:pic>
        <p:nvPicPr>
          <p:cNvPr id="4" name="Resim 3">
            <a:extLst>
              <a:ext uri="{FF2B5EF4-FFF2-40B4-BE49-F238E27FC236}">
                <a16:creationId xmlns:a16="http://schemas.microsoft.com/office/drawing/2014/main" id="{AC23E58F-B955-4132-A6E5-24C10A401DCF}"/>
              </a:ext>
            </a:extLst>
          </p:cNvPr>
          <p:cNvPicPr>
            <a:picLocks noChangeAspect="1"/>
          </p:cNvPicPr>
          <p:nvPr/>
        </p:nvPicPr>
        <p:blipFill>
          <a:blip r:embed="rId2"/>
          <a:stretch>
            <a:fillRect/>
          </a:stretch>
        </p:blipFill>
        <p:spPr>
          <a:xfrm>
            <a:off x="6938671" y="1182735"/>
            <a:ext cx="4884734" cy="4492530"/>
          </a:xfrm>
          <a:prstGeom prst="rect">
            <a:avLst/>
          </a:prstGeom>
        </p:spPr>
      </p:pic>
    </p:spTree>
    <p:extLst>
      <p:ext uri="{BB962C8B-B14F-4D97-AF65-F5344CB8AC3E}">
        <p14:creationId xmlns:p14="http://schemas.microsoft.com/office/powerpoint/2010/main" val="31387962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6DF8B815-B54F-4046-8633-D497ACC2DE03}"/>
              </a:ext>
            </a:extLst>
          </p:cNvPr>
          <p:cNvPicPr>
            <a:picLocks noChangeAspect="1"/>
          </p:cNvPicPr>
          <p:nvPr/>
        </p:nvPicPr>
        <p:blipFill>
          <a:blip r:embed="rId2"/>
          <a:stretch>
            <a:fillRect/>
          </a:stretch>
        </p:blipFill>
        <p:spPr>
          <a:xfrm>
            <a:off x="1" y="0"/>
            <a:ext cx="12192000" cy="6858000"/>
          </a:xfrm>
          <a:prstGeom prst="rect">
            <a:avLst/>
          </a:prstGeom>
        </p:spPr>
      </p:pic>
    </p:spTree>
    <p:extLst>
      <p:ext uri="{BB962C8B-B14F-4D97-AF65-F5344CB8AC3E}">
        <p14:creationId xmlns:p14="http://schemas.microsoft.com/office/powerpoint/2010/main" val="28784121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ikdörtgen 2">
            <a:extLst>
              <a:ext uri="{FF2B5EF4-FFF2-40B4-BE49-F238E27FC236}">
                <a16:creationId xmlns:a16="http://schemas.microsoft.com/office/drawing/2014/main" id="{AE4E083F-83F2-41BC-B115-0D0AAA5A0739}"/>
              </a:ext>
            </a:extLst>
          </p:cNvPr>
          <p:cNvSpPr/>
          <p:nvPr/>
        </p:nvSpPr>
        <p:spPr>
          <a:xfrm>
            <a:off x="1" y="416074"/>
            <a:ext cx="12192000" cy="400110"/>
          </a:xfrm>
          <a:prstGeom prst="rect">
            <a:avLst/>
          </a:prstGeom>
        </p:spPr>
        <p:style>
          <a:lnRef idx="1">
            <a:schemeClr val="accent4"/>
          </a:lnRef>
          <a:fillRef idx="3">
            <a:schemeClr val="accent4"/>
          </a:fillRef>
          <a:effectRef idx="2">
            <a:schemeClr val="accent4"/>
          </a:effectRef>
          <a:fontRef idx="minor">
            <a:schemeClr val="lt1"/>
          </a:fontRef>
        </p:style>
        <p:txBody>
          <a:bodyPr wrap="square">
            <a:spAutoFit/>
          </a:bodyPr>
          <a:lstStyle/>
          <a:p>
            <a:pPr algn="ctr"/>
            <a:r>
              <a:rPr lang="tr-TR" sz="2000" b="0" i="0" dirty="0">
                <a:solidFill>
                  <a:srgbClr val="111111"/>
                </a:solidFill>
                <a:effectLst/>
                <a:latin typeface="Roboto"/>
              </a:rPr>
              <a:t>Kimyasal Risk Önlemleri</a:t>
            </a:r>
          </a:p>
        </p:txBody>
      </p:sp>
      <p:sp>
        <p:nvSpPr>
          <p:cNvPr id="4" name="Dikdörtgen 3">
            <a:extLst>
              <a:ext uri="{FF2B5EF4-FFF2-40B4-BE49-F238E27FC236}">
                <a16:creationId xmlns:a16="http://schemas.microsoft.com/office/drawing/2014/main" id="{C9DD7093-916C-439B-9525-F8E272657896}"/>
              </a:ext>
            </a:extLst>
          </p:cNvPr>
          <p:cNvSpPr/>
          <p:nvPr/>
        </p:nvSpPr>
        <p:spPr>
          <a:xfrm>
            <a:off x="393405" y="816184"/>
            <a:ext cx="11451266" cy="4708981"/>
          </a:xfrm>
          <a:prstGeom prst="rect">
            <a:avLst/>
          </a:prstGeom>
        </p:spPr>
        <p:txBody>
          <a:bodyPr wrap="square">
            <a:spAutoFit/>
          </a:bodyPr>
          <a:lstStyle/>
          <a:p>
            <a:r>
              <a:rPr lang="tr-TR" b="0" i="0" dirty="0">
                <a:solidFill>
                  <a:srgbClr val="444444"/>
                </a:solidFill>
                <a:effectLst/>
                <a:latin typeface="Roboto"/>
              </a:rPr>
              <a:t>Kimyasal </a:t>
            </a:r>
            <a:r>
              <a:rPr lang="tr-TR" dirty="0">
                <a:solidFill>
                  <a:srgbClr val="444444"/>
                </a:solidFill>
                <a:latin typeface="Roboto"/>
              </a:rPr>
              <a:t>risk </a:t>
            </a:r>
            <a:r>
              <a:rPr lang="tr-TR" b="0" i="0" dirty="0">
                <a:solidFill>
                  <a:srgbClr val="444444"/>
                </a:solidFill>
                <a:effectLst/>
                <a:latin typeface="Roboto"/>
              </a:rPr>
              <a:t>önlemleri, kaynakta, ortamda ve kişiye yönelik olarak üç aşamada değerlendirilir.</a:t>
            </a:r>
          </a:p>
          <a:p>
            <a:endParaRPr lang="tr-TR" b="0" i="0" dirty="0">
              <a:solidFill>
                <a:srgbClr val="444444"/>
              </a:solidFill>
              <a:effectLst/>
              <a:latin typeface="Roboto"/>
            </a:endParaRPr>
          </a:p>
          <a:p>
            <a:pPr>
              <a:buFont typeface="+mj-lt"/>
              <a:buAutoNum type="arabicPeriod"/>
            </a:pPr>
            <a:r>
              <a:rPr lang="tr-TR" sz="2400" b="0" i="0" dirty="0">
                <a:solidFill>
                  <a:srgbClr val="111111"/>
                </a:solidFill>
                <a:effectLst/>
                <a:latin typeface="Roboto"/>
              </a:rPr>
              <a:t>Kaynakta Alınacak Önlemler</a:t>
            </a:r>
          </a:p>
          <a:p>
            <a:pPr marL="742950" lvl="1" indent="-285750">
              <a:buFont typeface="+mj-lt"/>
              <a:buAutoNum type="arabicPeriod"/>
            </a:pPr>
            <a:r>
              <a:rPr lang="tr-TR" sz="2400" b="1" i="0" dirty="0">
                <a:solidFill>
                  <a:srgbClr val="FF6600"/>
                </a:solidFill>
                <a:effectLst/>
                <a:latin typeface="Roboto"/>
              </a:rPr>
              <a:t>Kullanılan Maddenin Değiştirilmesi</a:t>
            </a:r>
            <a:br>
              <a:rPr lang="tr-TR" sz="2400" b="0" i="0" dirty="0">
                <a:solidFill>
                  <a:srgbClr val="444444"/>
                </a:solidFill>
                <a:effectLst/>
                <a:latin typeface="Roboto"/>
              </a:rPr>
            </a:br>
            <a:r>
              <a:rPr lang="tr-TR" sz="2400" b="0" i="0" dirty="0">
                <a:solidFill>
                  <a:srgbClr val="444444"/>
                </a:solidFill>
                <a:effectLst/>
                <a:latin typeface="Roboto"/>
              </a:rPr>
              <a:t>Benzen yerine </a:t>
            </a:r>
            <a:r>
              <a:rPr lang="tr-TR" sz="2400" b="0" i="0" dirty="0" err="1">
                <a:solidFill>
                  <a:srgbClr val="444444"/>
                </a:solidFill>
                <a:effectLst/>
                <a:latin typeface="Roboto"/>
              </a:rPr>
              <a:t>toluen</a:t>
            </a:r>
            <a:r>
              <a:rPr lang="tr-TR" sz="2400" b="0" i="0" dirty="0">
                <a:solidFill>
                  <a:srgbClr val="444444"/>
                </a:solidFill>
                <a:effectLst/>
                <a:latin typeface="Roboto"/>
              </a:rPr>
              <a:t>, benzin yerine gazyağı vs. gibi daha az zararlı madde kullanmak.</a:t>
            </a:r>
          </a:p>
          <a:p>
            <a:pPr marL="742950" lvl="1" indent="-285750">
              <a:buFont typeface="+mj-lt"/>
              <a:buAutoNum type="arabicPeriod"/>
            </a:pPr>
            <a:r>
              <a:rPr lang="tr-TR" sz="2400" b="1" i="0" dirty="0">
                <a:solidFill>
                  <a:srgbClr val="FF6600"/>
                </a:solidFill>
                <a:effectLst/>
                <a:latin typeface="Roboto"/>
              </a:rPr>
              <a:t>İşlemin Değiştirilmesi</a:t>
            </a:r>
            <a:br>
              <a:rPr lang="tr-TR" sz="2400" b="0" i="0" dirty="0">
                <a:solidFill>
                  <a:srgbClr val="444444"/>
                </a:solidFill>
                <a:effectLst/>
                <a:latin typeface="Roboto"/>
              </a:rPr>
            </a:br>
            <a:r>
              <a:rPr lang="tr-TR" sz="2400" b="0" i="0" dirty="0">
                <a:solidFill>
                  <a:srgbClr val="444444"/>
                </a:solidFill>
                <a:effectLst/>
                <a:latin typeface="Roboto"/>
              </a:rPr>
              <a:t>Örneğin,</a:t>
            </a:r>
            <a:r>
              <a:rPr lang="tr-TR" sz="2400" dirty="0">
                <a:solidFill>
                  <a:srgbClr val="444444"/>
                </a:solidFill>
                <a:latin typeface="Roboto"/>
              </a:rPr>
              <a:t> işyeri </a:t>
            </a:r>
            <a:r>
              <a:rPr lang="tr-TR" sz="2400" b="0" i="0" dirty="0">
                <a:solidFill>
                  <a:srgbClr val="444444"/>
                </a:solidFill>
                <a:effectLst/>
                <a:latin typeface="Roboto"/>
              </a:rPr>
              <a:t>ortamına bol miktarda boya ve tiner yayan tabanca boyası yerine havasız tabanca tekniğini uygulamak veya durum uygunsa fırça kullanmak hem boyadan, tinerden ekonomi sağlayacak hem de ortam havası daha az kirlenmiş olacaktır.</a:t>
            </a:r>
          </a:p>
          <a:p>
            <a:pPr marL="742950" lvl="1" indent="-285750">
              <a:buFont typeface="+mj-lt"/>
              <a:buAutoNum type="arabicPeriod"/>
            </a:pPr>
            <a:r>
              <a:rPr lang="tr-TR" sz="2400" b="1" i="0" dirty="0">
                <a:solidFill>
                  <a:srgbClr val="FF6600"/>
                </a:solidFill>
                <a:effectLst/>
                <a:latin typeface="Roboto"/>
              </a:rPr>
              <a:t>İşlemin Kapalı Sisteme Alınması</a:t>
            </a:r>
            <a:endParaRPr lang="tr-TR" sz="2400" b="0" i="0" dirty="0">
              <a:solidFill>
                <a:srgbClr val="444444"/>
              </a:solidFill>
              <a:effectLst/>
              <a:latin typeface="Roboto"/>
            </a:endParaRPr>
          </a:p>
          <a:p>
            <a:pPr marL="742950" lvl="1" indent="-285750">
              <a:buFont typeface="+mj-lt"/>
              <a:buAutoNum type="arabicPeriod"/>
            </a:pPr>
            <a:r>
              <a:rPr lang="tr-TR" sz="2400" b="1" i="0" dirty="0">
                <a:solidFill>
                  <a:srgbClr val="FF6600"/>
                </a:solidFill>
                <a:effectLst/>
                <a:latin typeface="Roboto"/>
              </a:rPr>
              <a:t>İşlemin Yer ve Süre Olarak Sınırlanması</a:t>
            </a:r>
          </a:p>
        </p:txBody>
      </p:sp>
    </p:spTree>
    <p:extLst>
      <p:ext uri="{BB962C8B-B14F-4D97-AF65-F5344CB8AC3E}">
        <p14:creationId xmlns:p14="http://schemas.microsoft.com/office/powerpoint/2010/main" val="10651976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FF6FD332-0889-413C-8532-70977E4BAE1A}"/>
              </a:ext>
            </a:extLst>
          </p:cNvPr>
          <p:cNvSpPr/>
          <p:nvPr/>
        </p:nvSpPr>
        <p:spPr>
          <a:xfrm>
            <a:off x="404037" y="474345"/>
            <a:ext cx="11600121" cy="5632311"/>
          </a:xfrm>
          <a:prstGeom prst="rect">
            <a:avLst/>
          </a:prstGeom>
        </p:spPr>
        <p:txBody>
          <a:bodyPr wrap="square">
            <a:spAutoFit/>
          </a:bodyPr>
          <a:lstStyle/>
          <a:p>
            <a:pPr lvl="1"/>
            <a:r>
              <a:rPr lang="tr-TR" sz="2400" b="1" i="0" dirty="0">
                <a:solidFill>
                  <a:srgbClr val="FF6600"/>
                </a:solidFill>
                <a:effectLst/>
                <a:latin typeface="Roboto"/>
              </a:rPr>
              <a:t>5. Islak (Sulu) Yöntemler Kullanılması</a:t>
            </a:r>
            <a:br>
              <a:rPr lang="tr-TR" sz="2400" b="0" i="0" dirty="0">
                <a:solidFill>
                  <a:srgbClr val="444444"/>
                </a:solidFill>
                <a:effectLst/>
                <a:latin typeface="Roboto"/>
              </a:rPr>
            </a:br>
            <a:r>
              <a:rPr lang="tr-TR" sz="2400" b="0" i="0" dirty="0">
                <a:solidFill>
                  <a:srgbClr val="444444"/>
                </a:solidFill>
                <a:effectLst/>
                <a:latin typeface="Roboto"/>
              </a:rPr>
              <a:t>Özellikle tozun ortama karışmadan bastırılmasına yarayan bu yöntem maden işletmelerinde çok yararlı olmaktadır.</a:t>
            </a:r>
          </a:p>
          <a:p>
            <a:pPr lvl="1"/>
            <a:r>
              <a:rPr lang="tr-TR" sz="2400" b="1" dirty="0">
                <a:solidFill>
                  <a:srgbClr val="FF6600"/>
                </a:solidFill>
                <a:latin typeface="Roboto"/>
              </a:rPr>
              <a:t>6. </a:t>
            </a:r>
            <a:r>
              <a:rPr lang="tr-TR" sz="2400" b="1" i="0" dirty="0">
                <a:solidFill>
                  <a:srgbClr val="FF6600"/>
                </a:solidFill>
                <a:effectLst/>
                <a:latin typeface="Roboto"/>
              </a:rPr>
              <a:t>Yerel </a:t>
            </a:r>
            <a:r>
              <a:rPr lang="tr-TR" sz="2400" b="1" i="0" dirty="0" err="1">
                <a:solidFill>
                  <a:srgbClr val="FF6600"/>
                </a:solidFill>
                <a:effectLst/>
                <a:latin typeface="Roboto"/>
              </a:rPr>
              <a:t>Aspirasyon</a:t>
            </a:r>
            <a:r>
              <a:rPr lang="tr-TR" sz="2400" b="1" i="0" dirty="0">
                <a:solidFill>
                  <a:srgbClr val="FF6600"/>
                </a:solidFill>
                <a:effectLst/>
                <a:latin typeface="Roboto"/>
              </a:rPr>
              <a:t> Sisteminin Uygulanması</a:t>
            </a:r>
            <a:br>
              <a:rPr lang="tr-TR" sz="2400" b="0" i="0" dirty="0">
                <a:solidFill>
                  <a:srgbClr val="444444"/>
                </a:solidFill>
                <a:effectLst/>
                <a:latin typeface="Roboto"/>
              </a:rPr>
            </a:br>
            <a:r>
              <a:rPr lang="tr-TR" sz="2400" b="0" i="0" dirty="0">
                <a:solidFill>
                  <a:srgbClr val="444444"/>
                </a:solidFill>
                <a:effectLst/>
                <a:latin typeface="Roboto"/>
              </a:rPr>
              <a:t>Gaz, toz, buhar gibi maddelerin kaynağında, ortama yayılmadan çekilerek dışarı atılmasını sağlayan bu yöntem ne yazık ki, pek çok yerde yanlış uygulanmakta ve bazen yarar yerine zarar vermektedir.</a:t>
            </a:r>
          </a:p>
          <a:p>
            <a:pPr lvl="1"/>
            <a:r>
              <a:rPr lang="tr-TR" sz="2400" b="1" i="0" dirty="0">
                <a:solidFill>
                  <a:srgbClr val="FF6600"/>
                </a:solidFill>
                <a:effectLst/>
                <a:latin typeface="Roboto"/>
              </a:rPr>
              <a:t>7. Sürekli Ortam Ölçümleri</a:t>
            </a:r>
            <a:br>
              <a:rPr lang="tr-TR" sz="2400" b="0" i="0" dirty="0">
                <a:solidFill>
                  <a:srgbClr val="444444"/>
                </a:solidFill>
                <a:effectLst/>
                <a:latin typeface="Roboto"/>
              </a:rPr>
            </a:br>
            <a:r>
              <a:rPr lang="tr-TR" sz="2400" b="0" i="0" dirty="0">
                <a:solidFill>
                  <a:srgbClr val="444444"/>
                </a:solidFill>
                <a:effectLst/>
                <a:latin typeface="Roboto"/>
              </a:rPr>
              <a:t>Ortamda, sık sık sorun olan madde veya etkenler özel detektör tüpleri veya </a:t>
            </a:r>
            <a:r>
              <a:rPr lang="tr-TR" sz="2400" b="0" i="0" dirty="0" err="1">
                <a:solidFill>
                  <a:srgbClr val="444444"/>
                </a:solidFill>
                <a:effectLst/>
                <a:latin typeface="Roboto"/>
              </a:rPr>
              <a:t>deteksiyon</a:t>
            </a:r>
            <a:r>
              <a:rPr lang="tr-TR" sz="2400" b="0" i="0" dirty="0">
                <a:solidFill>
                  <a:srgbClr val="444444"/>
                </a:solidFill>
                <a:effectLst/>
                <a:latin typeface="Roboto"/>
              </a:rPr>
              <a:t> cihazları ile  kontrol edilerek alınan önlemlerin yeterliliği denetlenmeli, gerekiyorsa yeni önlemler alınmalıdır.</a:t>
            </a:r>
          </a:p>
          <a:p>
            <a:pPr lvl="1"/>
            <a:r>
              <a:rPr lang="tr-TR" sz="2400" b="1" dirty="0">
                <a:solidFill>
                  <a:srgbClr val="FF6600"/>
                </a:solidFill>
                <a:latin typeface="Roboto"/>
              </a:rPr>
              <a:t>8. </a:t>
            </a:r>
            <a:r>
              <a:rPr lang="tr-TR" sz="2400" b="1" i="0" dirty="0">
                <a:solidFill>
                  <a:srgbClr val="FF6600"/>
                </a:solidFill>
                <a:effectLst/>
                <a:latin typeface="Roboto"/>
              </a:rPr>
              <a:t>Yeterli Bakım Programı</a:t>
            </a:r>
            <a:br>
              <a:rPr lang="tr-TR" sz="2400" b="0" i="0" dirty="0">
                <a:solidFill>
                  <a:srgbClr val="444444"/>
                </a:solidFill>
                <a:effectLst/>
                <a:latin typeface="Roboto"/>
              </a:rPr>
            </a:br>
            <a:r>
              <a:rPr lang="tr-TR" sz="2400" b="0" i="0" dirty="0">
                <a:solidFill>
                  <a:srgbClr val="444444"/>
                </a:solidFill>
                <a:effectLst/>
                <a:latin typeface="Roboto"/>
              </a:rPr>
              <a:t>Risklerin kaynağında önlenmesi için tesis edilen sistemlerin bakımlarının yapılması kimyasalların ortama yayılmasını önlemede etkili olacaktır.</a:t>
            </a:r>
          </a:p>
        </p:txBody>
      </p:sp>
    </p:spTree>
    <p:extLst>
      <p:ext uri="{BB962C8B-B14F-4D97-AF65-F5344CB8AC3E}">
        <p14:creationId xmlns:p14="http://schemas.microsoft.com/office/powerpoint/2010/main" val="23935555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C5AF44E6-5850-4C7C-A57B-EFD141A48711}"/>
              </a:ext>
            </a:extLst>
          </p:cNvPr>
          <p:cNvSpPr/>
          <p:nvPr/>
        </p:nvSpPr>
        <p:spPr>
          <a:xfrm>
            <a:off x="552893" y="1028343"/>
            <a:ext cx="11323674" cy="4893647"/>
          </a:xfrm>
          <a:prstGeom prst="rect">
            <a:avLst/>
          </a:prstGeom>
        </p:spPr>
        <p:txBody>
          <a:bodyPr wrap="square">
            <a:spAutoFit/>
          </a:bodyPr>
          <a:lstStyle/>
          <a:p>
            <a:r>
              <a:rPr lang="tr-TR" sz="2400" b="1" i="0" dirty="0">
                <a:solidFill>
                  <a:schemeClr val="accent1">
                    <a:lumMod val="75000"/>
                  </a:schemeClr>
                </a:solidFill>
                <a:effectLst/>
                <a:latin typeface="Roboto"/>
              </a:rPr>
              <a:t>Ortamda (Hava yolunda) Alınacak Önlemler</a:t>
            </a:r>
          </a:p>
          <a:p>
            <a:endParaRPr lang="tr-TR" sz="2400" b="1" i="0" dirty="0">
              <a:solidFill>
                <a:schemeClr val="accent1">
                  <a:lumMod val="75000"/>
                </a:schemeClr>
              </a:solidFill>
              <a:effectLst/>
              <a:latin typeface="Roboto"/>
            </a:endParaRPr>
          </a:p>
          <a:p>
            <a:pPr marL="742950" lvl="1" indent="-285750">
              <a:buFont typeface="+mj-lt"/>
              <a:buAutoNum type="arabicPeriod"/>
            </a:pPr>
            <a:r>
              <a:rPr lang="tr-TR" sz="2400" b="1" i="0" dirty="0">
                <a:solidFill>
                  <a:srgbClr val="FF6600"/>
                </a:solidFill>
                <a:effectLst/>
                <a:latin typeface="Roboto"/>
              </a:rPr>
              <a:t>İşyeri Düzeni</a:t>
            </a:r>
            <a:br>
              <a:rPr lang="tr-TR" sz="2400" b="0" i="0" dirty="0">
                <a:solidFill>
                  <a:srgbClr val="444444"/>
                </a:solidFill>
                <a:effectLst/>
                <a:latin typeface="Roboto"/>
              </a:rPr>
            </a:br>
            <a:r>
              <a:rPr lang="tr-TR" sz="2400" b="0" i="0" dirty="0">
                <a:solidFill>
                  <a:srgbClr val="444444"/>
                </a:solidFill>
                <a:effectLst/>
                <a:latin typeface="Roboto"/>
              </a:rPr>
              <a:t>Düzensiz bir </a:t>
            </a:r>
            <a:r>
              <a:rPr lang="tr-TR" sz="2400" b="0" i="0" u="none" strike="noStrike" dirty="0">
                <a:solidFill>
                  <a:srgbClr val="3569E5"/>
                </a:solidFill>
                <a:effectLst/>
                <a:latin typeface="Roboto"/>
                <a:hlinkClick r:id="rId2"/>
              </a:rPr>
              <a:t>işyeri</a:t>
            </a:r>
            <a:r>
              <a:rPr lang="tr-TR" sz="2400" b="0" i="0" dirty="0">
                <a:solidFill>
                  <a:srgbClr val="444444"/>
                </a:solidFill>
                <a:effectLst/>
                <a:latin typeface="Roboto"/>
              </a:rPr>
              <a:t>, iş verimini düşüreceği gibi iş kazaları olasılığını arttıracak ve iş gereği oluşan süprüntü vb. maddeler örneğin bulaşık üstüpüler, tozlar sağlığı olumsuz yönde etkileyebilecektir.</a:t>
            </a:r>
          </a:p>
          <a:p>
            <a:pPr marL="742950" lvl="1" indent="-285750">
              <a:buFont typeface="+mj-lt"/>
              <a:buAutoNum type="arabicPeriod"/>
            </a:pPr>
            <a:r>
              <a:rPr lang="tr-TR" sz="2400" b="1" i="0" dirty="0">
                <a:solidFill>
                  <a:srgbClr val="FF6600"/>
                </a:solidFill>
                <a:effectLst/>
                <a:latin typeface="Roboto"/>
              </a:rPr>
              <a:t>Genel </a:t>
            </a:r>
            <a:r>
              <a:rPr lang="tr-TR" sz="2400" b="1" i="0" dirty="0" err="1">
                <a:solidFill>
                  <a:srgbClr val="FF6600"/>
                </a:solidFill>
                <a:effectLst/>
                <a:latin typeface="Roboto"/>
              </a:rPr>
              <a:t>Aspirasyon</a:t>
            </a:r>
            <a:br>
              <a:rPr lang="tr-TR" sz="2400" b="0" i="0" dirty="0">
                <a:solidFill>
                  <a:srgbClr val="444444"/>
                </a:solidFill>
                <a:effectLst/>
                <a:latin typeface="Roboto"/>
              </a:rPr>
            </a:br>
            <a:r>
              <a:rPr lang="tr-TR" sz="2400" b="0" i="0" dirty="0">
                <a:solidFill>
                  <a:srgbClr val="444444"/>
                </a:solidFill>
                <a:effectLst/>
                <a:latin typeface="Roboto"/>
              </a:rPr>
              <a:t>İlk göz önüne alınacak husus </a:t>
            </a:r>
            <a:r>
              <a:rPr lang="tr-TR" sz="2400" b="0" i="0" u="none" strike="noStrike" dirty="0">
                <a:solidFill>
                  <a:srgbClr val="3569E5"/>
                </a:solidFill>
                <a:effectLst/>
                <a:latin typeface="Roboto"/>
                <a:hlinkClick r:id="rId3"/>
              </a:rPr>
              <a:t>çalışan</a:t>
            </a:r>
            <a:r>
              <a:rPr lang="tr-TR" sz="2400" b="0" i="0" dirty="0">
                <a:solidFill>
                  <a:srgbClr val="444444"/>
                </a:solidFill>
                <a:effectLst/>
                <a:latin typeface="Roboto"/>
              </a:rPr>
              <a:t> kişilerin soludukları hava düzeyinde etkin bir havalanma sağlanmasıdır.</a:t>
            </a:r>
          </a:p>
          <a:p>
            <a:pPr marL="742950" lvl="1" indent="-285750">
              <a:buFont typeface="+mj-lt"/>
              <a:buAutoNum type="arabicPeriod"/>
            </a:pPr>
            <a:r>
              <a:rPr lang="tr-TR" sz="2400" b="1" i="0" dirty="0">
                <a:solidFill>
                  <a:srgbClr val="FF6600"/>
                </a:solidFill>
                <a:effectLst/>
                <a:latin typeface="Roboto"/>
              </a:rPr>
              <a:t>Seyreltme </a:t>
            </a:r>
            <a:r>
              <a:rPr lang="tr-TR" sz="2400" b="1" i="0" dirty="0" err="1">
                <a:solidFill>
                  <a:srgbClr val="FF6600"/>
                </a:solidFill>
                <a:effectLst/>
                <a:latin typeface="Roboto"/>
              </a:rPr>
              <a:t>Aspirasyonu</a:t>
            </a:r>
            <a:r>
              <a:rPr lang="tr-TR" sz="2400" b="1" i="0" dirty="0">
                <a:solidFill>
                  <a:srgbClr val="FF6600"/>
                </a:solidFill>
                <a:effectLst/>
                <a:latin typeface="Roboto"/>
              </a:rPr>
              <a:t> (Temiz Hava Sağlanması)</a:t>
            </a:r>
            <a:br>
              <a:rPr lang="tr-TR" sz="2400" b="0" i="0" dirty="0">
                <a:solidFill>
                  <a:srgbClr val="444444"/>
                </a:solidFill>
                <a:effectLst/>
                <a:latin typeface="Roboto"/>
              </a:rPr>
            </a:br>
            <a:r>
              <a:rPr lang="tr-TR" sz="2400" b="0" i="0" dirty="0">
                <a:solidFill>
                  <a:srgbClr val="444444"/>
                </a:solidFill>
                <a:effectLst/>
                <a:latin typeface="Roboto"/>
              </a:rPr>
              <a:t>Tamamen kapalı iş ortamlarında bir yandan yerel </a:t>
            </a:r>
            <a:r>
              <a:rPr lang="tr-TR" sz="2400" b="0" i="0" dirty="0" err="1">
                <a:solidFill>
                  <a:srgbClr val="444444"/>
                </a:solidFill>
                <a:effectLst/>
                <a:latin typeface="Roboto"/>
              </a:rPr>
              <a:t>aspirasyon</a:t>
            </a:r>
            <a:r>
              <a:rPr lang="tr-TR" sz="2400" b="0" i="0" dirty="0">
                <a:solidFill>
                  <a:srgbClr val="444444"/>
                </a:solidFill>
                <a:effectLst/>
                <a:latin typeface="Roboto"/>
              </a:rPr>
              <a:t> ile zararlı maddeler dışarı atılırken gerekli olan temiz hava da bir başka sistemden içeri verilmelidir.</a:t>
            </a:r>
          </a:p>
        </p:txBody>
      </p:sp>
    </p:spTree>
    <p:extLst>
      <p:ext uri="{BB962C8B-B14F-4D97-AF65-F5344CB8AC3E}">
        <p14:creationId xmlns:p14="http://schemas.microsoft.com/office/powerpoint/2010/main" val="30386864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B889FE44-FEFD-4DDC-ADAB-7017C702272C}"/>
              </a:ext>
            </a:extLst>
          </p:cNvPr>
          <p:cNvSpPr/>
          <p:nvPr/>
        </p:nvSpPr>
        <p:spPr>
          <a:xfrm>
            <a:off x="212652" y="315133"/>
            <a:ext cx="11589488" cy="6001643"/>
          </a:xfrm>
          <a:prstGeom prst="rect">
            <a:avLst/>
          </a:prstGeom>
        </p:spPr>
        <p:txBody>
          <a:bodyPr wrap="square">
            <a:spAutoFit/>
          </a:bodyPr>
          <a:lstStyle/>
          <a:p>
            <a:r>
              <a:rPr lang="tr-TR" sz="2400" b="1" i="0" dirty="0">
                <a:solidFill>
                  <a:schemeClr val="accent1">
                    <a:lumMod val="75000"/>
                  </a:schemeClr>
                </a:solidFill>
                <a:effectLst/>
                <a:latin typeface="Roboto"/>
              </a:rPr>
              <a:t>Çalışan Kişide (Alıcıda) Alınacak Önlemler</a:t>
            </a:r>
          </a:p>
          <a:p>
            <a:endParaRPr lang="tr-TR" sz="2400" b="1" i="0" dirty="0">
              <a:solidFill>
                <a:schemeClr val="accent1">
                  <a:lumMod val="75000"/>
                </a:schemeClr>
              </a:solidFill>
              <a:effectLst/>
              <a:latin typeface="Roboto"/>
            </a:endParaRPr>
          </a:p>
          <a:p>
            <a:pPr marL="742950" lvl="1" indent="-285750">
              <a:buFont typeface="+mj-lt"/>
              <a:buAutoNum type="arabicPeriod"/>
            </a:pPr>
            <a:r>
              <a:rPr lang="tr-TR" sz="2400" b="1" i="0" dirty="0">
                <a:solidFill>
                  <a:srgbClr val="FF6600"/>
                </a:solidFill>
                <a:effectLst/>
                <a:latin typeface="Roboto"/>
              </a:rPr>
              <a:t>Eğitim</a:t>
            </a:r>
            <a:br>
              <a:rPr lang="tr-TR" sz="2400" b="0" i="0" dirty="0">
                <a:solidFill>
                  <a:srgbClr val="444444"/>
                </a:solidFill>
                <a:effectLst/>
                <a:latin typeface="Roboto"/>
              </a:rPr>
            </a:br>
            <a:r>
              <a:rPr lang="tr-TR" sz="2400" b="0" i="0" dirty="0">
                <a:solidFill>
                  <a:srgbClr val="444444"/>
                </a:solidFill>
                <a:effectLst/>
                <a:latin typeface="Roboto"/>
              </a:rPr>
              <a:t>Önlemlerin en etkili ve yararlısı, çalışanların, hangi tehlikelerle karşı karşıya olduğu, nasıl korunacağı, alınan önlemlere nasıl uyacağı konusunda yapılacak ve belirli aralıklarla tekrarlanan işçi sağlığı ve iş güvenliği eğitimleridir.</a:t>
            </a:r>
          </a:p>
          <a:p>
            <a:pPr marL="742950" lvl="1" indent="-285750">
              <a:buFont typeface="+mj-lt"/>
              <a:buAutoNum type="arabicPeriod"/>
            </a:pPr>
            <a:r>
              <a:rPr lang="tr-TR" sz="2400" b="1" i="0" dirty="0">
                <a:solidFill>
                  <a:srgbClr val="FF6600"/>
                </a:solidFill>
                <a:effectLst/>
                <a:latin typeface="Roboto"/>
              </a:rPr>
              <a:t>Kişisel Koruyucular</a:t>
            </a:r>
            <a:br>
              <a:rPr lang="tr-TR" sz="2400" b="0" i="0" dirty="0">
                <a:solidFill>
                  <a:srgbClr val="444444"/>
                </a:solidFill>
                <a:effectLst/>
                <a:latin typeface="Roboto"/>
              </a:rPr>
            </a:br>
            <a:r>
              <a:rPr lang="tr-TR" sz="2400" b="0" i="0" dirty="0">
                <a:solidFill>
                  <a:srgbClr val="444444"/>
                </a:solidFill>
                <a:effectLst/>
                <a:latin typeface="Roboto"/>
              </a:rPr>
              <a:t>Gözlük, maske, eldiven, baret vb. kişisel koruyucular en son başvurulacak fakat gerektiğinde kesinlikle kullanılması zorunlu araçlardır. Bu araçlar ancak, hangi tehlikeye karşı ne kadar ve ne sürede koruduğu bilinci ile kullanılırsa yararlı olurlar.</a:t>
            </a:r>
          </a:p>
          <a:p>
            <a:pPr marL="742950" lvl="1" indent="-285750">
              <a:buFont typeface="+mj-lt"/>
              <a:buAutoNum type="arabicPeriod"/>
            </a:pPr>
            <a:r>
              <a:rPr lang="tr-TR" sz="2400" b="1" i="0" dirty="0">
                <a:solidFill>
                  <a:srgbClr val="FF6600"/>
                </a:solidFill>
                <a:effectLst/>
                <a:latin typeface="Roboto"/>
              </a:rPr>
              <a:t>Yeterli Sağlık Kontrolü</a:t>
            </a:r>
            <a:br>
              <a:rPr lang="tr-TR" sz="2400" b="0" i="0" dirty="0">
                <a:solidFill>
                  <a:srgbClr val="444444"/>
                </a:solidFill>
                <a:effectLst/>
                <a:latin typeface="Roboto"/>
              </a:rPr>
            </a:br>
            <a:r>
              <a:rPr lang="tr-TR" sz="2400" b="0" i="0" u="none" strike="noStrike" dirty="0">
                <a:solidFill>
                  <a:srgbClr val="3569E5"/>
                </a:solidFill>
                <a:effectLst/>
                <a:latin typeface="Roboto"/>
                <a:hlinkClick r:id="rId2"/>
              </a:rPr>
              <a:t>Çalışan</a:t>
            </a:r>
            <a:r>
              <a:rPr lang="tr-TR" sz="2400" b="0" i="0" dirty="0">
                <a:solidFill>
                  <a:srgbClr val="444444"/>
                </a:solidFill>
                <a:effectLst/>
                <a:latin typeface="Roboto"/>
              </a:rPr>
              <a:t> kişilerin işe giriş muayeneleri ve periyodik tıbbi kontrolleri sorunların erken tespit edilmesi ve gereken önlemlerin alınarak tedavilerinin yapılması çoğu kez hayat kurtarıcı olmaktadır.</a:t>
            </a:r>
          </a:p>
          <a:p>
            <a:r>
              <a:rPr lang="tr-TR" sz="2400" b="0" i="0" dirty="0">
                <a:solidFill>
                  <a:srgbClr val="444444"/>
                </a:solidFill>
                <a:effectLst/>
                <a:latin typeface="Roboto"/>
              </a:rPr>
              <a:t> </a:t>
            </a:r>
          </a:p>
        </p:txBody>
      </p:sp>
    </p:spTree>
    <p:extLst>
      <p:ext uri="{BB962C8B-B14F-4D97-AF65-F5344CB8AC3E}">
        <p14:creationId xmlns:p14="http://schemas.microsoft.com/office/powerpoint/2010/main" val="40683109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32D4E66A-83D4-40B5-974D-EA37B96570B6}"/>
              </a:ext>
            </a:extLst>
          </p:cNvPr>
          <p:cNvSpPr>
            <a:spLocks noGrp="1"/>
          </p:cNvSpPr>
          <p:nvPr>
            <p:ph type="title"/>
          </p:nvPr>
        </p:nvSpPr>
        <p:spPr>
          <a:xfrm>
            <a:off x="0" y="365126"/>
            <a:ext cx="12192000" cy="708666"/>
          </a:xfrm>
        </p:spPr>
        <p:style>
          <a:lnRef idx="0">
            <a:schemeClr val="accent3"/>
          </a:lnRef>
          <a:fillRef idx="3">
            <a:schemeClr val="accent3"/>
          </a:fillRef>
          <a:effectRef idx="3">
            <a:schemeClr val="accent3"/>
          </a:effectRef>
          <a:fontRef idx="minor">
            <a:schemeClr val="lt1"/>
          </a:fontRef>
        </p:style>
        <p:txBody>
          <a:bodyPr/>
          <a:lstStyle/>
          <a:p>
            <a:pPr algn="ctr"/>
            <a:r>
              <a:rPr lang="tr-TR" dirty="0"/>
              <a:t>Programın İçeriği:</a:t>
            </a:r>
          </a:p>
        </p:txBody>
      </p:sp>
      <p:sp>
        <p:nvSpPr>
          <p:cNvPr id="3" name="İçerik Yer Tutucusu 2">
            <a:extLst>
              <a:ext uri="{FF2B5EF4-FFF2-40B4-BE49-F238E27FC236}">
                <a16:creationId xmlns:a16="http://schemas.microsoft.com/office/drawing/2014/main" id="{309294E2-CD16-4F84-BBCD-68458AD2C152}"/>
              </a:ext>
            </a:extLst>
          </p:cNvPr>
          <p:cNvSpPr>
            <a:spLocks noGrp="1"/>
          </p:cNvSpPr>
          <p:nvPr>
            <p:ph idx="1"/>
          </p:nvPr>
        </p:nvSpPr>
        <p:spPr>
          <a:xfrm>
            <a:off x="327171" y="1342239"/>
            <a:ext cx="11026629" cy="4834724"/>
          </a:xfrm>
        </p:spPr>
        <p:txBody>
          <a:bodyPr>
            <a:normAutofit fontScale="77500" lnSpcReduction="20000"/>
          </a:bodyPr>
          <a:lstStyle/>
          <a:p>
            <a:r>
              <a:rPr lang="tr-TR" dirty="0"/>
              <a:t>Kimyasalları ve özelliklerini bilir.</a:t>
            </a:r>
          </a:p>
          <a:p>
            <a:r>
              <a:rPr lang="tr-TR" dirty="0"/>
              <a:t>Acil durum ekiplerini oluşturmayı bilir.</a:t>
            </a:r>
          </a:p>
          <a:p>
            <a:r>
              <a:rPr lang="tr-TR" dirty="0"/>
              <a:t>Kimyasal depolarında güvenlik önlemlerini bilir.</a:t>
            </a:r>
          </a:p>
          <a:p>
            <a:r>
              <a:rPr lang="tr-TR" dirty="0"/>
              <a:t>Acil durum aydınlatma sistemlerini, sesli ve ışıklı uyarı sistemlerini bilir.</a:t>
            </a:r>
          </a:p>
          <a:p>
            <a:r>
              <a:rPr lang="tr-TR" dirty="0"/>
              <a:t>Duman kontrol sistemlerini bilir.</a:t>
            </a:r>
          </a:p>
          <a:p>
            <a:r>
              <a:rPr lang="tr-TR" dirty="0" err="1"/>
              <a:t>Dedektör</a:t>
            </a:r>
            <a:r>
              <a:rPr lang="tr-TR" dirty="0"/>
              <a:t> çeşitlerini ( duman, ısı, </a:t>
            </a:r>
            <a:r>
              <a:rPr lang="tr-TR" dirty="0" err="1"/>
              <a:t>vs</a:t>
            </a:r>
            <a:r>
              <a:rPr lang="tr-TR" dirty="0"/>
              <a:t>), çalışma prensiplerini ve standartlarını bilir.</a:t>
            </a:r>
          </a:p>
          <a:p>
            <a:r>
              <a:rPr lang="tr-TR" dirty="0"/>
              <a:t>Tehlikeli kimyasal müdahale ekipmanlarını bilir.</a:t>
            </a:r>
          </a:p>
          <a:p>
            <a:r>
              <a:rPr lang="tr-TR" dirty="0"/>
              <a:t>Tehlikeli maddelerin sınıflarını bilir.</a:t>
            </a:r>
          </a:p>
          <a:p>
            <a:r>
              <a:rPr lang="tr-TR" dirty="0"/>
              <a:t>ACİL DURUM PLANLARINI hazırlar, kontrol ve revize edebilir.</a:t>
            </a:r>
          </a:p>
          <a:p>
            <a:r>
              <a:rPr lang="tr-TR" dirty="0"/>
              <a:t>Acil eylem planlarındaki, Sızıntı / döküntü postalarına eğitim verip, eğitim sonunda KATILIM belgesi verebilir.</a:t>
            </a:r>
          </a:p>
          <a:p>
            <a:r>
              <a:rPr lang="tr-TR" dirty="0"/>
              <a:t>Talepler doğrultusunda, KİMYASAL RİSK ANALİZİ yapabilir ve analiz sonucunda YAZILI RAPOR sunabilir.</a:t>
            </a:r>
          </a:p>
          <a:p>
            <a:r>
              <a:rPr lang="tr-TR" dirty="0"/>
              <a:t>NFPA 472 standardını bilir.</a:t>
            </a:r>
          </a:p>
          <a:p>
            <a:endParaRPr lang="tr-TR" dirty="0"/>
          </a:p>
        </p:txBody>
      </p:sp>
    </p:spTree>
    <p:extLst>
      <p:ext uri="{BB962C8B-B14F-4D97-AF65-F5344CB8AC3E}">
        <p14:creationId xmlns:p14="http://schemas.microsoft.com/office/powerpoint/2010/main" val="42060696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8C0E1C5-DB01-4AA6-A774-470DA7AC8CCA}"/>
              </a:ext>
            </a:extLst>
          </p:cNvPr>
          <p:cNvSpPr>
            <a:spLocks noGrp="1"/>
          </p:cNvSpPr>
          <p:nvPr>
            <p:ph type="title"/>
          </p:nvPr>
        </p:nvSpPr>
        <p:spPr>
          <a:xfrm>
            <a:off x="0" y="365126"/>
            <a:ext cx="12192000" cy="602438"/>
          </a:xfrm>
        </p:spPr>
        <p:style>
          <a:lnRef idx="2">
            <a:schemeClr val="accent2">
              <a:shade val="50000"/>
            </a:schemeClr>
          </a:lnRef>
          <a:fillRef idx="1">
            <a:schemeClr val="accent2"/>
          </a:fillRef>
          <a:effectRef idx="0">
            <a:schemeClr val="accent2"/>
          </a:effectRef>
          <a:fontRef idx="minor">
            <a:schemeClr val="lt1"/>
          </a:fontRef>
        </p:style>
        <p:txBody>
          <a:bodyPr>
            <a:normAutofit fontScale="90000"/>
          </a:bodyPr>
          <a:lstStyle/>
          <a:p>
            <a:r>
              <a:rPr lang="tr-TR" dirty="0"/>
              <a:t>               Kimyasallara Maruz Kalmanın Gözlenmesi</a:t>
            </a:r>
          </a:p>
        </p:txBody>
      </p:sp>
      <p:sp>
        <p:nvSpPr>
          <p:cNvPr id="3" name="İçerik Yer Tutucusu 2">
            <a:extLst>
              <a:ext uri="{FF2B5EF4-FFF2-40B4-BE49-F238E27FC236}">
                <a16:creationId xmlns:a16="http://schemas.microsoft.com/office/drawing/2014/main" id="{680F26CA-B23D-4954-9CCB-DBD830880E02}"/>
              </a:ext>
            </a:extLst>
          </p:cNvPr>
          <p:cNvSpPr>
            <a:spLocks noGrp="1"/>
          </p:cNvSpPr>
          <p:nvPr>
            <p:ph idx="1"/>
          </p:nvPr>
        </p:nvSpPr>
        <p:spPr>
          <a:xfrm>
            <a:off x="838200" y="1095153"/>
            <a:ext cx="10515600" cy="5081810"/>
          </a:xfrm>
        </p:spPr>
        <p:txBody>
          <a:bodyPr>
            <a:normAutofit/>
          </a:bodyPr>
          <a:lstStyle/>
          <a:p>
            <a:r>
              <a:rPr lang="tr-TR" dirty="0"/>
              <a:t>Fabrika içi denetim ile gözetilmesi </a:t>
            </a:r>
          </a:p>
          <a:p>
            <a:r>
              <a:rPr lang="tr-TR" dirty="0"/>
              <a:t>Doğrudan okuma yapabilen cihazlarla </a:t>
            </a:r>
          </a:p>
          <a:p>
            <a:r>
              <a:rPr lang="tr-TR" dirty="0"/>
              <a:t>Numune toplama pompalarıyla</a:t>
            </a:r>
          </a:p>
          <a:p>
            <a:r>
              <a:rPr lang="tr-TR" dirty="0"/>
              <a:t>Kişisel </a:t>
            </a:r>
            <a:r>
              <a:rPr lang="tr-TR" dirty="0" err="1"/>
              <a:t>Maruziyet</a:t>
            </a:r>
            <a:r>
              <a:rPr lang="tr-TR" dirty="0"/>
              <a:t> Ölçümleri Yönetmeliği</a:t>
            </a:r>
          </a:p>
          <a:p>
            <a:r>
              <a:rPr lang="tr-TR" dirty="0"/>
              <a:t>Çalışanların gürültü ile ilgili risklerden korunmalarına dair yönetmelikte anıldığı gibi çalışanların gürültüye maruz kalmaları sonucu oluşabilecek sağlık ve güvenlik riskleri, bilhassa işitme ile ilgili risk unsurlarından korunmaları için asgari gereklilikleri yerine getirmelerini kapsar. 6331 sayılı İş Sağlığı ve Güvenliği Kanunu çerçevesindeki işyerlerinde uygulanır.</a:t>
            </a:r>
          </a:p>
          <a:p>
            <a:pPr marL="0" indent="0">
              <a:buNone/>
            </a:pPr>
            <a:endParaRPr lang="tr-TR" dirty="0"/>
          </a:p>
        </p:txBody>
      </p:sp>
    </p:spTree>
    <p:extLst>
      <p:ext uri="{BB962C8B-B14F-4D97-AF65-F5344CB8AC3E}">
        <p14:creationId xmlns:p14="http://schemas.microsoft.com/office/powerpoint/2010/main" val="40807890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FCB8BA65-D804-4020-8AEB-AD5F9CF9727E}"/>
              </a:ext>
            </a:extLst>
          </p:cNvPr>
          <p:cNvSpPr/>
          <p:nvPr/>
        </p:nvSpPr>
        <p:spPr>
          <a:xfrm>
            <a:off x="297712" y="751344"/>
            <a:ext cx="5798288" cy="5632311"/>
          </a:xfrm>
          <a:prstGeom prst="rect">
            <a:avLst/>
          </a:prstGeom>
        </p:spPr>
        <p:txBody>
          <a:bodyPr wrap="square">
            <a:spAutoFit/>
          </a:bodyPr>
          <a:lstStyle/>
          <a:p>
            <a:r>
              <a:rPr lang="tr-TR" b="1" dirty="0">
                <a:solidFill>
                  <a:schemeClr val="accent1">
                    <a:lumMod val="75000"/>
                  </a:schemeClr>
                </a:solidFill>
              </a:rPr>
              <a:t>Kişisel </a:t>
            </a:r>
            <a:r>
              <a:rPr lang="tr-TR" b="1" dirty="0" err="1">
                <a:solidFill>
                  <a:schemeClr val="accent1">
                    <a:lumMod val="75000"/>
                  </a:schemeClr>
                </a:solidFill>
              </a:rPr>
              <a:t>Maruziyet</a:t>
            </a:r>
            <a:r>
              <a:rPr lang="tr-TR" b="1" dirty="0">
                <a:solidFill>
                  <a:schemeClr val="accent1">
                    <a:lumMod val="75000"/>
                  </a:schemeClr>
                </a:solidFill>
              </a:rPr>
              <a:t> Ölçüm Cihazı</a:t>
            </a:r>
          </a:p>
          <a:p>
            <a:r>
              <a:rPr lang="tr-TR" u="sng" dirty="0"/>
              <a:t>İş güvenliği ölçümleri</a:t>
            </a:r>
            <a:r>
              <a:rPr lang="tr-TR" dirty="0"/>
              <a:t>, ölçüm standardı gereği kişide (</a:t>
            </a:r>
            <a:r>
              <a:rPr lang="tr-TR" b="1" dirty="0" err="1"/>
              <a:t>maruziyet</a:t>
            </a:r>
            <a:r>
              <a:rPr lang="tr-TR" b="1" dirty="0"/>
              <a:t> ölçümü</a:t>
            </a:r>
            <a:r>
              <a:rPr lang="tr-TR" dirty="0"/>
              <a:t>) ve ortamda (</a:t>
            </a:r>
            <a:r>
              <a:rPr lang="tr-TR" b="1" dirty="0"/>
              <a:t>ortam ölçümleri</a:t>
            </a:r>
            <a:r>
              <a:rPr lang="tr-TR" dirty="0"/>
              <a:t>) olmak üzeri iki şekilde yapılmaktadır. </a:t>
            </a:r>
            <a:r>
              <a:rPr lang="tr-TR" dirty="0" err="1"/>
              <a:t>İsg</a:t>
            </a:r>
            <a:r>
              <a:rPr lang="tr-TR" dirty="0"/>
              <a:t> kapsamında kişisel ölçümler kişilerde oluşan </a:t>
            </a:r>
            <a:r>
              <a:rPr lang="tr-TR" dirty="0" err="1"/>
              <a:t>maruziyetin</a:t>
            </a:r>
            <a:r>
              <a:rPr lang="tr-TR" dirty="0"/>
              <a:t> derecesini belirler ve raporlamada personelin adı, yaptığı işin tanımı gibi bilgileri içermektedir, sonuç çalışan personel çerçevesinde değerlendirilir. Personelin çalışma alanları, çalışma şekilleri incelenerek çalışana </a:t>
            </a:r>
            <a:r>
              <a:rPr lang="tr-TR" i="1" dirty="0" err="1"/>
              <a:t>dozimetrik</a:t>
            </a:r>
            <a:r>
              <a:rPr lang="tr-TR" i="1" dirty="0"/>
              <a:t> ölçüm cihazları</a:t>
            </a:r>
            <a:r>
              <a:rPr lang="tr-TR" dirty="0"/>
              <a:t> takılarak örneklem veya kayıt alınır. Örnek vermek gerekirse </a:t>
            </a:r>
            <a:r>
              <a:rPr lang="tr-TR" i="1" dirty="0"/>
              <a:t>gürültü </a:t>
            </a:r>
            <a:r>
              <a:rPr lang="tr-TR" i="1" dirty="0" err="1"/>
              <a:t>maruziyet</a:t>
            </a:r>
            <a:r>
              <a:rPr lang="tr-TR" i="1" dirty="0"/>
              <a:t> ölçüm cihazı</a:t>
            </a:r>
            <a:r>
              <a:rPr lang="tr-TR" dirty="0"/>
              <a:t> duyma organının bulunduğu kulak hizasında takılarak çalışandan maruz kaldığı gürültüyü kayıt altına alır, sonuçlar Haftalık gürültü </a:t>
            </a:r>
            <a:r>
              <a:rPr lang="tr-TR" dirty="0" err="1"/>
              <a:t>maruziyet</a:t>
            </a:r>
            <a:r>
              <a:rPr lang="tr-TR" dirty="0"/>
              <a:t> düzeyi, Günlük gürültü </a:t>
            </a:r>
            <a:r>
              <a:rPr lang="tr-TR" dirty="0" err="1"/>
              <a:t>maruziyet</a:t>
            </a:r>
            <a:r>
              <a:rPr lang="tr-TR" dirty="0"/>
              <a:t> düzeyi, En yüksek ses basıncı sınır değerler ile karşılaştırılır. Sınır değeri aştığı durumlarda tedbirler alınması için rehber görevi görür. Periyodik sağlık muayenelerinin düzenli yapılması da son derece önem arz etmektedir. Çalışan personelin duyma kaybı ile </a:t>
            </a:r>
            <a:r>
              <a:rPr lang="tr-TR" i="1" dirty="0"/>
              <a:t>kişisel </a:t>
            </a:r>
            <a:r>
              <a:rPr lang="tr-TR" i="1" dirty="0" err="1"/>
              <a:t>maruziyet</a:t>
            </a:r>
            <a:r>
              <a:rPr lang="tr-TR" i="1" dirty="0"/>
              <a:t> ölçümleri</a:t>
            </a:r>
            <a:r>
              <a:rPr lang="tr-TR" dirty="0"/>
              <a:t> sonuçları karşılaştırılarak anlamlı ilişki kurulması gibi karşılaştırmalar yapılabilir.</a:t>
            </a:r>
          </a:p>
        </p:txBody>
      </p:sp>
      <p:pic>
        <p:nvPicPr>
          <p:cNvPr id="4" name="Resim 3">
            <a:extLst>
              <a:ext uri="{FF2B5EF4-FFF2-40B4-BE49-F238E27FC236}">
                <a16:creationId xmlns:a16="http://schemas.microsoft.com/office/drawing/2014/main" id="{03B55657-64B7-4175-85A3-DAC771D8D0BE}"/>
              </a:ext>
            </a:extLst>
          </p:cNvPr>
          <p:cNvPicPr>
            <a:picLocks noChangeAspect="1"/>
          </p:cNvPicPr>
          <p:nvPr/>
        </p:nvPicPr>
        <p:blipFill>
          <a:blip r:embed="rId2"/>
          <a:stretch>
            <a:fillRect/>
          </a:stretch>
        </p:blipFill>
        <p:spPr>
          <a:xfrm>
            <a:off x="6238265" y="837838"/>
            <a:ext cx="5563376" cy="5182323"/>
          </a:xfrm>
          <a:prstGeom prst="rect">
            <a:avLst/>
          </a:prstGeom>
        </p:spPr>
      </p:pic>
    </p:spTree>
    <p:extLst>
      <p:ext uri="{BB962C8B-B14F-4D97-AF65-F5344CB8AC3E}">
        <p14:creationId xmlns:p14="http://schemas.microsoft.com/office/powerpoint/2010/main" val="32932097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2AE9D40-1304-4BA2-B27A-7B40379A7CBA}"/>
              </a:ext>
            </a:extLst>
          </p:cNvPr>
          <p:cNvSpPr>
            <a:spLocks noGrp="1"/>
          </p:cNvSpPr>
          <p:nvPr>
            <p:ph type="title"/>
          </p:nvPr>
        </p:nvSpPr>
        <p:spPr/>
        <p:txBody>
          <a:bodyPr/>
          <a:lstStyle/>
          <a:p>
            <a:r>
              <a:rPr lang="tr-TR" b="1" dirty="0"/>
              <a:t>Kimyasal </a:t>
            </a:r>
            <a:r>
              <a:rPr lang="tr-TR" b="1" dirty="0" err="1"/>
              <a:t>Maruziyet</a:t>
            </a:r>
            <a:r>
              <a:rPr lang="tr-TR" b="1" dirty="0"/>
              <a:t> Risk Değerlendirmesi Nedir?</a:t>
            </a:r>
            <a:endParaRPr lang="tr-TR" dirty="0"/>
          </a:p>
        </p:txBody>
      </p:sp>
      <p:sp>
        <p:nvSpPr>
          <p:cNvPr id="3" name="İçerik Yer Tutucusu 2">
            <a:extLst>
              <a:ext uri="{FF2B5EF4-FFF2-40B4-BE49-F238E27FC236}">
                <a16:creationId xmlns:a16="http://schemas.microsoft.com/office/drawing/2014/main" id="{EC646EBC-8AED-4C50-AD06-189141D11BF1}"/>
              </a:ext>
            </a:extLst>
          </p:cNvPr>
          <p:cNvSpPr>
            <a:spLocks noGrp="1"/>
          </p:cNvSpPr>
          <p:nvPr>
            <p:ph idx="1"/>
          </p:nvPr>
        </p:nvSpPr>
        <p:spPr/>
        <p:txBody>
          <a:bodyPr/>
          <a:lstStyle/>
          <a:p>
            <a:pPr marL="0" indent="0">
              <a:buNone/>
            </a:pPr>
            <a:r>
              <a:rPr lang="tr-TR" b="1" dirty="0"/>
              <a:t>Kimyasal </a:t>
            </a:r>
            <a:r>
              <a:rPr lang="tr-TR" b="1" dirty="0" err="1"/>
              <a:t>Maruziyet</a:t>
            </a:r>
            <a:r>
              <a:rPr lang="tr-TR" b="1" dirty="0"/>
              <a:t> Risk Değerlendirmesi,</a:t>
            </a:r>
            <a:r>
              <a:rPr lang="tr-TR" dirty="0"/>
              <a:t> büyüklüğüne bakılmaksızın işletmelerde çalışanların kimyasal </a:t>
            </a:r>
            <a:r>
              <a:rPr lang="tr-TR" dirty="0" err="1"/>
              <a:t>maruziyetlerini</a:t>
            </a:r>
            <a:r>
              <a:rPr lang="tr-TR" dirty="0"/>
              <a:t> engellemeyi veya en aza indirmeyi amaçlayan çalışmalardır.</a:t>
            </a:r>
          </a:p>
          <a:p>
            <a:r>
              <a:rPr lang="tr-TR" dirty="0"/>
              <a:t>İşveren, “</a:t>
            </a:r>
            <a:r>
              <a:rPr lang="tr-TR" u="sng" dirty="0">
                <a:hlinkClick r:id="rId2"/>
              </a:rPr>
              <a:t>KİMYASAL MADDELERLE ÇALIŞMALARDA SAĞLIK VE GÜVENLİK ÖNLEMLERİ HAKKINDA </a:t>
            </a:r>
            <a:r>
              <a:rPr lang="tr-TR" u="sng" dirty="0" err="1">
                <a:hlinkClick r:id="rId2"/>
              </a:rPr>
              <a:t>YÖNETMELİK</a:t>
            </a:r>
            <a:r>
              <a:rPr lang="tr-TR" dirty="0" err="1"/>
              <a:t>”te</a:t>
            </a:r>
            <a:r>
              <a:rPr lang="tr-TR" dirty="0"/>
              <a:t> yukarıda belirtilen </a:t>
            </a:r>
            <a:r>
              <a:rPr lang="tr-TR" i="1" dirty="0"/>
              <a:t>kanun ve yönetmeliklerin</a:t>
            </a:r>
            <a:r>
              <a:rPr lang="tr-TR" dirty="0"/>
              <a:t> hükümlerine uygun şekilde </a:t>
            </a:r>
            <a:r>
              <a:rPr lang="tr-TR" b="1" dirty="0"/>
              <a:t>kimyasal maddelerle yapılacak çalışmalara özel risk değerlendirmesi yapmakla yükümlüdür</a:t>
            </a:r>
            <a:r>
              <a:rPr lang="tr-TR" dirty="0"/>
              <a:t>.</a:t>
            </a:r>
          </a:p>
        </p:txBody>
      </p:sp>
    </p:spTree>
    <p:extLst>
      <p:ext uri="{BB962C8B-B14F-4D97-AF65-F5344CB8AC3E}">
        <p14:creationId xmlns:p14="http://schemas.microsoft.com/office/powerpoint/2010/main" val="4913415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037B2964-D59B-4710-A863-48585050F454}"/>
              </a:ext>
            </a:extLst>
          </p:cNvPr>
          <p:cNvSpPr/>
          <p:nvPr/>
        </p:nvSpPr>
        <p:spPr>
          <a:xfrm>
            <a:off x="446567" y="612845"/>
            <a:ext cx="11057861" cy="5632311"/>
          </a:xfrm>
          <a:prstGeom prst="rect">
            <a:avLst/>
          </a:prstGeom>
        </p:spPr>
        <p:txBody>
          <a:bodyPr wrap="square">
            <a:spAutoFit/>
          </a:bodyPr>
          <a:lstStyle/>
          <a:p>
            <a:r>
              <a:rPr lang="tr-TR" sz="2400" b="0" i="1" u="sng" dirty="0">
                <a:solidFill>
                  <a:schemeClr val="accent1">
                    <a:lumMod val="75000"/>
                  </a:schemeClr>
                </a:solidFill>
                <a:effectLst/>
                <a:latin typeface="Roboto"/>
              </a:rPr>
              <a:t>Kimyasal maddelerle</a:t>
            </a:r>
            <a:r>
              <a:rPr lang="tr-TR" sz="2400" b="0" i="0" u="sng" dirty="0">
                <a:solidFill>
                  <a:schemeClr val="accent1">
                    <a:lumMod val="75000"/>
                  </a:schemeClr>
                </a:solidFill>
                <a:effectLst/>
                <a:latin typeface="Roboto"/>
              </a:rPr>
              <a:t> çalışmalarda yapılacak </a:t>
            </a:r>
            <a:r>
              <a:rPr lang="tr-TR" sz="2400" b="1" i="0" u="sng" dirty="0">
                <a:solidFill>
                  <a:schemeClr val="accent1">
                    <a:lumMod val="75000"/>
                  </a:schemeClr>
                </a:solidFill>
                <a:effectLst/>
                <a:latin typeface="Roboto"/>
              </a:rPr>
              <a:t>risk değerlendirmesinde</a:t>
            </a:r>
            <a:r>
              <a:rPr lang="tr-TR" sz="2400" b="0" i="0" dirty="0">
                <a:solidFill>
                  <a:schemeClr val="accent1">
                    <a:lumMod val="75000"/>
                  </a:schemeClr>
                </a:solidFill>
                <a:effectLst/>
                <a:latin typeface="Roboto"/>
              </a:rPr>
              <a:t> aşağıda belirtilen hususlar özellikle dikkate alınır.</a:t>
            </a:r>
          </a:p>
          <a:p>
            <a:endParaRPr lang="tr-TR" sz="2400" i="0" dirty="0">
              <a:solidFill>
                <a:schemeClr val="accent1">
                  <a:lumMod val="75000"/>
                </a:schemeClr>
              </a:solidFill>
              <a:effectLst/>
              <a:latin typeface="Roboto"/>
            </a:endParaRPr>
          </a:p>
          <a:p>
            <a:r>
              <a:rPr lang="tr-TR" sz="2400" i="0" dirty="0">
                <a:solidFill>
                  <a:srgbClr val="303133"/>
                </a:solidFill>
                <a:effectLst/>
                <a:latin typeface="Roboto"/>
              </a:rPr>
              <a:t>a) Kimyasal maddenin sağlık ve güvenlik yönünden tehlike ve zararları.</a:t>
            </a:r>
            <a:br>
              <a:rPr lang="tr-TR" sz="2400" i="0" dirty="0">
                <a:solidFill>
                  <a:srgbClr val="777777"/>
                </a:solidFill>
                <a:effectLst/>
                <a:latin typeface="Roboto"/>
              </a:rPr>
            </a:br>
            <a:r>
              <a:rPr lang="tr-TR" sz="2400" i="0" dirty="0">
                <a:solidFill>
                  <a:srgbClr val="303133"/>
                </a:solidFill>
                <a:effectLst/>
                <a:latin typeface="Roboto"/>
              </a:rPr>
              <a:t>b) İmalatçı, ithalatçı veya satıcılardan sağlanacak Türkçe malzeme güvenlik bilgi formu.</a:t>
            </a:r>
            <a:br>
              <a:rPr lang="tr-TR" sz="2400" i="0" dirty="0">
                <a:solidFill>
                  <a:srgbClr val="777777"/>
                </a:solidFill>
                <a:effectLst/>
                <a:latin typeface="Roboto"/>
              </a:rPr>
            </a:br>
            <a:r>
              <a:rPr lang="tr-TR" sz="2400" i="0" dirty="0">
                <a:solidFill>
                  <a:srgbClr val="303133"/>
                </a:solidFill>
                <a:effectLst/>
                <a:latin typeface="Roboto"/>
              </a:rPr>
              <a:t>c) </a:t>
            </a:r>
            <a:r>
              <a:rPr lang="tr-TR" sz="2400" i="0" dirty="0" err="1">
                <a:solidFill>
                  <a:srgbClr val="303133"/>
                </a:solidFill>
                <a:effectLst/>
                <a:latin typeface="Roboto"/>
              </a:rPr>
              <a:t>Maruziyetin</a:t>
            </a:r>
            <a:r>
              <a:rPr lang="tr-TR" sz="2400" i="0" dirty="0">
                <a:solidFill>
                  <a:srgbClr val="303133"/>
                </a:solidFill>
                <a:effectLst/>
                <a:latin typeface="Roboto"/>
              </a:rPr>
              <a:t> türü, düzeyi ve süresi.</a:t>
            </a:r>
            <a:br>
              <a:rPr lang="tr-TR" sz="2400" i="0" dirty="0">
                <a:solidFill>
                  <a:srgbClr val="777777"/>
                </a:solidFill>
                <a:effectLst/>
                <a:latin typeface="Roboto"/>
              </a:rPr>
            </a:br>
            <a:r>
              <a:rPr lang="tr-TR" sz="2400" i="0" dirty="0">
                <a:solidFill>
                  <a:srgbClr val="303133"/>
                </a:solidFill>
                <a:effectLst/>
                <a:latin typeface="Roboto"/>
              </a:rPr>
              <a:t>ç) Kimyasal maddenin miktarı, kullanma şartları ve kullanım sıklığı.</a:t>
            </a:r>
            <a:br>
              <a:rPr lang="tr-TR" sz="2400" i="0" dirty="0">
                <a:solidFill>
                  <a:srgbClr val="777777"/>
                </a:solidFill>
                <a:effectLst/>
                <a:latin typeface="Roboto"/>
              </a:rPr>
            </a:br>
            <a:r>
              <a:rPr lang="tr-TR" sz="2400" i="0" dirty="0">
                <a:solidFill>
                  <a:srgbClr val="303133"/>
                </a:solidFill>
                <a:effectLst/>
                <a:latin typeface="Roboto"/>
              </a:rPr>
              <a:t>d) Kimyasal Maddelerle Çalışmalarda Sağlık ve Güvenlik Önlemleri Hakkında Yönetmelik eklerinde verilen mesleki </a:t>
            </a:r>
            <a:r>
              <a:rPr lang="tr-TR" sz="2400" i="0" dirty="0" err="1">
                <a:solidFill>
                  <a:srgbClr val="303133"/>
                </a:solidFill>
                <a:effectLst/>
                <a:latin typeface="Roboto"/>
              </a:rPr>
              <a:t>maruziyet</a:t>
            </a:r>
            <a:r>
              <a:rPr lang="tr-TR" sz="2400" i="0" dirty="0">
                <a:solidFill>
                  <a:srgbClr val="303133"/>
                </a:solidFill>
                <a:effectLst/>
                <a:latin typeface="Roboto"/>
              </a:rPr>
              <a:t> sınır değerleri ve biyolojik sınır değerleri.</a:t>
            </a:r>
            <a:br>
              <a:rPr lang="tr-TR" sz="2400" i="0" dirty="0">
                <a:solidFill>
                  <a:srgbClr val="777777"/>
                </a:solidFill>
                <a:effectLst/>
                <a:latin typeface="Roboto"/>
              </a:rPr>
            </a:br>
            <a:r>
              <a:rPr lang="tr-TR" sz="2400" i="0" dirty="0">
                <a:solidFill>
                  <a:srgbClr val="303133"/>
                </a:solidFill>
                <a:effectLst/>
                <a:latin typeface="Roboto"/>
              </a:rPr>
              <a:t>e) Alınan ya da alınması gereken önleyici tedbirlerin etkisi.</a:t>
            </a:r>
            <a:br>
              <a:rPr lang="tr-TR" sz="2400" i="0" dirty="0">
                <a:solidFill>
                  <a:srgbClr val="777777"/>
                </a:solidFill>
                <a:effectLst/>
                <a:latin typeface="Roboto"/>
              </a:rPr>
            </a:br>
            <a:r>
              <a:rPr lang="tr-TR" sz="2400" i="0" dirty="0">
                <a:solidFill>
                  <a:srgbClr val="303133"/>
                </a:solidFill>
                <a:effectLst/>
                <a:latin typeface="Roboto"/>
              </a:rPr>
              <a:t>f) Varsa, daha önce yapılmış olan sağlık gözetimlerinin sonuçları.</a:t>
            </a:r>
            <a:br>
              <a:rPr lang="tr-TR" sz="2400" i="0" dirty="0">
                <a:solidFill>
                  <a:srgbClr val="777777"/>
                </a:solidFill>
                <a:effectLst/>
                <a:latin typeface="Roboto"/>
              </a:rPr>
            </a:br>
            <a:r>
              <a:rPr lang="tr-TR" sz="2400" i="0" dirty="0">
                <a:solidFill>
                  <a:srgbClr val="303133"/>
                </a:solidFill>
                <a:effectLst/>
                <a:latin typeface="Roboto"/>
              </a:rPr>
              <a:t>g) Birden fazla kimyasal madde ile çalışılan işlerde, bu maddelerin her biri ve birbirleri ile etkileşimleri.</a:t>
            </a:r>
            <a:endParaRPr lang="tr-TR" sz="2400" i="0" dirty="0">
              <a:solidFill>
                <a:srgbClr val="777777"/>
              </a:solidFill>
              <a:effectLst/>
              <a:latin typeface="Roboto"/>
            </a:endParaRPr>
          </a:p>
        </p:txBody>
      </p:sp>
    </p:spTree>
    <p:extLst>
      <p:ext uri="{BB962C8B-B14F-4D97-AF65-F5344CB8AC3E}">
        <p14:creationId xmlns:p14="http://schemas.microsoft.com/office/powerpoint/2010/main" val="9983953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D87D9A06-8761-417D-927B-473D326071A8}"/>
              </a:ext>
            </a:extLst>
          </p:cNvPr>
          <p:cNvSpPr>
            <a:spLocks noGrp="1"/>
          </p:cNvSpPr>
          <p:nvPr>
            <p:ph type="title"/>
          </p:nvPr>
        </p:nvSpPr>
        <p:spPr>
          <a:xfrm>
            <a:off x="838200" y="365125"/>
            <a:ext cx="10515600" cy="1038373"/>
          </a:xfrm>
        </p:spPr>
        <p:txBody>
          <a:bodyPr>
            <a:normAutofit fontScale="90000"/>
          </a:bodyPr>
          <a:lstStyle/>
          <a:p>
            <a:r>
              <a:rPr lang="tr-TR" b="1" dirty="0"/>
              <a:t>Kimyasal </a:t>
            </a:r>
            <a:r>
              <a:rPr lang="tr-TR" b="1" dirty="0" err="1"/>
              <a:t>Maruziyet</a:t>
            </a:r>
            <a:r>
              <a:rPr lang="tr-TR" b="1" dirty="0"/>
              <a:t> Risk Değerlendirme Yöntemleri</a:t>
            </a:r>
            <a:endParaRPr lang="tr-TR" dirty="0"/>
          </a:p>
        </p:txBody>
      </p:sp>
      <p:sp>
        <p:nvSpPr>
          <p:cNvPr id="3" name="İçerik Yer Tutucusu 2">
            <a:extLst>
              <a:ext uri="{FF2B5EF4-FFF2-40B4-BE49-F238E27FC236}">
                <a16:creationId xmlns:a16="http://schemas.microsoft.com/office/drawing/2014/main" id="{A2B09468-D430-4C2B-AD7C-A25ADF85002C}"/>
              </a:ext>
            </a:extLst>
          </p:cNvPr>
          <p:cNvSpPr>
            <a:spLocks noGrp="1"/>
          </p:cNvSpPr>
          <p:nvPr>
            <p:ph idx="1"/>
          </p:nvPr>
        </p:nvSpPr>
        <p:spPr/>
        <p:txBody>
          <a:bodyPr/>
          <a:lstStyle/>
          <a:p>
            <a:r>
              <a:rPr lang="tr-TR" dirty="0"/>
              <a:t>İsviçre Peyniri Modeli</a:t>
            </a:r>
          </a:p>
          <a:p>
            <a:r>
              <a:rPr lang="tr-TR" dirty="0"/>
              <a:t>Dow CEI Yöntemi</a:t>
            </a:r>
          </a:p>
          <a:p>
            <a:r>
              <a:rPr lang="tr-TR" dirty="0"/>
              <a:t>Uluslararası Kimyasalların Kontrolü Aracı (ICCT)</a:t>
            </a:r>
          </a:p>
          <a:p>
            <a:r>
              <a:rPr lang="tr-TR" dirty="0" err="1"/>
              <a:t>Stoffenmanager</a:t>
            </a:r>
            <a:r>
              <a:rPr lang="tr-TR" dirty="0"/>
              <a:t> Yöntemi</a:t>
            </a:r>
          </a:p>
          <a:p>
            <a:r>
              <a:rPr lang="tr-TR" dirty="0"/>
              <a:t>EMKG Aracı</a:t>
            </a:r>
          </a:p>
          <a:p>
            <a:r>
              <a:rPr lang="tr-TR" dirty="0"/>
              <a:t>COSHH (Control of </a:t>
            </a:r>
            <a:r>
              <a:rPr lang="tr-TR" dirty="0" err="1"/>
              <a:t>Substances</a:t>
            </a:r>
            <a:r>
              <a:rPr lang="tr-TR" dirty="0"/>
              <a:t> </a:t>
            </a:r>
            <a:r>
              <a:rPr lang="tr-TR" dirty="0" err="1"/>
              <a:t>Hazardous</a:t>
            </a:r>
            <a:r>
              <a:rPr lang="tr-TR" dirty="0"/>
              <a:t> </a:t>
            </a:r>
            <a:r>
              <a:rPr lang="tr-TR" dirty="0" err="1"/>
              <a:t>to</a:t>
            </a:r>
            <a:r>
              <a:rPr lang="tr-TR" dirty="0"/>
              <a:t> </a:t>
            </a:r>
            <a:r>
              <a:rPr lang="tr-TR" dirty="0" err="1"/>
              <a:t>Health</a:t>
            </a:r>
            <a:r>
              <a:rPr lang="tr-TR" dirty="0"/>
              <a:t>) Yöntemi</a:t>
            </a:r>
          </a:p>
          <a:p>
            <a:pPr marL="0" indent="0">
              <a:buNone/>
            </a:pPr>
            <a:endParaRPr lang="tr-TR" dirty="0"/>
          </a:p>
        </p:txBody>
      </p:sp>
    </p:spTree>
    <p:extLst>
      <p:ext uri="{BB962C8B-B14F-4D97-AF65-F5344CB8AC3E}">
        <p14:creationId xmlns:p14="http://schemas.microsoft.com/office/powerpoint/2010/main" val="16188058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83B44E2-DA73-4186-A250-F9D62C7B747D}"/>
              </a:ext>
            </a:extLst>
          </p:cNvPr>
          <p:cNvSpPr>
            <a:spLocks noGrp="1"/>
          </p:cNvSpPr>
          <p:nvPr>
            <p:ph type="title"/>
          </p:nvPr>
        </p:nvSpPr>
        <p:spPr/>
        <p:txBody>
          <a:bodyPr/>
          <a:lstStyle/>
          <a:p>
            <a:r>
              <a:rPr lang="tr-TR" b="1" dirty="0"/>
              <a:t>COSHH Yöntemi</a:t>
            </a:r>
            <a:endParaRPr lang="tr-TR" dirty="0"/>
          </a:p>
        </p:txBody>
      </p:sp>
      <p:sp>
        <p:nvSpPr>
          <p:cNvPr id="3" name="İçerik Yer Tutucusu 2">
            <a:extLst>
              <a:ext uri="{FF2B5EF4-FFF2-40B4-BE49-F238E27FC236}">
                <a16:creationId xmlns:a16="http://schemas.microsoft.com/office/drawing/2014/main" id="{E055856A-5856-44DE-978F-FBEF8A9CF4CC}"/>
              </a:ext>
            </a:extLst>
          </p:cNvPr>
          <p:cNvSpPr>
            <a:spLocks noGrp="1"/>
          </p:cNvSpPr>
          <p:nvPr>
            <p:ph idx="1"/>
          </p:nvPr>
        </p:nvSpPr>
        <p:spPr>
          <a:xfrm>
            <a:off x="838200" y="1360967"/>
            <a:ext cx="10515600" cy="4815996"/>
          </a:xfrm>
        </p:spPr>
        <p:txBody>
          <a:bodyPr>
            <a:normAutofit lnSpcReduction="10000"/>
          </a:bodyPr>
          <a:lstStyle/>
          <a:p>
            <a:r>
              <a:rPr lang="tr-TR" dirty="0"/>
              <a:t>İngiltere’de işyerinde </a:t>
            </a:r>
            <a:r>
              <a:rPr lang="tr-TR" b="1" dirty="0"/>
              <a:t>kimyasalların kontrolü</a:t>
            </a:r>
            <a:r>
              <a:rPr lang="tr-TR" dirty="0"/>
              <a:t>ne ilişkin başlıca yasal düzenleme </a:t>
            </a:r>
            <a:r>
              <a:rPr lang="tr-TR" i="1" dirty="0"/>
              <a:t>Sağlığa Zararlı Maddelerin Kontrolü Yönetmeliği</a:t>
            </a:r>
            <a:r>
              <a:rPr lang="tr-TR" dirty="0"/>
              <a:t>’dir. Özellikle küçük ve orta ölçekli işletmelerin bu yönetmeliğe uyum sağlamasına yardımcı olmak adına İngiltere Sağlık ve Güvenlik İdaresi , </a:t>
            </a:r>
            <a:r>
              <a:rPr lang="tr-TR" b="1" u="sng" dirty="0"/>
              <a:t>COSHH adında risk değerlendirme aracı</a:t>
            </a:r>
            <a:r>
              <a:rPr lang="tr-TR" dirty="0"/>
              <a:t> geliştirmiştir. </a:t>
            </a:r>
          </a:p>
          <a:p>
            <a:r>
              <a:rPr lang="tr-TR" b="1" u="sng" dirty="0"/>
              <a:t>COSHH aracı, kimyasal </a:t>
            </a:r>
            <a:r>
              <a:rPr lang="tr-TR" b="1" u="sng" dirty="0" err="1"/>
              <a:t>maruziyet</a:t>
            </a:r>
            <a:r>
              <a:rPr lang="tr-TR" b="1" u="sng" dirty="0"/>
              <a:t> risklerini değerlendirmek ve yönetmek</a:t>
            </a:r>
            <a:r>
              <a:rPr lang="tr-TR" dirty="0"/>
              <a:t> için kimyasalların </a:t>
            </a:r>
            <a:r>
              <a:rPr lang="tr-TR" dirty="0" err="1"/>
              <a:t>toksikolojik</a:t>
            </a:r>
            <a:r>
              <a:rPr lang="tr-TR" dirty="0"/>
              <a:t> tehlike sınıflandırması ve </a:t>
            </a:r>
            <a:r>
              <a:rPr lang="tr-TR" dirty="0" err="1"/>
              <a:t>maruziyet</a:t>
            </a:r>
            <a:r>
              <a:rPr lang="tr-TR" dirty="0"/>
              <a:t> değerlendirmesi üzerinden bir takım kontrol önerileri sunan kalitatif bir yöntemdir. COSHH</a:t>
            </a:r>
            <a:r>
              <a:rPr lang="tr-TR" b="1" dirty="0"/>
              <a:t> yöntemindeki</a:t>
            </a:r>
            <a:r>
              <a:rPr lang="tr-TR" dirty="0"/>
              <a:t> risk kontrol önlemleri, </a:t>
            </a:r>
            <a:r>
              <a:rPr lang="tr-TR" i="1" dirty="0"/>
              <a:t>kontrol hiyerarşisi</a:t>
            </a:r>
            <a:r>
              <a:rPr lang="tr-TR" dirty="0"/>
              <a:t> ilkelerine dayanmaktadır. </a:t>
            </a:r>
            <a:r>
              <a:rPr lang="tr-TR" b="1" dirty="0"/>
              <a:t>COSHH yönteminde</a:t>
            </a:r>
            <a:r>
              <a:rPr lang="tr-TR" dirty="0"/>
              <a:t> işyerlerinde alınacak önlemlerden lokal veya genel havalandırma gibi </a:t>
            </a:r>
            <a:r>
              <a:rPr lang="tr-TR" i="1" dirty="0"/>
              <a:t>mühendislik kontrollerinin</a:t>
            </a:r>
            <a:r>
              <a:rPr lang="tr-TR" dirty="0"/>
              <a:t> yanı sıra eğitim, güvenli çalışma prosedürleri gibi</a:t>
            </a:r>
            <a:r>
              <a:rPr lang="tr-TR" i="1" dirty="0"/>
              <a:t> idari kontroller</a:t>
            </a:r>
            <a:r>
              <a:rPr lang="tr-TR" dirty="0"/>
              <a:t> de önemli yer tutmaktadır.</a:t>
            </a:r>
          </a:p>
          <a:p>
            <a:endParaRPr lang="tr-TR" dirty="0"/>
          </a:p>
        </p:txBody>
      </p:sp>
    </p:spTree>
    <p:extLst>
      <p:ext uri="{BB962C8B-B14F-4D97-AF65-F5344CB8AC3E}">
        <p14:creationId xmlns:p14="http://schemas.microsoft.com/office/powerpoint/2010/main" val="20326601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3" name="Picture 5" descr="http://www.proscon.com.tr/wp-content/uploads/2022/07/coshh-adimlari-01.jpg">
            <a:extLst>
              <a:ext uri="{FF2B5EF4-FFF2-40B4-BE49-F238E27FC236}">
                <a16:creationId xmlns:a16="http://schemas.microsoft.com/office/drawing/2014/main" id="{3A6B2E09-C9D8-499A-A00D-82EB37A3D5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738" y="0"/>
            <a:ext cx="1105693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77083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9B2D8383-AB14-4FFF-BD69-62FE8756DC10}"/>
              </a:ext>
            </a:extLst>
          </p:cNvPr>
          <p:cNvSpPr>
            <a:spLocks noGrp="1"/>
          </p:cNvSpPr>
          <p:nvPr>
            <p:ph idx="1"/>
          </p:nvPr>
        </p:nvSpPr>
        <p:spPr>
          <a:xfrm>
            <a:off x="7527851" y="939393"/>
            <a:ext cx="4093793" cy="4511381"/>
          </a:xfrm>
        </p:spPr>
        <p:txBody>
          <a:bodyPr>
            <a:normAutofit/>
          </a:bodyPr>
          <a:lstStyle/>
          <a:p>
            <a:r>
              <a:rPr lang="tr-TR" i="1" dirty="0"/>
              <a:t>Yapılan incelemeler, araştırma ve gözetimler</a:t>
            </a:r>
            <a:r>
              <a:rPr lang="tr-TR" dirty="0"/>
              <a:t> ile elde edilen bilgiler sonucunda</a:t>
            </a:r>
            <a:r>
              <a:rPr lang="tr-TR" b="1" dirty="0"/>
              <a:t> COSHH yönteminde uygulanmak üzere kimyasalların sağlık açısından </a:t>
            </a:r>
            <a:r>
              <a:rPr lang="tr-TR" b="1" dirty="0" err="1"/>
              <a:t>maruziyet</a:t>
            </a:r>
            <a:r>
              <a:rPr lang="tr-TR" b="1" dirty="0"/>
              <a:t> risklerinin değerlendirilmesi 5 adımdan oluşmaktadır.</a:t>
            </a:r>
            <a:endParaRPr lang="tr-TR" dirty="0"/>
          </a:p>
        </p:txBody>
      </p:sp>
      <p:pic>
        <p:nvPicPr>
          <p:cNvPr id="9218" name="Picture 2" descr="http://www.proscon.com.tr/wp-content/uploads/2022/07/COSHH-ASAMALARI.jpg">
            <a:extLst>
              <a:ext uri="{FF2B5EF4-FFF2-40B4-BE49-F238E27FC236}">
                <a16:creationId xmlns:a16="http://schemas.microsoft.com/office/drawing/2014/main" id="{DBA85B32-1ED0-479E-98D2-8EBF3412A1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8337" y="0"/>
            <a:ext cx="667067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4946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1056CFC7-8AC9-453F-89FB-EEC5C106BAF9}"/>
              </a:ext>
            </a:extLst>
          </p:cNvPr>
          <p:cNvSpPr>
            <a:spLocks noGrp="1"/>
          </p:cNvSpPr>
          <p:nvPr>
            <p:ph type="title"/>
          </p:nvPr>
        </p:nvSpPr>
        <p:spPr>
          <a:xfrm>
            <a:off x="838200" y="365125"/>
            <a:ext cx="10515600" cy="784167"/>
          </a:xfrm>
        </p:spPr>
        <p:txBody>
          <a:bodyPr/>
          <a:lstStyle/>
          <a:p>
            <a:r>
              <a:rPr lang="tr-TR" dirty="0"/>
              <a:t>COSHH YÖNTEMİ NEDİR?</a:t>
            </a:r>
          </a:p>
        </p:txBody>
      </p:sp>
      <p:sp>
        <p:nvSpPr>
          <p:cNvPr id="3" name="İçerik Yer Tutucusu 2">
            <a:extLst>
              <a:ext uri="{FF2B5EF4-FFF2-40B4-BE49-F238E27FC236}">
                <a16:creationId xmlns:a16="http://schemas.microsoft.com/office/drawing/2014/main" id="{36804195-AC76-4648-9BB3-F7C71A00FBEB}"/>
              </a:ext>
            </a:extLst>
          </p:cNvPr>
          <p:cNvSpPr>
            <a:spLocks noGrp="1"/>
          </p:cNvSpPr>
          <p:nvPr>
            <p:ph idx="1"/>
          </p:nvPr>
        </p:nvSpPr>
        <p:spPr>
          <a:xfrm>
            <a:off x="838200" y="1367406"/>
            <a:ext cx="10515600" cy="4809557"/>
          </a:xfrm>
        </p:spPr>
        <p:txBody>
          <a:bodyPr/>
          <a:lstStyle/>
          <a:p>
            <a:r>
              <a:rPr lang="tr-TR" b="1" u="sng" dirty="0"/>
              <a:t>COSHH aracı, kimyasal </a:t>
            </a:r>
            <a:r>
              <a:rPr lang="tr-TR" b="1" u="sng" dirty="0" err="1"/>
              <a:t>maruziyet</a:t>
            </a:r>
            <a:r>
              <a:rPr lang="tr-TR" b="1" u="sng" dirty="0"/>
              <a:t> risklerini değerlendirmek ve yönetmek</a:t>
            </a:r>
            <a:r>
              <a:rPr lang="tr-TR" dirty="0"/>
              <a:t> için kimyasalların </a:t>
            </a:r>
            <a:r>
              <a:rPr lang="tr-TR" dirty="0" err="1"/>
              <a:t>toksikolojik</a:t>
            </a:r>
            <a:r>
              <a:rPr lang="tr-TR" dirty="0"/>
              <a:t> tehlike sınıflandırması ve </a:t>
            </a:r>
            <a:r>
              <a:rPr lang="tr-TR" dirty="0" err="1"/>
              <a:t>maruziyet</a:t>
            </a:r>
            <a:r>
              <a:rPr lang="tr-TR" dirty="0"/>
              <a:t> değerlendirmesi üzerinden bir takım kontrol önerileri sunan kalitatif bir yöntemdir. COSHH yöntemindeki risk kontrol önlemleri, </a:t>
            </a:r>
            <a:r>
              <a:rPr lang="tr-TR" i="1" dirty="0"/>
              <a:t>kontrol hiyerarşisi</a:t>
            </a:r>
            <a:r>
              <a:rPr lang="tr-TR" dirty="0"/>
              <a:t> ilkelerine dayanmaktadır. </a:t>
            </a:r>
            <a:r>
              <a:rPr lang="tr-TR" b="1" dirty="0"/>
              <a:t>COSHH yönteminde</a:t>
            </a:r>
            <a:r>
              <a:rPr lang="tr-TR" dirty="0"/>
              <a:t> işyerlerinde alınacak önlemlerden lokal veya genel havalandırma gibi </a:t>
            </a:r>
            <a:r>
              <a:rPr lang="tr-TR" i="1" dirty="0"/>
              <a:t>mühendislik kontrollerinin</a:t>
            </a:r>
            <a:r>
              <a:rPr lang="tr-TR" dirty="0"/>
              <a:t> yanı sıra eğitim, güvenli çalışma prosedürleri gibi</a:t>
            </a:r>
            <a:r>
              <a:rPr lang="tr-TR" i="1" dirty="0"/>
              <a:t> idari kontroller</a:t>
            </a:r>
            <a:r>
              <a:rPr lang="tr-TR" dirty="0"/>
              <a:t> de önemli yer tutmaktadır.</a:t>
            </a:r>
          </a:p>
          <a:p>
            <a:endParaRPr lang="tr-TR" dirty="0"/>
          </a:p>
          <a:p>
            <a:r>
              <a:rPr lang="tr-TR" dirty="0" err="1"/>
              <a:t>Coshh</a:t>
            </a:r>
            <a:r>
              <a:rPr lang="tr-TR" dirty="0"/>
              <a:t> hakkında daha detaylı bilgi için: </a:t>
            </a:r>
            <a:r>
              <a:rPr lang="tr-TR" dirty="0">
                <a:hlinkClick r:id="rId2"/>
              </a:rPr>
              <a:t>https://www.hse.gov.uk/coshh/</a:t>
            </a:r>
            <a:r>
              <a:rPr lang="tr-TR" dirty="0"/>
              <a:t> </a:t>
            </a:r>
          </a:p>
        </p:txBody>
      </p:sp>
    </p:spTree>
    <p:extLst>
      <p:ext uri="{BB962C8B-B14F-4D97-AF65-F5344CB8AC3E}">
        <p14:creationId xmlns:p14="http://schemas.microsoft.com/office/powerpoint/2010/main" val="7341709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http://www.proscon.com.tr/wp-content/uploads/2022/07/coshharastirmalar-01.jpg">
            <a:extLst>
              <a:ext uri="{FF2B5EF4-FFF2-40B4-BE49-F238E27FC236}">
                <a16:creationId xmlns:a16="http://schemas.microsoft.com/office/drawing/2014/main" id="{114E6727-5ACE-4221-8D51-FFB7F35AB3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3001" y="0"/>
            <a:ext cx="1114425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11545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91871D17-DFE8-483C-B8F5-AFC82839D009}"/>
              </a:ext>
            </a:extLst>
          </p:cNvPr>
          <p:cNvSpPr>
            <a:spLocks noGrp="1"/>
          </p:cNvSpPr>
          <p:nvPr>
            <p:ph type="title"/>
          </p:nvPr>
        </p:nvSpPr>
        <p:spPr>
          <a:xfrm>
            <a:off x="0" y="365125"/>
            <a:ext cx="12192000" cy="784167"/>
          </a:xfrm>
        </p:spPr>
        <p:style>
          <a:lnRef idx="1">
            <a:schemeClr val="accent2"/>
          </a:lnRef>
          <a:fillRef idx="3">
            <a:schemeClr val="accent2"/>
          </a:fillRef>
          <a:effectRef idx="2">
            <a:schemeClr val="accent2"/>
          </a:effectRef>
          <a:fontRef idx="minor">
            <a:schemeClr val="lt1"/>
          </a:fontRef>
        </p:style>
        <p:txBody>
          <a:bodyPr/>
          <a:lstStyle/>
          <a:p>
            <a:pPr algn="ctr"/>
            <a:r>
              <a:rPr lang="tr-TR" dirty="0"/>
              <a:t>HAZMAT NEDİR?</a:t>
            </a:r>
          </a:p>
        </p:txBody>
      </p:sp>
      <p:sp>
        <p:nvSpPr>
          <p:cNvPr id="3" name="İçerik Yer Tutucusu 2">
            <a:extLst>
              <a:ext uri="{FF2B5EF4-FFF2-40B4-BE49-F238E27FC236}">
                <a16:creationId xmlns:a16="http://schemas.microsoft.com/office/drawing/2014/main" id="{53C5D615-B9E1-4B29-AEAC-0754968C29C9}"/>
              </a:ext>
            </a:extLst>
          </p:cNvPr>
          <p:cNvSpPr>
            <a:spLocks noGrp="1"/>
          </p:cNvSpPr>
          <p:nvPr>
            <p:ph idx="1"/>
          </p:nvPr>
        </p:nvSpPr>
        <p:spPr>
          <a:xfrm>
            <a:off x="5494789" y="1149292"/>
            <a:ext cx="5724437" cy="5243486"/>
          </a:xfrm>
        </p:spPr>
        <p:txBody>
          <a:bodyPr>
            <a:normAutofit/>
          </a:bodyPr>
          <a:lstStyle/>
          <a:p>
            <a:r>
              <a:rPr lang="tr-TR" dirty="0" err="1"/>
              <a:t>Hazardous</a:t>
            </a:r>
            <a:r>
              <a:rPr lang="tr-TR" dirty="0"/>
              <a:t> </a:t>
            </a:r>
            <a:r>
              <a:rPr lang="tr-TR" dirty="0" err="1"/>
              <a:t>Materials</a:t>
            </a:r>
            <a:r>
              <a:rPr lang="tr-TR" dirty="0"/>
              <a:t> </a:t>
            </a:r>
            <a:r>
              <a:rPr lang="tr-TR" dirty="0" err="1"/>
              <a:t>items</a:t>
            </a:r>
            <a:r>
              <a:rPr lang="tr-TR" dirty="0"/>
              <a:t> olarak uluslararası açılımı olan bir kelime olup kelime anlamı tehlikeli maddeler ve ürünleri ifade etmektedir. </a:t>
            </a:r>
            <a:r>
              <a:rPr lang="tr-TR" b="1" dirty="0"/>
              <a:t> </a:t>
            </a:r>
            <a:r>
              <a:rPr lang="tr-TR" dirty="0" err="1"/>
              <a:t>Hazmat</a:t>
            </a:r>
            <a:r>
              <a:rPr lang="tr-TR" dirty="0"/>
              <a:t> kısaltması ülkemizde de sıkça kullanılan bir terim olup </a:t>
            </a:r>
            <a:r>
              <a:rPr lang="tr-TR" dirty="0" err="1"/>
              <a:t>Hazmat</a:t>
            </a:r>
            <a:r>
              <a:rPr lang="tr-TR" dirty="0"/>
              <a:t> Team gibi isimlerle de bu işi yapanlar kendisini adlandırmaktadır.</a:t>
            </a:r>
          </a:p>
        </p:txBody>
      </p:sp>
      <p:pic>
        <p:nvPicPr>
          <p:cNvPr id="3074" name="Picture 2" descr="Hazmat İşçi Seviyesi A Düşük Poli telifsiz 3d model - Önizleme no.  1">
            <a:extLst>
              <a:ext uri="{FF2B5EF4-FFF2-40B4-BE49-F238E27FC236}">
                <a16:creationId xmlns:a16="http://schemas.microsoft.com/office/drawing/2014/main" id="{DC924E14-376C-4F37-A852-2C640DA3E5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49292"/>
            <a:ext cx="5494789" cy="54947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54327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www.proscon.com.tr/wp-content/uploads/2022/07/coshhdegerlendirmeadimlri-01.jpg">
            <a:extLst>
              <a:ext uri="{FF2B5EF4-FFF2-40B4-BE49-F238E27FC236}">
                <a16:creationId xmlns:a16="http://schemas.microsoft.com/office/drawing/2014/main" id="{4DB7101E-B9B4-4FD0-A807-33847387F1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5841" y="0"/>
            <a:ext cx="990917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96337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B01779DA-E5D9-4492-B535-5AC566A0D5C9}"/>
              </a:ext>
            </a:extLst>
          </p:cNvPr>
          <p:cNvSpPr>
            <a:spLocks noGrp="1"/>
          </p:cNvSpPr>
          <p:nvPr>
            <p:ph type="title"/>
          </p:nvPr>
        </p:nvSpPr>
        <p:spPr>
          <a:xfrm>
            <a:off x="838200" y="365126"/>
            <a:ext cx="10515600" cy="825722"/>
          </a:xfrm>
        </p:spPr>
        <p:txBody>
          <a:bodyPr/>
          <a:lstStyle/>
          <a:p>
            <a:r>
              <a:rPr lang="tr-TR" b="1" dirty="0"/>
              <a:t>Kimyasalların Karşılıklı Etkileşimleri</a:t>
            </a:r>
            <a:endParaRPr lang="tr-TR" dirty="0"/>
          </a:p>
        </p:txBody>
      </p:sp>
      <p:sp>
        <p:nvSpPr>
          <p:cNvPr id="3" name="İçerik Yer Tutucusu 2">
            <a:extLst>
              <a:ext uri="{FF2B5EF4-FFF2-40B4-BE49-F238E27FC236}">
                <a16:creationId xmlns:a16="http://schemas.microsoft.com/office/drawing/2014/main" id="{1658CB32-796B-43D3-856B-29BA477CEA79}"/>
              </a:ext>
            </a:extLst>
          </p:cNvPr>
          <p:cNvSpPr>
            <a:spLocks noGrp="1"/>
          </p:cNvSpPr>
          <p:nvPr>
            <p:ph idx="1"/>
          </p:nvPr>
        </p:nvSpPr>
        <p:spPr/>
        <p:txBody>
          <a:bodyPr/>
          <a:lstStyle/>
          <a:p>
            <a:r>
              <a:rPr lang="tr-TR" dirty="0">
                <a:hlinkClick r:id="rId2"/>
              </a:rPr>
              <a:t>Kimyasal Maddelerle Çalışmalarda Sağlık ve Güvenlik Önlemleri Hakkında Yönetmelik</a:t>
            </a:r>
            <a:r>
              <a:rPr lang="tr-TR" dirty="0"/>
              <a:t> kapsamında </a:t>
            </a:r>
            <a:r>
              <a:rPr lang="tr-TR" b="1" dirty="0"/>
              <a:t>risk değerlendirmesi</a:t>
            </a:r>
            <a:r>
              <a:rPr lang="tr-TR" dirty="0"/>
              <a:t> yapılırken dikkat edilecek hususlar içerisinde kimyasalların karşılıklı etkileşimli matrisleri de bulunmaktadır.</a:t>
            </a:r>
          </a:p>
          <a:p>
            <a:r>
              <a:rPr lang="tr-TR" dirty="0" err="1"/>
              <a:t>Reaktivite</a:t>
            </a:r>
            <a:r>
              <a:rPr lang="tr-TR" dirty="0"/>
              <a:t>, maddelerin ısı oluşumu veya </a:t>
            </a:r>
            <a:r>
              <a:rPr lang="tr-TR" dirty="0" err="1"/>
              <a:t>toksik</a:t>
            </a:r>
            <a:r>
              <a:rPr lang="tr-TR" dirty="0"/>
              <a:t> gaz yan ürünleri gibi tehlikelerle sonuçlanabilecek kimyasal değişime uğrama eğilimidir. Maddelerin kendiliğinden veya birbirleri ile etkileşimi belirli koşullar altında gerçekleşmesi ile kimyasal değişim gerçekleşebilmektedir. Kimyasal proseslerde, depolamada, </a:t>
            </a:r>
            <a:r>
              <a:rPr lang="tr-TR" dirty="0" err="1"/>
              <a:t>elleçlemede</a:t>
            </a:r>
            <a:r>
              <a:rPr lang="tr-TR" dirty="0"/>
              <a:t> uygun ortamların oluşması durumunda kimyasal </a:t>
            </a:r>
            <a:r>
              <a:rPr lang="tr-TR" dirty="0" err="1"/>
              <a:t>reaktivite</a:t>
            </a:r>
            <a:r>
              <a:rPr lang="tr-TR" dirty="0"/>
              <a:t> meydana gelir.</a:t>
            </a:r>
          </a:p>
        </p:txBody>
      </p:sp>
    </p:spTree>
    <p:extLst>
      <p:ext uri="{BB962C8B-B14F-4D97-AF65-F5344CB8AC3E}">
        <p14:creationId xmlns:p14="http://schemas.microsoft.com/office/powerpoint/2010/main" val="39091802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FCE7CD7A-4EEA-486F-BAFA-65C4D1E0A452}"/>
              </a:ext>
            </a:extLst>
          </p:cNvPr>
          <p:cNvSpPr>
            <a:spLocks noGrp="1"/>
          </p:cNvSpPr>
          <p:nvPr>
            <p:ph type="title"/>
          </p:nvPr>
        </p:nvSpPr>
        <p:spPr>
          <a:xfrm>
            <a:off x="125835" y="381903"/>
            <a:ext cx="11853644" cy="767389"/>
          </a:xfrm>
        </p:spPr>
        <p:style>
          <a:lnRef idx="0">
            <a:schemeClr val="accent4"/>
          </a:lnRef>
          <a:fillRef idx="3">
            <a:schemeClr val="accent4"/>
          </a:fillRef>
          <a:effectRef idx="3">
            <a:schemeClr val="accent4"/>
          </a:effectRef>
          <a:fontRef idx="minor">
            <a:schemeClr val="lt1"/>
          </a:fontRef>
        </p:style>
        <p:txBody>
          <a:bodyPr>
            <a:normAutofit fontScale="90000"/>
          </a:bodyPr>
          <a:lstStyle/>
          <a:p>
            <a:br>
              <a:rPr lang="tr-TR" sz="2700" b="1" dirty="0"/>
            </a:br>
            <a:br>
              <a:rPr lang="tr-TR" sz="2700" b="1" dirty="0"/>
            </a:br>
            <a:r>
              <a:rPr lang="tr-TR" sz="2700" b="1" dirty="0"/>
              <a:t>       </a:t>
            </a:r>
            <a:r>
              <a:rPr lang="tr-TR" sz="2400" dirty="0">
                <a:solidFill>
                  <a:schemeClr val="accent5">
                    <a:lumMod val="75000"/>
                  </a:schemeClr>
                </a:solidFill>
              </a:rPr>
              <a:t>KİMYASAL MARUZİYET RİSK DEĞERLENDİRME (ILO COSHH)-METODOLOJİ VE UYGULAMA ÖRNEĞİ</a:t>
            </a:r>
            <a:br>
              <a:rPr lang="tr-TR" b="1" dirty="0"/>
            </a:br>
            <a:endParaRPr lang="tr-TR" dirty="0"/>
          </a:p>
        </p:txBody>
      </p:sp>
      <p:sp>
        <p:nvSpPr>
          <p:cNvPr id="3" name="İçerik Yer Tutucusu 2">
            <a:extLst>
              <a:ext uri="{FF2B5EF4-FFF2-40B4-BE49-F238E27FC236}">
                <a16:creationId xmlns:a16="http://schemas.microsoft.com/office/drawing/2014/main" id="{5384FF64-4AF0-4274-A01F-61A02320EF9A}"/>
              </a:ext>
            </a:extLst>
          </p:cNvPr>
          <p:cNvSpPr>
            <a:spLocks noGrp="1"/>
          </p:cNvSpPr>
          <p:nvPr>
            <p:ph idx="1"/>
          </p:nvPr>
        </p:nvSpPr>
        <p:spPr>
          <a:xfrm>
            <a:off x="394283" y="1442906"/>
            <a:ext cx="10959517" cy="4734057"/>
          </a:xfrm>
        </p:spPr>
        <p:txBody>
          <a:bodyPr>
            <a:normAutofit/>
          </a:bodyPr>
          <a:lstStyle/>
          <a:p>
            <a:r>
              <a:rPr lang="tr-TR" b="1" dirty="0"/>
              <a:t>Riski yönetmek için gereken adımlar</a:t>
            </a:r>
          </a:p>
          <a:p>
            <a:pPr fontAlgn="base"/>
            <a:r>
              <a:rPr lang="tr-TR" dirty="0"/>
              <a:t>Risk yönetimi, işyerindeki tehlikelerin neden olduğu sağlık ve güvenlik risklerini kontrol etmek için adım adım ilerleyen bir süreçtir.</a:t>
            </a:r>
          </a:p>
          <a:p>
            <a:pPr fontAlgn="base"/>
            <a:r>
              <a:rPr lang="tr-TR" dirty="0">
                <a:hlinkClick r:id="rId2">
                  <a:extLst>
                    <a:ext uri="{A12FA001-AC4F-418D-AE19-62706E023703}">
                      <ahyp:hlinkClr xmlns:ahyp="http://schemas.microsoft.com/office/drawing/2018/hyperlinkcolor" val="tx"/>
                    </a:ext>
                  </a:extLst>
                </a:hlinkClick>
              </a:rPr>
              <a:t>Tehlikeleri belirleyin</a:t>
            </a:r>
            <a:endParaRPr lang="tr-TR" dirty="0"/>
          </a:p>
          <a:p>
            <a:pPr fontAlgn="base"/>
            <a:r>
              <a:rPr lang="tr-TR" dirty="0">
                <a:hlinkClick r:id="rId3">
                  <a:extLst>
                    <a:ext uri="{A12FA001-AC4F-418D-AE19-62706E023703}">
                      <ahyp:hlinkClr xmlns:ahyp="http://schemas.microsoft.com/office/drawing/2018/hyperlinkcolor" val="tx"/>
                    </a:ext>
                  </a:extLst>
                </a:hlinkClick>
              </a:rPr>
              <a:t>Riskleri değerlendirin</a:t>
            </a:r>
            <a:endParaRPr lang="tr-TR" dirty="0"/>
          </a:p>
          <a:p>
            <a:pPr fontAlgn="base"/>
            <a:r>
              <a:rPr lang="tr-TR" dirty="0">
                <a:hlinkClick r:id="rId4">
                  <a:extLst>
                    <a:ext uri="{A12FA001-AC4F-418D-AE19-62706E023703}">
                      <ahyp:hlinkClr xmlns:ahyp="http://schemas.microsoft.com/office/drawing/2018/hyperlinkcolor" val="tx"/>
                    </a:ext>
                  </a:extLst>
                </a:hlinkClick>
              </a:rPr>
              <a:t>Riskleri kontrol edin</a:t>
            </a:r>
            <a:endParaRPr lang="tr-TR" dirty="0"/>
          </a:p>
          <a:p>
            <a:pPr fontAlgn="base"/>
            <a:r>
              <a:rPr lang="tr-TR" dirty="0">
                <a:hlinkClick r:id="rId5">
                  <a:extLst>
                    <a:ext uri="{A12FA001-AC4F-418D-AE19-62706E023703}">
                      <ahyp:hlinkClr xmlns:ahyp="http://schemas.microsoft.com/office/drawing/2018/hyperlinkcolor" val="tx"/>
                    </a:ext>
                  </a:extLst>
                </a:hlinkClick>
              </a:rPr>
              <a:t>Bulgularınızı kaydedin</a:t>
            </a:r>
            <a:endParaRPr lang="tr-TR" dirty="0"/>
          </a:p>
          <a:p>
            <a:pPr fontAlgn="base"/>
            <a:r>
              <a:rPr lang="tr-TR" dirty="0">
                <a:hlinkClick r:id="rId6">
                  <a:extLst>
                    <a:ext uri="{A12FA001-AC4F-418D-AE19-62706E023703}">
                      <ahyp:hlinkClr xmlns:ahyp="http://schemas.microsoft.com/office/drawing/2018/hyperlinkcolor" val="tx"/>
                    </a:ext>
                  </a:extLst>
                </a:hlinkClick>
              </a:rPr>
              <a:t>Kontrolleri gözden geçirin</a:t>
            </a:r>
            <a:endParaRPr lang="tr-TR" dirty="0"/>
          </a:p>
          <a:p>
            <a:endParaRPr lang="tr-TR" dirty="0"/>
          </a:p>
        </p:txBody>
      </p:sp>
    </p:spTree>
    <p:extLst>
      <p:ext uri="{BB962C8B-B14F-4D97-AF65-F5344CB8AC3E}">
        <p14:creationId xmlns:p14="http://schemas.microsoft.com/office/powerpoint/2010/main" val="25828465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514D5446-180D-46D8-8008-7A238D78F645}"/>
              </a:ext>
            </a:extLst>
          </p:cNvPr>
          <p:cNvSpPr>
            <a:spLocks noGrp="1"/>
          </p:cNvSpPr>
          <p:nvPr>
            <p:ph type="title"/>
          </p:nvPr>
        </p:nvSpPr>
        <p:spPr>
          <a:xfrm>
            <a:off x="838200" y="365125"/>
            <a:ext cx="10515600" cy="767389"/>
          </a:xfrm>
        </p:spPr>
        <p:txBody>
          <a:bodyPr/>
          <a:lstStyle/>
          <a:p>
            <a:r>
              <a:rPr lang="tr-TR" dirty="0"/>
              <a:t>1.Tehlikeleri Belirleyin </a:t>
            </a:r>
          </a:p>
        </p:txBody>
      </p:sp>
      <p:sp>
        <p:nvSpPr>
          <p:cNvPr id="3" name="İçerik Yer Tutucusu 2">
            <a:extLst>
              <a:ext uri="{FF2B5EF4-FFF2-40B4-BE49-F238E27FC236}">
                <a16:creationId xmlns:a16="http://schemas.microsoft.com/office/drawing/2014/main" id="{480E9A5D-C334-4B01-98F0-AC6202791C6E}"/>
              </a:ext>
            </a:extLst>
          </p:cNvPr>
          <p:cNvSpPr>
            <a:spLocks noGrp="1"/>
          </p:cNvSpPr>
          <p:nvPr>
            <p:ph idx="1"/>
          </p:nvPr>
        </p:nvSpPr>
        <p:spPr>
          <a:xfrm>
            <a:off x="838200" y="1216404"/>
            <a:ext cx="10515600" cy="4960559"/>
          </a:xfrm>
        </p:spPr>
        <p:txBody>
          <a:bodyPr>
            <a:normAutofit fontScale="85000" lnSpcReduction="20000"/>
          </a:bodyPr>
          <a:lstStyle/>
          <a:p>
            <a:pPr fontAlgn="base"/>
            <a:r>
              <a:rPr lang="tr-TR" dirty="0"/>
              <a:t>İşyerinize bakın ve neyin zarar verebileceğini düşünün (bunlara tehlike denir). Hakkında düşün:</a:t>
            </a:r>
          </a:p>
          <a:p>
            <a:pPr fontAlgn="base"/>
            <a:r>
              <a:rPr lang="tr-TR" dirty="0"/>
              <a:t>insanlar nasıl çalışır ve tesis ve ekipman nasıl kullanılır</a:t>
            </a:r>
          </a:p>
          <a:p>
            <a:pPr fontAlgn="base"/>
            <a:r>
              <a:rPr lang="tr-TR" dirty="0"/>
              <a:t>hangi kimyasallar ve maddeler kullanılır</a:t>
            </a:r>
          </a:p>
          <a:p>
            <a:pPr fontAlgn="base"/>
            <a:r>
              <a:rPr lang="tr-TR" dirty="0"/>
              <a:t>Hangi güvenli veya güvensiz çalışma uygulamaları mevcuttur?</a:t>
            </a:r>
          </a:p>
          <a:p>
            <a:pPr fontAlgn="base"/>
            <a:r>
              <a:rPr lang="tr-TR" dirty="0"/>
              <a:t>binanızın genel durumu</a:t>
            </a:r>
          </a:p>
          <a:p>
            <a:pPr fontAlgn="base"/>
            <a:r>
              <a:rPr lang="tr-TR" dirty="0"/>
              <a:t>Kaza ve hastalık kayıtlarınıza tekrar bakın, çünkü bunlar daha az belirgin tehlikeleri belirlemenize yardımcı olabilir. Bakım, temizlik veya üretim döngülerindeki değişiklikler gibi rutin olmayan işlemleri dikkate alın.</a:t>
            </a:r>
          </a:p>
          <a:p>
            <a:pPr fontAlgn="base"/>
            <a:r>
              <a:rPr lang="tr-TR" dirty="0"/>
              <a:t>Elle taşıma, kimyasalların kullanımı ve işle ilgili stresin nedenleri gibi sağlığa yönelik tehlikeleri düşünün.</a:t>
            </a:r>
          </a:p>
          <a:p>
            <a:pPr fontAlgn="base"/>
            <a:r>
              <a:rPr lang="tr-TR" dirty="0"/>
              <a:t>Her bir tehlike için çalışanların, yüklenicilerin, ziyaretçilerin veya halkın nasıl zarar görebileceğini düşünün.</a:t>
            </a:r>
          </a:p>
          <a:p>
            <a:r>
              <a:rPr lang="tr-TR" dirty="0"/>
              <a:t>Çalışanların görüşlerini alın.</a:t>
            </a:r>
          </a:p>
        </p:txBody>
      </p:sp>
    </p:spTree>
    <p:extLst>
      <p:ext uri="{BB962C8B-B14F-4D97-AF65-F5344CB8AC3E}">
        <p14:creationId xmlns:p14="http://schemas.microsoft.com/office/powerpoint/2010/main" val="283206825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22583885-BAAD-4E83-B084-47E31F71A116}"/>
              </a:ext>
            </a:extLst>
          </p:cNvPr>
          <p:cNvSpPr>
            <a:spLocks noGrp="1"/>
          </p:cNvSpPr>
          <p:nvPr>
            <p:ph idx="1"/>
          </p:nvPr>
        </p:nvSpPr>
        <p:spPr>
          <a:xfrm>
            <a:off x="838200" y="486561"/>
            <a:ext cx="10515600" cy="5690402"/>
          </a:xfrm>
        </p:spPr>
        <p:txBody>
          <a:bodyPr>
            <a:normAutofit/>
          </a:bodyPr>
          <a:lstStyle/>
          <a:p>
            <a:r>
              <a:rPr lang="tr-TR" b="1" dirty="0"/>
              <a:t>Riskleri değerlendirin</a:t>
            </a:r>
          </a:p>
          <a:p>
            <a:pPr fontAlgn="base"/>
            <a:r>
              <a:rPr lang="tr-TR" dirty="0"/>
              <a:t>Tehlikeleri belirledikten sonra, birinin zarar görme olasılığının ne kadar olduğuna ve bunun ne kadar ciddi olabileceğine karar verin. Bu, risk düzeyinin değerlendirilmesidir.</a:t>
            </a:r>
          </a:p>
          <a:p>
            <a:pPr fontAlgn="base"/>
            <a:r>
              <a:rPr lang="tr-TR" dirty="0"/>
              <a:t>Karar vermek:</a:t>
            </a:r>
          </a:p>
          <a:p>
            <a:pPr fontAlgn="base"/>
            <a:r>
              <a:rPr lang="tr-TR" dirty="0"/>
              <a:t>kim zarar görebilir ve nasıl</a:t>
            </a:r>
          </a:p>
          <a:p>
            <a:pPr fontAlgn="base"/>
            <a:r>
              <a:rPr lang="tr-TR" dirty="0"/>
              <a:t>riskleri kontrol etmek için zaten ne yapıyorsanız</a:t>
            </a:r>
          </a:p>
          <a:p>
            <a:pPr fontAlgn="base"/>
            <a:r>
              <a:rPr lang="tr-TR" dirty="0"/>
              <a:t>riskleri kontrol etmek için daha ne gibi adımlar atmanız gerekiyor?</a:t>
            </a:r>
          </a:p>
          <a:p>
            <a:pPr fontAlgn="base"/>
            <a:r>
              <a:rPr lang="tr-TR" dirty="0"/>
              <a:t>eylemi gerçekleştirmesi gereken kişi</a:t>
            </a:r>
          </a:p>
          <a:p>
            <a:pPr fontAlgn="base"/>
            <a:r>
              <a:rPr lang="tr-TR" dirty="0"/>
              <a:t>eyleme ihtiyaç duyulduğunda</a:t>
            </a:r>
          </a:p>
          <a:p>
            <a:endParaRPr lang="tr-TR" dirty="0"/>
          </a:p>
        </p:txBody>
      </p:sp>
    </p:spTree>
    <p:extLst>
      <p:ext uri="{BB962C8B-B14F-4D97-AF65-F5344CB8AC3E}">
        <p14:creationId xmlns:p14="http://schemas.microsoft.com/office/powerpoint/2010/main" val="254085096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D247594A-8BFD-4104-A10B-0E429714DFF2}"/>
              </a:ext>
            </a:extLst>
          </p:cNvPr>
          <p:cNvSpPr>
            <a:spLocks noGrp="1"/>
          </p:cNvSpPr>
          <p:nvPr>
            <p:ph idx="1"/>
          </p:nvPr>
        </p:nvSpPr>
        <p:spPr>
          <a:xfrm>
            <a:off x="838200" y="461394"/>
            <a:ext cx="10515600" cy="5715569"/>
          </a:xfrm>
        </p:spPr>
        <p:txBody>
          <a:bodyPr>
            <a:normAutofit fontScale="85000" lnSpcReduction="20000"/>
          </a:bodyPr>
          <a:lstStyle/>
          <a:p>
            <a:r>
              <a:rPr lang="tr-TR" b="1" dirty="0"/>
              <a:t>Riskleri kontrol edin</a:t>
            </a:r>
          </a:p>
          <a:p>
            <a:pPr fontAlgn="base"/>
            <a:r>
              <a:rPr lang="tr-TR" dirty="0"/>
              <a:t>Halihazırda ne yaptığınıza ve hâlihazırda sahip olduğunuz kontrollere bakın. Kendine sor:</a:t>
            </a:r>
          </a:p>
          <a:p>
            <a:pPr fontAlgn="base"/>
            <a:r>
              <a:rPr lang="tr-TR" dirty="0"/>
              <a:t>tehlikeden tamamen kurtulabilir miyim?</a:t>
            </a:r>
          </a:p>
          <a:p>
            <a:pPr fontAlgn="base"/>
            <a:r>
              <a:rPr lang="tr-TR" dirty="0"/>
              <a:t>değilse, riskleri nasıl kontrol edebilirim ki zarar olası olmasın?</a:t>
            </a:r>
          </a:p>
          <a:p>
            <a:pPr fontAlgn="base"/>
            <a:r>
              <a:rPr lang="tr-TR" dirty="0"/>
              <a:t>Daha fazla kontrole ihtiyacınız varsa şunları göz önünde bulundurun:</a:t>
            </a:r>
          </a:p>
          <a:p>
            <a:pPr fontAlgn="base"/>
            <a:r>
              <a:rPr lang="tr-TR" dirty="0"/>
              <a:t>işi yeniden tasarlamak</a:t>
            </a:r>
          </a:p>
          <a:p>
            <a:pPr fontAlgn="base"/>
            <a:r>
              <a:rPr lang="tr-TR" dirty="0"/>
              <a:t>malzemeleri, makineleri veya süreci değiştirmek</a:t>
            </a:r>
          </a:p>
          <a:p>
            <a:pPr fontAlgn="base"/>
            <a:r>
              <a:rPr lang="tr-TR" dirty="0"/>
              <a:t>malzemelere, makinelere veya sürece maruz kalmayı azaltmak için işinizi organize etmek</a:t>
            </a:r>
          </a:p>
          <a:p>
            <a:pPr fontAlgn="base"/>
            <a:r>
              <a:rPr lang="tr-TR" dirty="0"/>
              <a:t>güvenli çalışmak için gerekli pratik önlemlerin belirlenmesi ve uygulanması</a:t>
            </a:r>
          </a:p>
          <a:p>
            <a:pPr fontAlgn="base"/>
            <a:r>
              <a:rPr lang="tr-TR" dirty="0"/>
              <a:t>kişisel koruyucu ekipman sağlamak ve çalışanların bunları giymesini sağlamak</a:t>
            </a:r>
          </a:p>
          <a:p>
            <a:pPr fontAlgn="base"/>
            <a:r>
              <a:rPr lang="tr-TR" dirty="0"/>
              <a:t>Tanımladığınız kontrolleri yerine koyun. Sizden tüm riskleri ortadan kaldırmanız beklenmiyor, ancak insanları zarardan korumak için 'makul ölçüde uygulanabilir' her şeyi yapmanız gerekiyor. Bu, para, zaman veya sorun açısından gerçek riski kontrol etmek için gereken önlemlere karşı risk düzeyini dengelemek anlamına gelir.</a:t>
            </a:r>
          </a:p>
          <a:p>
            <a:endParaRPr lang="tr-TR" dirty="0"/>
          </a:p>
        </p:txBody>
      </p:sp>
    </p:spTree>
    <p:extLst>
      <p:ext uri="{BB962C8B-B14F-4D97-AF65-F5344CB8AC3E}">
        <p14:creationId xmlns:p14="http://schemas.microsoft.com/office/powerpoint/2010/main" val="21323071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B173836D-777A-4736-A940-D41D3DF157E5}"/>
              </a:ext>
            </a:extLst>
          </p:cNvPr>
          <p:cNvSpPr>
            <a:spLocks noGrp="1"/>
          </p:cNvSpPr>
          <p:nvPr>
            <p:ph idx="1"/>
          </p:nvPr>
        </p:nvSpPr>
        <p:spPr>
          <a:xfrm>
            <a:off x="838200" y="805343"/>
            <a:ext cx="10515600" cy="5371620"/>
          </a:xfrm>
        </p:spPr>
        <p:txBody>
          <a:bodyPr/>
          <a:lstStyle/>
          <a:p>
            <a:r>
              <a:rPr lang="tr-TR" b="1" dirty="0"/>
              <a:t>Bulgularınızı kaydedin</a:t>
            </a:r>
          </a:p>
          <a:p>
            <a:pPr fontAlgn="base"/>
            <a:r>
              <a:rPr lang="tr-TR" dirty="0"/>
              <a:t>5 veya daha fazla kişi çalıştırıyorsanız, dahil olmak üzere önemli bulgularınızı kaydetmelisiniz.</a:t>
            </a:r>
          </a:p>
          <a:p>
            <a:pPr fontAlgn="base"/>
            <a:r>
              <a:rPr lang="tr-TR" dirty="0"/>
              <a:t>tehlikeler (zarar verebilecek şeyler)</a:t>
            </a:r>
          </a:p>
          <a:p>
            <a:pPr fontAlgn="base"/>
            <a:r>
              <a:rPr lang="tr-TR" dirty="0"/>
              <a:t>kim zarar görebilir ve nasıl zarar görür?</a:t>
            </a:r>
          </a:p>
          <a:p>
            <a:pPr fontAlgn="base"/>
            <a:r>
              <a:rPr lang="tr-TR" dirty="0"/>
              <a:t>riskleri kontrol etmek için ne yapıyorsunuz?</a:t>
            </a:r>
          </a:p>
          <a:p>
            <a:endParaRPr lang="tr-TR" dirty="0"/>
          </a:p>
        </p:txBody>
      </p:sp>
    </p:spTree>
    <p:extLst>
      <p:ext uri="{BB962C8B-B14F-4D97-AF65-F5344CB8AC3E}">
        <p14:creationId xmlns:p14="http://schemas.microsoft.com/office/powerpoint/2010/main" val="2051993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923DDF46-EA9A-42DB-A04A-BC789366358A}"/>
              </a:ext>
            </a:extLst>
          </p:cNvPr>
          <p:cNvSpPr>
            <a:spLocks noGrp="1"/>
          </p:cNvSpPr>
          <p:nvPr>
            <p:ph idx="1"/>
          </p:nvPr>
        </p:nvSpPr>
        <p:spPr>
          <a:xfrm>
            <a:off x="838200" y="520117"/>
            <a:ext cx="10515600" cy="5656846"/>
          </a:xfrm>
        </p:spPr>
        <p:txBody>
          <a:bodyPr>
            <a:normAutofit/>
          </a:bodyPr>
          <a:lstStyle/>
          <a:p>
            <a:r>
              <a:rPr lang="tr-TR" b="1" dirty="0"/>
              <a:t>Kontrolleri gözden geçirin</a:t>
            </a:r>
          </a:p>
          <a:p>
            <a:pPr fontAlgn="base"/>
            <a:r>
              <a:rPr lang="tr-TR" dirty="0"/>
              <a:t>Çalıştıklarından emin olmak için uyguladığınız kontrolleri gözden geçirmelisiniz. Aşağıdaki durumlarda da bunları gözden geçirmelisiniz:</a:t>
            </a:r>
          </a:p>
          <a:p>
            <a:pPr fontAlgn="base"/>
            <a:r>
              <a:rPr lang="tr-TR" dirty="0"/>
              <a:t>artık etkili olmayabilirler</a:t>
            </a:r>
          </a:p>
          <a:p>
            <a:pPr fontAlgn="base"/>
            <a:r>
              <a:rPr lang="tr-TR" dirty="0"/>
              <a:t>işyerinde aşağıdakiler gibi yeni risklere yol açabilecek değişiklikler var:</a:t>
            </a:r>
          </a:p>
          <a:p>
            <a:pPr lvl="1" fontAlgn="base"/>
            <a:r>
              <a:rPr lang="tr-TR" dirty="0"/>
              <a:t>kadro</a:t>
            </a:r>
          </a:p>
          <a:p>
            <a:pPr lvl="1" fontAlgn="base"/>
            <a:r>
              <a:rPr lang="tr-TR" dirty="0"/>
              <a:t>süreç</a:t>
            </a:r>
          </a:p>
          <a:p>
            <a:pPr lvl="1" fontAlgn="base"/>
            <a:r>
              <a:rPr lang="tr-TR" dirty="0"/>
              <a:t>kullanılan maddeler veya ekipman</a:t>
            </a:r>
          </a:p>
          <a:p>
            <a:pPr fontAlgn="base"/>
            <a:r>
              <a:rPr lang="tr-TR" dirty="0"/>
              <a:t>Ayrıca, çalışanlarınızın herhangi bir sorun tespit edip etmediğini veya herhangi bir kaza veya ramak kala olay olup olmadığını da gözden geçirin.</a:t>
            </a:r>
          </a:p>
          <a:p>
            <a:pPr fontAlgn="base"/>
            <a:r>
              <a:rPr lang="tr-TR" dirty="0"/>
              <a:t>Yaptığınız tüm değişikliklerle risk değerlendirme kaydınızı güncelleyin.</a:t>
            </a:r>
          </a:p>
          <a:p>
            <a:endParaRPr lang="tr-TR" dirty="0"/>
          </a:p>
        </p:txBody>
      </p:sp>
    </p:spTree>
    <p:extLst>
      <p:ext uri="{BB962C8B-B14F-4D97-AF65-F5344CB8AC3E}">
        <p14:creationId xmlns:p14="http://schemas.microsoft.com/office/powerpoint/2010/main" val="17014936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i.hizliresim.com/3p3NMM.png">
            <a:extLst>
              <a:ext uri="{FF2B5EF4-FFF2-40B4-BE49-F238E27FC236}">
                <a16:creationId xmlns:a16="http://schemas.microsoft.com/office/drawing/2014/main" id="{EE896DD5-C9D5-4447-84CB-0DDEDDE6F7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3420" y="0"/>
            <a:ext cx="521811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245692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i.hizliresim.com/WGy4R8.png">
            <a:extLst>
              <a:ext uri="{FF2B5EF4-FFF2-40B4-BE49-F238E27FC236}">
                <a16:creationId xmlns:a16="http://schemas.microsoft.com/office/drawing/2014/main" id="{17736D9E-CC8A-4398-84F3-4FA5DA8CE0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63938" y="0"/>
            <a:ext cx="506412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55017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486F8E7-9525-4FDE-B93A-A7BCE5747DC2}"/>
              </a:ext>
            </a:extLst>
          </p:cNvPr>
          <p:cNvSpPr>
            <a:spLocks noGrp="1"/>
          </p:cNvSpPr>
          <p:nvPr>
            <p:ph type="title"/>
          </p:nvPr>
        </p:nvSpPr>
        <p:spPr>
          <a:xfrm>
            <a:off x="4947385" y="57843"/>
            <a:ext cx="6916554" cy="1027447"/>
          </a:xfrm>
        </p:spPr>
        <p:style>
          <a:lnRef idx="0">
            <a:schemeClr val="accent3"/>
          </a:lnRef>
          <a:fillRef idx="3">
            <a:schemeClr val="accent3"/>
          </a:fillRef>
          <a:effectRef idx="3">
            <a:schemeClr val="accent3"/>
          </a:effectRef>
          <a:fontRef idx="minor">
            <a:schemeClr val="lt1"/>
          </a:fontRef>
        </p:style>
        <p:txBody>
          <a:bodyPr/>
          <a:lstStyle/>
          <a:p>
            <a:r>
              <a:rPr lang="tr-TR" dirty="0"/>
              <a:t>Yeni kimyasallar her yerde! </a:t>
            </a:r>
          </a:p>
        </p:txBody>
      </p:sp>
      <p:sp>
        <p:nvSpPr>
          <p:cNvPr id="3" name="İçerik Yer Tutucusu 2">
            <a:extLst>
              <a:ext uri="{FF2B5EF4-FFF2-40B4-BE49-F238E27FC236}">
                <a16:creationId xmlns:a16="http://schemas.microsoft.com/office/drawing/2014/main" id="{0069D45A-E8DE-4E17-B8AD-5DCB2974BF8E}"/>
              </a:ext>
            </a:extLst>
          </p:cNvPr>
          <p:cNvSpPr>
            <a:spLocks noGrp="1"/>
          </p:cNvSpPr>
          <p:nvPr>
            <p:ph idx="1"/>
          </p:nvPr>
        </p:nvSpPr>
        <p:spPr>
          <a:xfrm>
            <a:off x="5368954" y="1825625"/>
            <a:ext cx="5984846" cy="4351338"/>
          </a:xfrm>
        </p:spPr>
        <p:txBody>
          <a:bodyPr/>
          <a:lstStyle/>
          <a:p>
            <a:r>
              <a:rPr lang="tr-TR" dirty="0"/>
              <a:t>Gıdalarda</a:t>
            </a:r>
          </a:p>
          <a:p>
            <a:r>
              <a:rPr lang="tr-TR" dirty="0"/>
              <a:t>Kozmetiklerde ve temizlik ürünlerinde</a:t>
            </a:r>
          </a:p>
          <a:p>
            <a:r>
              <a:rPr lang="tr-TR" dirty="0"/>
              <a:t>Dekorasyon, mobilya, her ev ve mutfak eşyasında</a:t>
            </a:r>
          </a:p>
          <a:p>
            <a:r>
              <a:rPr lang="tr-TR" dirty="0"/>
              <a:t>Böcek kovucularda</a:t>
            </a:r>
          </a:p>
          <a:p>
            <a:r>
              <a:rPr lang="tr-TR" dirty="0"/>
              <a:t>Ve daha birçok yerde…</a:t>
            </a:r>
          </a:p>
        </p:txBody>
      </p:sp>
      <p:pic>
        <p:nvPicPr>
          <p:cNvPr id="4098" name="Picture 2" descr="Sentetik kimyasallar her yerde: Bilim insanlarından erken ölüm uyarısı">
            <a:extLst>
              <a:ext uri="{FF2B5EF4-FFF2-40B4-BE49-F238E27FC236}">
                <a16:creationId xmlns:a16="http://schemas.microsoft.com/office/drawing/2014/main" id="{45FB15EC-D80C-4AB6-9DCC-6BA9598D10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85290"/>
            <a:ext cx="4342310" cy="2916004"/>
          </a:xfrm>
          <a:prstGeom prst="rect">
            <a:avLst/>
          </a:prstGeom>
          <a:noFill/>
          <a:effectLst>
            <a:outerShdw blurRad="1066800" dist="431800" dir="15060000" algn="ctr" rotWithShape="0">
              <a:srgbClr val="000000">
                <a:alpha val="40000"/>
              </a:srgbClr>
            </a:outerShdw>
            <a:reflection stA="60000" endPos="65000" dist="50800" dir="5400000" sy="-100000" algn="bl" rotWithShape="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735306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proscon.com.tr/wp-content/uploads/2022/07/kimyasalreaktiviteolusumsebepleri-01.jpg">
            <a:extLst>
              <a:ext uri="{FF2B5EF4-FFF2-40B4-BE49-F238E27FC236}">
                <a16:creationId xmlns:a16="http://schemas.microsoft.com/office/drawing/2014/main" id="{0495D88F-888D-4A65-BFAA-8EA0704A19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5879" y="0"/>
            <a:ext cx="767670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47232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40606" y="652599"/>
            <a:ext cx="5891530" cy="452120"/>
          </a:xfrm>
          <a:prstGeom prst="rect">
            <a:avLst/>
          </a:prstGeom>
        </p:spPr>
        <p:txBody>
          <a:bodyPr vert="horz" wrap="square" lIns="0" tIns="12065" rIns="0" bIns="0" rtlCol="0">
            <a:spAutoFit/>
          </a:bodyPr>
          <a:lstStyle/>
          <a:p>
            <a:pPr marL="12700">
              <a:lnSpc>
                <a:spcPct val="100000"/>
              </a:lnSpc>
              <a:spcBef>
                <a:spcPts val="95"/>
              </a:spcBef>
            </a:pPr>
            <a:r>
              <a:rPr sz="2800" b="0" i="0" spc="-125" dirty="0">
                <a:solidFill>
                  <a:srgbClr val="FF0000"/>
                </a:solidFill>
                <a:latin typeface="Trebuchet MS"/>
                <a:cs typeface="Trebuchet MS"/>
              </a:rPr>
              <a:t>Depolamada </a:t>
            </a:r>
            <a:r>
              <a:rPr sz="2800" b="0" i="0" spc="-165" dirty="0">
                <a:solidFill>
                  <a:srgbClr val="FF0000"/>
                </a:solidFill>
                <a:latin typeface="Trebuchet MS"/>
                <a:cs typeface="Trebuchet MS"/>
              </a:rPr>
              <a:t>Alınacak </a:t>
            </a:r>
            <a:r>
              <a:rPr sz="2800" b="0" i="0" spc="-155" dirty="0">
                <a:solidFill>
                  <a:srgbClr val="FF0000"/>
                </a:solidFill>
                <a:latin typeface="Trebuchet MS"/>
                <a:cs typeface="Trebuchet MS"/>
              </a:rPr>
              <a:t>Güvenlik</a:t>
            </a:r>
            <a:r>
              <a:rPr sz="2800" b="0" i="0" spc="-290" dirty="0">
                <a:solidFill>
                  <a:srgbClr val="FF0000"/>
                </a:solidFill>
                <a:latin typeface="Trebuchet MS"/>
                <a:cs typeface="Trebuchet MS"/>
              </a:rPr>
              <a:t> </a:t>
            </a:r>
            <a:r>
              <a:rPr sz="2800" b="0" i="0" spc="-150" dirty="0">
                <a:solidFill>
                  <a:srgbClr val="FF0000"/>
                </a:solidFill>
                <a:latin typeface="Trebuchet MS"/>
                <a:cs typeface="Trebuchet MS"/>
              </a:rPr>
              <a:t>Önlemleri</a:t>
            </a:r>
            <a:endParaRPr sz="2800">
              <a:latin typeface="Trebuchet MS"/>
              <a:cs typeface="Trebuchet MS"/>
            </a:endParaRPr>
          </a:p>
        </p:txBody>
      </p:sp>
      <p:sp>
        <p:nvSpPr>
          <p:cNvPr id="3" name="object 3"/>
          <p:cNvSpPr txBox="1"/>
          <p:nvPr/>
        </p:nvSpPr>
        <p:spPr>
          <a:xfrm>
            <a:off x="489098" y="1570799"/>
            <a:ext cx="10207281" cy="3716402"/>
          </a:xfrm>
          <a:prstGeom prst="rect">
            <a:avLst/>
          </a:prstGeom>
        </p:spPr>
        <p:txBody>
          <a:bodyPr vert="horz" wrap="square" lIns="0" tIns="112395" rIns="0" bIns="0" rtlCol="0">
            <a:spAutoFit/>
          </a:bodyPr>
          <a:lstStyle/>
          <a:p>
            <a:pPr marL="241300" marR="7620" indent="-228600">
              <a:lnSpc>
                <a:spcPct val="70000"/>
              </a:lnSpc>
              <a:spcBef>
                <a:spcPts val="885"/>
              </a:spcBef>
              <a:buSzPct val="95454"/>
              <a:buFont typeface="Wingdings"/>
              <a:buChar char=""/>
              <a:tabLst>
                <a:tab pos="241300" algn="l"/>
              </a:tabLst>
            </a:pPr>
            <a:r>
              <a:rPr sz="2200" spc="-15" dirty="0">
                <a:latin typeface="Carlito"/>
                <a:cs typeface="Carlito"/>
              </a:rPr>
              <a:t>Kimyasal </a:t>
            </a:r>
            <a:r>
              <a:rPr sz="2200" spc="-5" dirty="0">
                <a:latin typeface="Carlito"/>
                <a:cs typeface="Carlito"/>
              </a:rPr>
              <a:t>madde deposu </a:t>
            </a:r>
            <a:r>
              <a:rPr sz="2200" spc="-10" dirty="0">
                <a:latin typeface="Carlito"/>
                <a:cs typeface="Carlito"/>
              </a:rPr>
              <a:t>işyerinin diğer bölümlerinden </a:t>
            </a:r>
            <a:r>
              <a:rPr sz="2200" spc="-15" dirty="0">
                <a:latin typeface="Carlito"/>
                <a:cs typeface="Carlito"/>
              </a:rPr>
              <a:t>ayrı </a:t>
            </a:r>
            <a:r>
              <a:rPr sz="2200" spc="-10" dirty="0">
                <a:latin typeface="Carlito"/>
                <a:cs typeface="Carlito"/>
              </a:rPr>
              <a:t>bağımsız bir  bölüm</a:t>
            </a:r>
            <a:r>
              <a:rPr sz="2200" spc="5" dirty="0">
                <a:latin typeface="Carlito"/>
                <a:cs typeface="Carlito"/>
              </a:rPr>
              <a:t> </a:t>
            </a:r>
            <a:r>
              <a:rPr sz="2200" spc="-10" dirty="0">
                <a:latin typeface="Carlito"/>
                <a:cs typeface="Carlito"/>
              </a:rPr>
              <a:t>halinde,</a:t>
            </a:r>
            <a:endParaRPr sz="2200" dirty="0">
              <a:latin typeface="Carlito"/>
              <a:cs typeface="Carlito"/>
            </a:endParaRPr>
          </a:p>
          <a:p>
            <a:pPr marL="241300" marR="5715" indent="-228600">
              <a:lnSpc>
                <a:spcPct val="70000"/>
              </a:lnSpc>
              <a:spcBef>
                <a:spcPts val="1600"/>
              </a:spcBef>
              <a:buSzPct val="95454"/>
              <a:buFont typeface="Wingdings"/>
              <a:buChar char=""/>
              <a:tabLst>
                <a:tab pos="241300" algn="l"/>
                <a:tab pos="1193165" algn="l"/>
                <a:tab pos="2019935" algn="l"/>
                <a:tab pos="2489200" algn="l"/>
                <a:tab pos="3700779" algn="l"/>
                <a:tab pos="4777105" algn="l"/>
                <a:tab pos="6445885" algn="l"/>
                <a:tab pos="7579995" algn="l"/>
              </a:tabLst>
            </a:pPr>
            <a:r>
              <a:rPr sz="2200" spc="-175" dirty="0">
                <a:latin typeface="Carlito"/>
                <a:cs typeface="Carlito"/>
              </a:rPr>
              <a:t>T</a:t>
            </a:r>
            <a:r>
              <a:rPr sz="2200" spc="-5" dirty="0">
                <a:latin typeface="Carlito"/>
                <a:cs typeface="Carlito"/>
              </a:rPr>
              <a:t>aba</a:t>
            </a:r>
            <a:r>
              <a:rPr sz="2200" spc="-10" dirty="0">
                <a:latin typeface="Carlito"/>
                <a:cs typeface="Carlito"/>
              </a:rPr>
              <a:t>n</a:t>
            </a:r>
            <a:r>
              <a:rPr sz="2200" spc="-5" dirty="0">
                <a:latin typeface="Carlito"/>
                <a:cs typeface="Carlito"/>
              </a:rPr>
              <a:t>,</a:t>
            </a:r>
            <a:r>
              <a:rPr sz="2200" dirty="0">
                <a:latin typeface="Carlito"/>
                <a:cs typeface="Carlito"/>
              </a:rPr>
              <a:t>	</a:t>
            </a:r>
            <a:r>
              <a:rPr sz="2200" spc="-35" dirty="0">
                <a:latin typeface="Carlito"/>
                <a:cs typeface="Carlito"/>
              </a:rPr>
              <a:t>t</a:t>
            </a:r>
            <a:r>
              <a:rPr sz="2200" spc="-50" dirty="0">
                <a:latin typeface="Carlito"/>
                <a:cs typeface="Carlito"/>
              </a:rPr>
              <a:t>a</a:t>
            </a:r>
            <a:r>
              <a:rPr sz="2200" spc="-40" dirty="0">
                <a:latin typeface="Carlito"/>
                <a:cs typeface="Carlito"/>
              </a:rPr>
              <a:t>v</a:t>
            </a:r>
            <a:r>
              <a:rPr sz="2200" spc="-15" dirty="0">
                <a:latin typeface="Carlito"/>
                <a:cs typeface="Carlito"/>
              </a:rPr>
              <a:t>a</a:t>
            </a:r>
            <a:r>
              <a:rPr sz="2200" spc="-5" dirty="0">
                <a:latin typeface="Carlito"/>
                <a:cs typeface="Carlito"/>
              </a:rPr>
              <a:t>n</a:t>
            </a:r>
            <a:r>
              <a:rPr sz="2200" dirty="0">
                <a:latin typeface="Carlito"/>
                <a:cs typeface="Carlito"/>
              </a:rPr>
              <a:t>	</a:t>
            </a:r>
            <a:r>
              <a:rPr sz="2200" spc="-25" dirty="0">
                <a:latin typeface="Carlito"/>
                <a:cs typeface="Carlito"/>
              </a:rPr>
              <a:t>v</a:t>
            </a:r>
            <a:r>
              <a:rPr sz="2200" spc="-5" dirty="0">
                <a:latin typeface="Carlito"/>
                <a:cs typeface="Carlito"/>
              </a:rPr>
              <a:t>e</a:t>
            </a:r>
            <a:r>
              <a:rPr sz="2200" dirty="0">
                <a:latin typeface="Carlito"/>
                <a:cs typeface="Carlito"/>
              </a:rPr>
              <a:t>	</a:t>
            </a:r>
            <a:r>
              <a:rPr sz="2200" spc="-10" dirty="0">
                <a:latin typeface="Carlito"/>
                <a:cs typeface="Carlito"/>
              </a:rPr>
              <a:t>du</a:t>
            </a:r>
            <a:r>
              <a:rPr sz="2200" spc="-45" dirty="0">
                <a:latin typeface="Carlito"/>
                <a:cs typeface="Carlito"/>
              </a:rPr>
              <a:t>v</a:t>
            </a:r>
            <a:r>
              <a:rPr sz="2200" spc="-5" dirty="0">
                <a:latin typeface="Carlito"/>
                <a:cs typeface="Carlito"/>
              </a:rPr>
              <a:t>ar</a:t>
            </a:r>
            <a:r>
              <a:rPr sz="2200" spc="-15" dirty="0">
                <a:latin typeface="Carlito"/>
                <a:cs typeface="Carlito"/>
              </a:rPr>
              <a:t>l</a:t>
            </a:r>
            <a:r>
              <a:rPr sz="2200" spc="-5" dirty="0">
                <a:latin typeface="Carlito"/>
                <a:cs typeface="Carlito"/>
              </a:rPr>
              <a:t>arı</a:t>
            </a:r>
            <a:r>
              <a:rPr sz="2200" dirty="0">
                <a:latin typeface="Carlito"/>
                <a:cs typeface="Carlito"/>
              </a:rPr>
              <a:t>	</a:t>
            </a:r>
            <a:r>
              <a:rPr sz="2200" spc="-40" dirty="0">
                <a:latin typeface="Carlito"/>
                <a:cs typeface="Carlito"/>
              </a:rPr>
              <a:t>y</a:t>
            </a:r>
            <a:r>
              <a:rPr sz="2200" spc="-5" dirty="0">
                <a:latin typeface="Carlito"/>
                <a:cs typeface="Carlito"/>
              </a:rPr>
              <a:t>anmaz</a:t>
            </a:r>
            <a:r>
              <a:rPr sz="2200" dirty="0">
                <a:latin typeface="Carlito"/>
                <a:cs typeface="Carlito"/>
              </a:rPr>
              <a:t>	</a:t>
            </a:r>
            <a:r>
              <a:rPr sz="2200" spc="-5" dirty="0">
                <a:latin typeface="Carlito"/>
                <a:cs typeface="Carlito"/>
              </a:rPr>
              <a:t>mal</a:t>
            </a:r>
            <a:r>
              <a:rPr sz="2200" spc="-45" dirty="0">
                <a:latin typeface="Carlito"/>
                <a:cs typeface="Carlito"/>
              </a:rPr>
              <a:t>z</a:t>
            </a:r>
            <a:r>
              <a:rPr sz="2200" dirty="0">
                <a:latin typeface="Carlito"/>
                <a:cs typeface="Carlito"/>
              </a:rPr>
              <a:t>e</a:t>
            </a:r>
            <a:r>
              <a:rPr sz="2200" spc="-5" dirty="0">
                <a:latin typeface="Carlito"/>
                <a:cs typeface="Carlito"/>
              </a:rPr>
              <a:t>med</a:t>
            </a:r>
            <a:r>
              <a:rPr sz="2200" dirty="0">
                <a:latin typeface="Carlito"/>
                <a:cs typeface="Carlito"/>
              </a:rPr>
              <a:t>e</a:t>
            </a:r>
            <a:r>
              <a:rPr sz="2200" spc="-5" dirty="0">
                <a:latin typeface="Carlito"/>
                <a:cs typeface="Carlito"/>
              </a:rPr>
              <a:t>n</a:t>
            </a:r>
            <a:r>
              <a:rPr sz="2200" dirty="0">
                <a:latin typeface="Carlito"/>
                <a:cs typeface="Carlito"/>
              </a:rPr>
              <a:t>	</a:t>
            </a:r>
            <a:r>
              <a:rPr sz="2200" spc="-40" dirty="0">
                <a:latin typeface="Carlito"/>
                <a:cs typeface="Carlito"/>
              </a:rPr>
              <a:t>y</a:t>
            </a:r>
            <a:r>
              <a:rPr sz="2200" spc="-5" dirty="0">
                <a:latin typeface="Carlito"/>
                <a:cs typeface="Carlito"/>
              </a:rPr>
              <a:t>apılmış</a:t>
            </a:r>
            <a:r>
              <a:rPr sz="2200" dirty="0">
                <a:latin typeface="Carlito"/>
                <a:cs typeface="Carlito"/>
              </a:rPr>
              <a:t>	</a:t>
            </a:r>
            <a:r>
              <a:rPr sz="2200" spc="-10" dirty="0">
                <a:latin typeface="Carlito"/>
                <a:cs typeface="Carlito"/>
              </a:rPr>
              <a:t>(</a:t>
            </a:r>
            <a:r>
              <a:rPr sz="2200" spc="-45" dirty="0">
                <a:latin typeface="Carlito"/>
                <a:cs typeface="Carlito"/>
              </a:rPr>
              <a:t>y</a:t>
            </a:r>
            <a:r>
              <a:rPr sz="2200" spc="-5" dirty="0">
                <a:latin typeface="Carlito"/>
                <a:cs typeface="Carlito"/>
              </a:rPr>
              <a:t>angına  </a:t>
            </a:r>
            <a:r>
              <a:rPr sz="2200" spc="-10" dirty="0">
                <a:latin typeface="Carlito"/>
                <a:cs typeface="Carlito"/>
              </a:rPr>
              <a:t>dayanıklı),</a:t>
            </a:r>
            <a:endParaRPr sz="2200" dirty="0">
              <a:latin typeface="Carlito"/>
              <a:cs typeface="Carlito"/>
            </a:endParaRPr>
          </a:p>
          <a:p>
            <a:pPr marL="241300" marR="6985" indent="-228600">
              <a:lnSpc>
                <a:spcPct val="70000"/>
              </a:lnSpc>
              <a:spcBef>
                <a:spcPts val="1595"/>
              </a:spcBef>
              <a:buSzPct val="95454"/>
              <a:buFont typeface="Wingdings"/>
              <a:buChar char=""/>
              <a:tabLst>
                <a:tab pos="241300" algn="l"/>
              </a:tabLst>
            </a:pPr>
            <a:r>
              <a:rPr sz="2200" spc="-50" dirty="0">
                <a:latin typeface="Carlito"/>
                <a:cs typeface="Carlito"/>
              </a:rPr>
              <a:t>Tavan </a:t>
            </a:r>
            <a:r>
              <a:rPr sz="2200" spc="-15" dirty="0">
                <a:latin typeface="Carlito"/>
                <a:cs typeface="Carlito"/>
              </a:rPr>
              <a:t>ve </a:t>
            </a:r>
            <a:r>
              <a:rPr sz="2200" spc="-10" dirty="0">
                <a:latin typeface="Carlito"/>
                <a:cs typeface="Carlito"/>
              </a:rPr>
              <a:t>pencereler </a:t>
            </a:r>
            <a:r>
              <a:rPr sz="2200" spc="-5" dirty="0">
                <a:latin typeface="Carlito"/>
                <a:cs typeface="Carlito"/>
              </a:rPr>
              <a:t>herhangi bir </a:t>
            </a:r>
            <a:r>
              <a:rPr sz="2200" spc="-15" dirty="0">
                <a:latin typeface="Carlito"/>
                <a:cs typeface="Carlito"/>
              </a:rPr>
              <a:t>basınçta </a:t>
            </a:r>
            <a:r>
              <a:rPr sz="2200" spc="-25" dirty="0">
                <a:latin typeface="Carlito"/>
                <a:cs typeface="Carlito"/>
              </a:rPr>
              <a:t>kolay </a:t>
            </a:r>
            <a:r>
              <a:rPr sz="2200" spc="-10" dirty="0">
                <a:latin typeface="Carlito"/>
                <a:cs typeface="Carlito"/>
              </a:rPr>
              <a:t>dışarı açılacak şekilde  hafif</a:t>
            </a:r>
            <a:r>
              <a:rPr sz="2200" spc="-5" dirty="0">
                <a:latin typeface="Carlito"/>
                <a:cs typeface="Carlito"/>
              </a:rPr>
              <a:t> </a:t>
            </a:r>
            <a:r>
              <a:rPr sz="2200" spc="-10" dirty="0">
                <a:latin typeface="Carlito"/>
                <a:cs typeface="Carlito"/>
              </a:rPr>
              <a:t>malzemeden,</a:t>
            </a:r>
            <a:endParaRPr sz="2200" dirty="0">
              <a:latin typeface="Carlito"/>
              <a:cs typeface="Carlito"/>
            </a:endParaRPr>
          </a:p>
          <a:p>
            <a:pPr marL="241300" indent="-228600">
              <a:lnSpc>
                <a:spcPts val="2245"/>
              </a:lnSpc>
              <a:spcBef>
                <a:spcPts val="815"/>
              </a:spcBef>
              <a:buSzPct val="95454"/>
              <a:buFont typeface="Wingdings"/>
              <a:buChar char=""/>
              <a:tabLst>
                <a:tab pos="241300" algn="l"/>
              </a:tabLst>
            </a:pPr>
            <a:r>
              <a:rPr sz="2200" spc="-5" dirty="0">
                <a:latin typeface="Carlito"/>
                <a:cs typeface="Carlito"/>
              </a:rPr>
              <a:t>Bütün </a:t>
            </a:r>
            <a:r>
              <a:rPr sz="2200" spc="-15" dirty="0">
                <a:latin typeface="Carlito"/>
                <a:cs typeface="Carlito"/>
              </a:rPr>
              <a:t>kapı ve</a:t>
            </a:r>
            <a:r>
              <a:rPr sz="2200" spc="130" dirty="0">
                <a:latin typeface="Carlito"/>
                <a:cs typeface="Carlito"/>
              </a:rPr>
              <a:t> </a:t>
            </a:r>
            <a:r>
              <a:rPr sz="2200" spc="-10" dirty="0">
                <a:latin typeface="Carlito"/>
                <a:cs typeface="Carlito"/>
              </a:rPr>
              <a:t>pencereler </a:t>
            </a:r>
            <a:r>
              <a:rPr sz="2200" dirty="0">
                <a:latin typeface="Carlito"/>
                <a:cs typeface="Carlito"/>
              </a:rPr>
              <a:t>dışa </a:t>
            </a:r>
            <a:r>
              <a:rPr sz="2200" spc="-5" dirty="0">
                <a:latin typeface="Carlito"/>
                <a:cs typeface="Carlito"/>
              </a:rPr>
              <a:t>açılır </a:t>
            </a:r>
            <a:r>
              <a:rPr sz="2200" spc="-15" dirty="0">
                <a:latin typeface="Carlito"/>
                <a:cs typeface="Carlito"/>
              </a:rPr>
              <a:t>nitelikte, </a:t>
            </a:r>
            <a:r>
              <a:rPr sz="2200" spc="-10" dirty="0">
                <a:latin typeface="Carlito"/>
                <a:cs typeface="Carlito"/>
              </a:rPr>
              <a:t>sürgülü </a:t>
            </a:r>
            <a:r>
              <a:rPr sz="2200" spc="-15" dirty="0">
                <a:latin typeface="Carlito"/>
                <a:cs typeface="Carlito"/>
              </a:rPr>
              <a:t>kapılarda ayrıca </a:t>
            </a:r>
            <a:r>
              <a:rPr sz="2200" spc="-10" dirty="0">
                <a:latin typeface="Carlito"/>
                <a:cs typeface="Carlito"/>
              </a:rPr>
              <a:t>dışa</a:t>
            </a:r>
            <a:endParaRPr sz="2200" dirty="0">
              <a:latin typeface="Carlito"/>
              <a:cs typeface="Carlito"/>
            </a:endParaRPr>
          </a:p>
          <a:p>
            <a:pPr marL="241300">
              <a:lnSpc>
                <a:spcPts val="2245"/>
              </a:lnSpc>
            </a:pPr>
            <a:r>
              <a:rPr sz="2200" spc="-5" dirty="0">
                <a:latin typeface="Carlito"/>
                <a:cs typeface="Carlito"/>
              </a:rPr>
              <a:t>açılır </a:t>
            </a:r>
            <a:r>
              <a:rPr sz="2200" spc="-15" dirty="0">
                <a:latin typeface="Carlito"/>
                <a:cs typeface="Carlito"/>
              </a:rPr>
              <a:t>kanatlı</a:t>
            </a:r>
            <a:r>
              <a:rPr sz="2200" spc="-30" dirty="0">
                <a:latin typeface="Carlito"/>
                <a:cs typeface="Carlito"/>
              </a:rPr>
              <a:t> </a:t>
            </a:r>
            <a:r>
              <a:rPr sz="2200" spc="-10" dirty="0">
                <a:latin typeface="Carlito"/>
                <a:cs typeface="Carlito"/>
              </a:rPr>
              <a:t>kapılı,</a:t>
            </a:r>
            <a:endParaRPr sz="2200" dirty="0">
              <a:latin typeface="Carlito"/>
              <a:cs typeface="Carlito"/>
            </a:endParaRPr>
          </a:p>
          <a:p>
            <a:pPr marL="241300" indent="-228600">
              <a:lnSpc>
                <a:spcPct val="100000"/>
              </a:lnSpc>
              <a:spcBef>
                <a:spcPts val="805"/>
              </a:spcBef>
              <a:buSzPct val="95454"/>
              <a:buFont typeface="Wingdings"/>
              <a:buChar char=""/>
              <a:tabLst>
                <a:tab pos="241300" algn="l"/>
              </a:tabLst>
            </a:pPr>
            <a:r>
              <a:rPr sz="2200" spc="-30" dirty="0">
                <a:latin typeface="Carlito"/>
                <a:cs typeface="Carlito"/>
              </a:rPr>
              <a:t>Tabanı, </a:t>
            </a:r>
            <a:r>
              <a:rPr sz="2200" spc="-5" dirty="0">
                <a:latin typeface="Carlito"/>
                <a:cs typeface="Carlito"/>
              </a:rPr>
              <a:t>içine </a:t>
            </a:r>
            <a:r>
              <a:rPr sz="2200" spc="-20" dirty="0">
                <a:latin typeface="Carlito"/>
                <a:cs typeface="Carlito"/>
              </a:rPr>
              <a:t>konulacak </a:t>
            </a:r>
            <a:r>
              <a:rPr sz="2200" spc="-15" dirty="0">
                <a:latin typeface="Carlito"/>
                <a:cs typeface="Carlito"/>
              </a:rPr>
              <a:t>kimyasal </a:t>
            </a:r>
            <a:r>
              <a:rPr sz="2200" spc="-10" dirty="0">
                <a:latin typeface="Carlito"/>
                <a:cs typeface="Carlito"/>
              </a:rPr>
              <a:t>maddelerden etkilenmeyecek</a:t>
            </a:r>
            <a:r>
              <a:rPr sz="2200" spc="190" dirty="0">
                <a:latin typeface="Carlito"/>
                <a:cs typeface="Carlito"/>
              </a:rPr>
              <a:t> </a:t>
            </a:r>
            <a:r>
              <a:rPr sz="2200" spc="-15" dirty="0">
                <a:latin typeface="Carlito"/>
                <a:cs typeface="Carlito"/>
              </a:rPr>
              <a:t>nitelikte,</a:t>
            </a:r>
            <a:endParaRPr sz="2200" dirty="0">
              <a:latin typeface="Carlito"/>
              <a:cs typeface="Carlito"/>
            </a:endParaRPr>
          </a:p>
          <a:p>
            <a:pPr marL="241300" marR="6985" indent="-228600">
              <a:lnSpc>
                <a:spcPct val="70000"/>
              </a:lnSpc>
              <a:spcBef>
                <a:spcPts val="1595"/>
              </a:spcBef>
              <a:buSzPct val="95454"/>
              <a:buFont typeface="Wingdings"/>
              <a:buChar char=""/>
              <a:tabLst>
                <a:tab pos="241300" algn="l"/>
                <a:tab pos="1236345" algn="l"/>
                <a:tab pos="2428240" algn="l"/>
                <a:tab pos="2923540" algn="l"/>
                <a:tab pos="3856354" algn="l"/>
                <a:tab pos="4883785" algn="l"/>
                <a:tab pos="6805930" algn="l"/>
                <a:tab pos="7250430" algn="l"/>
                <a:tab pos="7703184" algn="l"/>
              </a:tabLst>
            </a:pPr>
            <a:r>
              <a:rPr sz="2200" spc="-175" dirty="0">
                <a:latin typeface="Carlito"/>
                <a:cs typeface="Carlito"/>
              </a:rPr>
              <a:t>T</a:t>
            </a:r>
            <a:r>
              <a:rPr sz="2200" spc="-5" dirty="0">
                <a:latin typeface="Carlito"/>
                <a:cs typeface="Carlito"/>
              </a:rPr>
              <a:t>aba</a:t>
            </a:r>
            <a:r>
              <a:rPr sz="2200" spc="-10" dirty="0">
                <a:latin typeface="Carlito"/>
                <a:cs typeface="Carlito"/>
              </a:rPr>
              <a:t>n</a:t>
            </a:r>
            <a:r>
              <a:rPr sz="2200" spc="-20" dirty="0">
                <a:latin typeface="Carlito"/>
                <a:cs typeface="Carlito"/>
              </a:rPr>
              <a:t>ı</a:t>
            </a:r>
            <a:r>
              <a:rPr sz="2200" spc="-5" dirty="0">
                <a:latin typeface="Carlito"/>
                <a:cs typeface="Carlito"/>
              </a:rPr>
              <a:t>,</a:t>
            </a:r>
            <a:r>
              <a:rPr sz="2200" dirty="0">
                <a:latin typeface="Carlito"/>
                <a:cs typeface="Carlito"/>
              </a:rPr>
              <a:t>	</a:t>
            </a:r>
            <a:r>
              <a:rPr sz="2200" spc="-10" dirty="0">
                <a:latin typeface="Carlito"/>
                <a:cs typeface="Carlito"/>
              </a:rPr>
              <a:t>herhang</a:t>
            </a:r>
            <a:r>
              <a:rPr sz="2200" spc="-5" dirty="0">
                <a:latin typeface="Carlito"/>
                <a:cs typeface="Carlito"/>
              </a:rPr>
              <a:t>i</a:t>
            </a:r>
            <a:r>
              <a:rPr sz="2200" dirty="0">
                <a:latin typeface="Carlito"/>
                <a:cs typeface="Carlito"/>
              </a:rPr>
              <a:t>	</a:t>
            </a:r>
            <a:r>
              <a:rPr sz="2200" spc="-10" dirty="0">
                <a:latin typeface="Carlito"/>
                <a:cs typeface="Carlito"/>
              </a:rPr>
              <a:t>bi</a:t>
            </a:r>
            <a:r>
              <a:rPr sz="2200" spc="-5" dirty="0">
                <a:latin typeface="Carlito"/>
                <a:cs typeface="Carlito"/>
              </a:rPr>
              <a:t>r</a:t>
            </a:r>
            <a:r>
              <a:rPr sz="2200" dirty="0">
                <a:latin typeface="Carlito"/>
                <a:cs typeface="Carlito"/>
              </a:rPr>
              <a:t>	</a:t>
            </a:r>
            <a:r>
              <a:rPr sz="2200" spc="-40" dirty="0">
                <a:latin typeface="Carlito"/>
                <a:cs typeface="Carlito"/>
              </a:rPr>
              <a:t>y</a:t>
            </a:r>
            <a:r>
              <a:rPr sz="2200" spc="5" dirty="0">
                <a:latin typeface="Carlito"/>
                <a:cs typeface="Carlito"/>
              </a:rPr>
              <a:t>a</a:t>
            </a:r>
            <a:r>
              <a:rPr sz="2200" spc="-10" dirty="0">
                <a:latin typeface="Carlito"/>
                <a:cs typeface="Carlito"/>
              </a:rPr>
              <a:t>ngı</a:t>
            </a:r>
            <a:r>
              <a:rPr sz="2200" spc="-5" dirty="0">
                <a:latin typeface="Carlito"/>
                <a:cs typeface="Carlito"/>
              </a:rPr>
              <a:t>n</a:t>
            </a:r>
            <a:r>
              <a:rPr sz="2200" dirty="0">
                <a:latin typeface="Carlito"/>
                <a:cs typeface="Carlito"/>
              </a:rPr>
              <a:t>	</a:t>
            </a:r>
            <a:r>
              <a:rPr sz="2200" spc="-10" dirty="0">
                <a:latin typeface="Carlito"/>
                <a:cs typeface="Carlito"/>
              </a:rPr>
              <a:t>halind</a:t>
            </a:r>
            <a:r>
              <a:rPr sz="2200" spc="-5" dirty="0">
                <a:latin typeface="Carlito"/>
                <a:cs typeface="Carlito"/>
              </a:rPr>
              <a:t>e</a:t>
            </a:r>
            <a:r>
              <a:rPr sz="2200" dirty="0">
                <a:latin typeface="Carlito"/>
                <a:cs typeface="Carlito"/>
              </a:rPr>
              <a:t>	</a:t>
            </a:r>
            <a:r>
              <a:rPr sz="2200" spc="-35" dirty="0">
                <a:latin typeface="Carlito"/>
                <a:cs typeface="Carlito"/>
              </a:rPr>
              <a:t>k</a:t>
            </a:r>
            <a:r>
              <a:rPr sz="2200" spc="-10" dirty="0">
                <a:latin typeface="Carlito"/>
                <a:cs typeface="Carlito"/>
              </a:rPr>
              <a:t>ullanı</a:t>
            </a:r>
            <a:r>
              <a:rPr sz="2200" spc="-20" dirty="0">
                <a:latin typeface="Carlito"/>
                <a:cs typeface="Carlito"/>
              </a:rPr>
              <a:t>l</a:t>
            </a:r>
            <a:r>
              <a:rPr sz="2200" spc="-5" dirty="0">
                <a:latin typeface="Carlito"/>
                <a:cs typeface="Carlito"/>
              </a:rPr>
              <a:t>abil</a:t>
            </a:r>
            <a:r>
              <a:rPr sz="2200" spc="-20" dirty="0">
                <a:latin typeface="Carlito"/>
                <a:cs typeface="Carlito"/>
              </a:rPr>
              <a:t>e</a:t>
            </a:r>
            <a:r>
              <a:rPr sz="2200" spc="-5" dirty="0">
                <a:latin typeface="Carlito"/>
                <a:cs typeface="Carlito"/>
              </a:rPr>
              <a:t>cek</a:t>
            </a:r>
            <a:r>
              <a:rPr sz="2200" dirty="0">
                <a:latin typeface="Carlito"/>
                <a:cs typeface="Carlito"/>
              </a:rPr>
              <a:t>	s</a:t>
            </a:r>
            <a:r>
              <a:rPr sz="2200" spc="-5" dirty="0">
                <a:latin typeface="Carlito"/>
                <a:cs typeface="Carlito"/>
              </a:rPr>
              <a:t>u</a:t>
            </a:r>
            <a:r>
              <a:rPr sz="2200" dirty="0">
                <a:latin typeface="Carlito"/>
                <a:cs typeface="Carlito"/>
              </a:rPr>
              <a:t>	</a:t>
            </a:r>
            <a:r>
              <a:rPr sz="2200" spc="-25" dirty="0">
                <a:latin typeface="Carlito"/>
                <a:cs typeface="Carlito"/>
              </a:rPr>
              <a:t>v</a:t>
            </a:r>
            <a:r>
              <a:rPr sz="2200" spc="-5" dirty="0">
                <a:latin typeface="Carlito"/>
                <a:cs typeface="Carlito"/>
              </a:rPr>
              <a:t>e</a:t>
            </a:r>
            <a:r>
              <a:rPr sz="2200" dirty="0">
                <a:latin typeface="Carlito"/>
                <a:cs typeface="Carlito"/>
              </a:rPr>
              <a:t>	</a:t>
            </a:r>
            <a:r>
              <a:rPr sz="2200" spc="-10" dirty="0">
                <a:latin typeface="Carlito"/>
                <a:cs typeface="Carlito"/>
              </a:rPr>
              <a:t>ben</a:t>
            </a:r>
            <a:r>
              <a:rPr sz="2200" spc="-50" dirty="0">
                <a:latin typeface="Carlito"/>
                <a:cs typeface="Carlito"/>
              </a:rPr>
              <a:t>z</a:t>
            </a:r>
            <a:r>
              <a:rPr sz="2200" spc="-5" dirty="0">
                <a:latin typeface="Carlito"/>
                <a:cs typeface="Carlito"/>
              </a:rPr>
              <a:t>eri  </a:t>
            </a:r>
            <a:r>
              <a:rPr sz="2200" spc="-10" dirty="0">
                <a:latin typeface="Carlito"/>
                <a:cs typeface="Carlito"/>
              </a:rPr>
              <a:t>söndürücüleri akıtacak </a:t>
            </a:r>
            <a:r>
              <a:rPr sz="2200" spc="-20" dirty="0">
                <a:latin typeface="Carlito"/>
                <a:cs typeface="Carlito"/>
              </a:rPr>
              <a:t>özellikte </a:t>
            </a:r>
            <a:r>
              <a:rPr sz="2200" spc="-10" dirty="0">
                <a:latin typeface="Carlito"/>
                <a:cs typeface="Carlito"/>
              </a:rPr>
              <a:t>drenaja</a:t>
            </a:r>
            <a:r>
              <a:rPr sz="2200" spc="25" dirty="0">
                <a:latin typeface="Carlito"/>
                <a:cs typeface="Carlito"/>
              </a:rPr>
              <a:t> </a:t>
            </a:r>
            <a:r>
              <a:rPr sz="2200" spc="-5" dirty="0">
                <a:latin typeface="Carlito"/>
                <a:cs typeface="Carlito"/>
              </a:rPr>
              <a:t>sahip,</a:t>
            </a:r>
            <a:endParaRPr sz="2200" dirty="0">
              <a:latin typeface="Carlito"/>
              <a:cs typeface="Carlito"/>
            </a:endParaRPr>
          </a:p>
          <a:p>
            <a:pPr marL="241300" marR="5080" indent="-228600" algn="just">
              <a:lnSpc>
                <a:spcPct val="70000"/>
              </a:lnSpc>
              <a:spcBef>
                <a:spcPts val="1610"/>
              </a:spcBef>
              <a:buSzPct val="95454"/>
              <a:buFont typeface="Wingdings"/>
              <a:buChar char=""/>
              <a:tabLst>
                <a:tab pos="241300" algn="l"/>
              </a:tabLst>
            </a:pPr>
            <a:r>
              <a:rPr sz="2200" spc="-25" dirty="0">
                <a:latin typeface="Carlito"/>
                <a:cs typeface="Carlito"/>
              </a:rPr>
              <a:t>Tabanında, </a:t>
            </a:r>
            <a:r>
              <a:rPr sz="2200" spc="-10" dirty="0">
                <a:latin typeface="Carlito"/>
                <a:cs typeface="Carlito"/>
              </a:rPr>
              <a:t>depolanan farklı </a:t>
            </a:r>
            <a:r>
              <a:rPr sz="2200" spc="-20" dirty="0">
                <a:latin typeface="Carlito"/>
                <a:cs typeface="Carlito"/>
              </a:rPr>
              <a:t>özellikte </a:t>
            </a:r>
            <a:r>
              <a:rPr sz="2200" spc="-5" dirty="0">
                <a:latin typeface="Carlito"/>
                <a:cs typeface="Carlito"/>
              </a:rPr>
              <a:t>maddelerin </a:t>
            </a:r>
            <a:r>
              <a:rPr sz="2200" spc="-10" dirty="0">
                <a:latin typeface="Carlito"/>
                <a:cs typeface="Carlito"/>
              </a:rPr>
              <a:t>birbiri ile  karşılaşmamaları </a:t>
            </a:r>
            <a:r>
              <a:rPr sz="2200" spc="-5" dirty="0">
                <a:latin typeface="Carlito"/>
                <a:cs typeface="Carlito"/>
              </a:rPr>
              <a:t>için, </a:t>
            </a:r>
            <a:r>
              <a:rPr sz="2200" spc="-15" dirty="0">
                <a:latin typeface="Carlito"/>
                <a:cs typeface="Carlito"/>
              </a:rPr>
              <a:t>farklı </a:t>
            </a:r>
            <a:r>
              <a:rPr sz="2200" spc="-5" dirty="0">
                <a:latin typeface="Carlito"/>
                <a:cs typeface="Carlito"/>
              </a:rPr>
              <a:t>maddeler </a:t>
            </a:r>
            <a:r>
              <a:rPr sz="2200" spc="-10" dirty="0">
                <a:latin typeface="Carlito"/>
                <a:cs typeface="Carlito"/>
              </a:rPr>
              <a:t>drenaj yolları ile ayrılmış bölümlere  </a:t>
            </a:r>
            <a:r>
              <a:rPr sz="2200" spc="-15" dirty="0">
                <a:latin typeface="Carlito"/>
                <a:cs typeface="Carlito"/>
              </a:rPr>
              <a:t>konulmuş,</a:t>
            </a:r>
            <a:r>
              <a:rPr sz="2200" spc="-5" dirty="0">
                <a:latin typeface="Carlito"/>
                <a:cs typeface="Carlito"/>
              </a:rPr>
              <a:t> </a:t>
            </a:r>
            <a:r>
              <a:rPr sz="2200" spc="-25" dirty="0">
                <a:latin typeface="Carlito"/>
                <a:cs typeface="Carlito"/>
              </a:rPr>
              <a:t>olmalıdır.</a:t>
            </a:r>
            <a:endParaRPr sz="2200" dirty="0">
              <a:latin typeface="Carlito"/>
              <a:cs typeface="Carlito"/>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16687" y="541782"/>
            <a:ext cx="11174819" cy="4696863"/>
          </a:xfrm>
          <a:prstGeom prst="rect">
            <a:avLst/>
          </a:prstGeom>
        </p:spPr>
        <p:txBody>
          <a:bodyPr vert="horz" wrap="square" lIns="0" tIns="83820" rIns="0" bIns="0" rtlCol="0">
            <a:spAutoFit/>
          </a:bodyPr>
          <a:lstStyle/>
          <a:p>
            <a:pPr marL="241300" marR="5080" indent="-228600">
              <a:lnSpc>
                <a:spcPts val="2300"/>
              </a:lnSpc>
              <a:spcBef>
                <a:spcPts val="660"/>
              </a:spcBef>
              <a:buSzPct val="95833"/>
              <a:buFont typeface="Wingdings"/>
              <a:buChar char=""/>
              <a:tabLst>
                <a:tab pos="253365" algn="l"/>
              </a:tabLst>
            </a:pPr>
            <a:r>
              <a:rPr sz="2400" spc="-10" dirty="0">
                <a:latin typeface="Carlito"/>
                <a:cs typeface="Carlito"/>
              </a:rPr>
              <a:t>Kimyasal </a:t>
            </a:r>
            <a:r>
              <a:rPr sz="2400" spc="-5" dirty="0">
                <a:latin typeface="Carlito"/>
                <a:cs typeface="Carlito"/>
              </a:rPr>
              <a:t>madde depoları </a:t>
            </a:r>
            <a:r>
              <a:rPr sz="2400" dirty="0">
                <a:latin typeface="Carlito"/>
                <a:cs typeface="Carlito"/>
              </a:rPr>
              <a:t>içinde </a:t>
            </a:r>
            <a:r>
              <a:rPr sz="2400" spc="-5" dirty="0">
                <a:latin typeface="Carlito"/>
                <a:cs typeface="Carlito"/>
              </a:rPr>
              <a:t>elektrik </a:t>
            </a:r>
            <a:r>
              <a:rPr sz="2400" spc="-10" dirty="0">
                <a:latin typeface="Carlito"/>
                <a:cs typeface="Carlito"/>
              </a:rPr>
              <a:t>tesisatı </a:t>
            </a:r>
            <a:r>
              <a:rPr sz="2400" spc="-5" dirty="0">
                <a:latin typeface="Carlito"/>
                <a:cs typeface="Carlito"/>
              </a:rPr>
              <a:t>bulunmaması </a:t>
            </a:r>
            <a:r>
              <a:rPr sz="2400" spc="-15" dirty="0">
                <a:latin typeface="Carlito"/>
                <a:cs typeface="Carlito"/>
              </a:rPr>
              <a:t>tercih  </a:t>
            </a:r>
            <a:r>
              <a:rPr sz="2400" dirty="0">
                <a:latin typeface="Carlito"/>
                <a:cs typeface="Carlito"/>
              </a:rPr>
              <a:t>edilmeli, </a:t>
            </a:r>
            <a:r>
              <a:rPr sz="2400" spc="-15" dirty="0">
                <a:latin typeface="Carlito"/>
                <a:cs typeface="Carlito"/>
              </a:rPr>
              <a:t>aydınlatma </a:t>
            </a:r>
            <a:r>
              <a:rPr sz="2400" dirty="0">
                <a:latin typeface="Carlito"/>
                <a:cs typeface="Carlito"/>
              </a:rPr>
              <a:t>ise ışık </a:t>
            </a:r>
            <a:r>
              <a:rPr sz="2400" spc="-5" dirty="0">
                <a:latin typeface="Carlito"/>
                <a:cs typeface="Carlito"/>
              </a:rPr>
              <a:t>dışarıdan </a:t>
            </a:r>
            <a:r>
              <a:rPr sz="2400" spc="-10" dirty="0">
                <a:latin typeface="Carlito"/>
                <a:cs typeface="Carlito"/>
              </a:rPr>
              <a:t>yansıtılarak</a:t>
            </a:r>
            <a:r>
              <a:rPr sz="2400" spc="-45" dirty="0">
                <a:latin typeface="Carlito"/>
                <a:cs typeface="Carlito"/>
              </a:rPr>
              <a:t> </a:t>
            </a:r>
            <a:r>
              <a:rPr sz="2400" spc="-25" dirty="0">
                <a:latin typeface="Carlito"/>
                <a:cs typeface="Carlito"/>
              </a:rPr>
              <a:t>yapılmalıdır.</a:t>
            </a:r>
            <a:endParaRPr sz="2400" dirty="0">
              <a:latin typeface="Carlito"/>
              <a:cs typeface="Carlito"/>
            </a:endParaRPr>
          </a:p>
          <a:p>
            <a:pPr marL="241300" marR="5715" indent="-228600">
              <a:lnSpc>
                <a:spcPct val="80000"/>
              </a:lnSpc>
              <a:spcBef>
                <a:spcPts val="1019"/>
              </a:spcBef>
              <a:buSzPct val="95833"/>
              <a:buFont typeface="Wingdings"/>
              <a:buChar char=""/>
              <a:tabLst>
                <a:tab pos="253365" algn="l"/>
              </a:tabLst>
            </a:pPr>
            <a:r>
              <a:rPr sz="2400" dirty="0">
                <a:latin typeface="Carlito"/>
                <a:cs typeface="Carlito"/>
              </a:rPr>
              <a:t>İçeride </a:t>
            </a:r>
            <a:r>
              <a:rPr sz="2400" spc="-5" dirty="0">
                <a:latin typeface="Carlito"/>
                <a:cs typeface="Carlito"/>
              </a:rPr>
              <a:t>elektrik </a:t>
            </a:r>
            <a:r>
              <a:rPr sz="2400" spc="-10" dirty="0">
                <a:latin typeface="Carlito"/>
                <a:cs typeface="Carlito"/>
              </a:rPr>
              <a:t>tesisatı </a:t>
            </a:r>
            <a:r>
              <a:rPr sz="2400" spc="-5" dirty="0">
                <a:latin typeface="Carlito"/>
                <a:cs typeface="Carlito"/>
              </a:rPr>
              <a:t>bulunması </a:t>
            </a:r>
            <a:r>
              <a:rPr sz="2400" spc="-15" dirty="0">
                <a:latin typeface="Carlito"/>
                <a:cs typeface="Carlito"/>
              </a:rPr>
              <a:t>zorunlu </a:t>
            </a:r>
            <a:r>
              <a:rPr sz="2400" spc="-5" dirty="0">
                <a:latin typeface="Carlito"/>
                <a:cs typeface="Carlito"/>
              </a:rPr>
              <a:t>olan </a:t>
            </a:r>
            <a:r>
              <a:rPr sz="2400" spc="-10" dirty="0">
                <a:latin typeface="Carlito"/>
                <a:cs typeface="Carlito"/>
              </a:rPr>
              <a:t>hallerde </a:t>
            </a:r>
            <a:r>
              <a:rPr sz="2400" dirty="0">
                <a:latin typeface="Carlito"/>
                <a:cs typeface="Carlito"/>
              </a:rPr>
              <a:t>ise </a:t>
            </a:r>
            <a:r>
              <a:rPr sz="2400" spc="-10" dirty="0">
                <a:latin typeface="Carlito"/>
                <a:cs typeface="Carlito"/>
              </a:rPr>
              <a:t>tesisat  </a:t>
            </a:r>
            <a:r>
              <a:rPr sz="2400" spc="-15" dirty="0">
                <a:latin typeface="Carlito"/>
                <a:cs typeface="Carlito"/>
              </a:rPr>
              <a:t>exproof ve </a:t>
            </a:r>
            <a:r>
              <a:rPr sz="2400" spc="-10" dirty="0">
                <a:latin typeface="Carlito"/>
                <a:cs typeface="Carlito"/>
              </a:rPr>
              <a:t>kapalı </a:t>
            </a:r>
            <a:r>
              <a:rPr sz="2400" spc="-15" dirty="0">
                <a:latin typeface="Carlito"/>
                <a:cs typeface="Carlito"/>
              </a:rPr>
              <a:t>sistem</a:t>
            </a:r>
            <a:r>
              <a:rPr sz="2400" spc="-5" dirty="0">
                <a:latin typeface="Carlito"/>
                <a:cs typeface="Carlito"/>
              </a:rPr>
              <a:t> </a:t>
            </a:r>
            <a:r>
              <a:rPr sz="2400" spc="-30" dirty="0">
                <a:latin typeface="Carlito"/>
                <a:cs typeface="Carlito"/>
              </a:rPr>
              <a:t>olmalıdır.</a:t>
            </a:r>
            <a:endParaRPr sz="2400" dirty="0">
              <a:latin typeface="Carlito"/>
              <a:cs typeface="Carlito"/>
            </a:endParaRPr>
          </a:p>
          <a:p>
            <a:pPr marL="252729" indent="-240665">
              <a:lnSpc>
                <a:spcPct val="100000"/>
              </a:lnSpc>
              <a:spcBef>
                <a:spcPts val="430"/>
              </a:spcBef>
              <a:buSzPct val="95833"/>
              <a:buFont typeface="Wingdings"/>
              <a:buChar char=""/>
              <a:tabLst>
                <a:tab pos="253365" algn="l"/>
              </a:tabLst>
            </a:pPr>
            <a:r>
              <a:rPr sz="2400" spc="-10" dirty="0">
                <a:latin typeface="Carlito"/>
                <a:cs typeface="Carlito"/>
              </a:rPr>
              <a:t>Havalandırma </a:t>
            </a:r>
            <a:r>
              <a:rPr sz="2400" spc="-5" dirty="0">
                <a:latin typeface="Carlito"/>
                <a:cs typeface="Carlito"/>
              </a:rPr>
              <a:t>hem </a:t>
            </a:r>
            <a:r>
              <a:rPr sz="2400" spc="-10" dirty="0">
                <a:latin typeface="Carlito"/>
                <a:cs typeface="Carlito"/>
              </a:rPr>
              <a:t>alttan </a:t>
            </a:r>
            <a:r>
              <a:rPr sz="2400" spc="-5" dirty="0">
                <a:latin typeface="Carlito"/>
                <a:cs typeface="Carlito"/>
              </a:rPr>
              <a:t>hem </a:t>
            </a:r>
            <a:r>
              <a:rPr sz="2400" spc="-20" dirty="0">
                <a:latin typeface="Carlito"/>
                <a:cs typeface="Carlito"/>
              </a:rPr>
              <a:t>üstten </a:t>
            </a:r>
            <a:r>
              <a:rPr sz="2400" spc="-10" dirty="0">
                <a:latin typeface="Carlito"/>
                <a:cs typeface="Carlito"/>
              </a:rPr>
              <a:t>karşılıklı</a:t>
            </a:r>
            <a:r>
              <a:rPr sz="2400" spc="-30" dirty="0">
                <a:latin typeface="Carlito"/>
                <a:cs typeface="Carlito"/>
              </a:rPr>
              <a:t> olmalıdır.</a:t>
            </a:r>
            <a:endParaRPr sz="2400" dirty="0">
              <a:latin typeface="Carlito"/>
              <a:cs typeface="Carlito"/>
            </a:endParaRPr>
          </a:p>
          <a:p>
            <a:pPr marL="241300" marR="5080" indent="-228600" algn="just">
              <a:lnSpc>
                <a:spcPts val="2300"/>
              </a:lnSpc>
              <a:spcBef>
                <a:spcPts val="985"/>
              </a:spcBef>
              <a:buSzPct val="95833"/>
              <a:buFont typeface="Wingdings"/>
              <a:buChar char=""/>
              <a:tabLst>
                <a:tab pos="253365" algn="l"/>
              </a:tabLst>
            </a:pPr>
            <a:r>
              <a:rPr sz="2400" spc="-5" dirty="0">
                <a:latin typeface="Carlito"/>
                <a:cs typeface="Carlito"/>
              </a:rPr>
              <a:t>Cebri çekişli </a:t>
            </a:r>
            <a:r>
              <a:rPr sz="2400" spc="-10" dirty="0">
                <a:latin typeface="Carlito"/>
                <a:cs typeface="Carlito"/>
              </a:rPr>
              <a:t>havalandırma </a:t>
            </a:r>
            <a:r>
              <a:rPr sz="2400" spc="-15" dirty="0">
                <a:latin typeface="Carlito"/>
                <a:cs typeface="Carlito"/>
              </a:rPr>
              <a:t>sistemi </a:t>
            </a:r>
            <a:r>
              <a:rPr sz="2400" spc="-10" dirty="0">
                <a:latin typeface="Carlito"/>
                <a:cs typeface="Carlito"/>
              </a:rPr>
              <a:t>bulunan </a:t>
            </a:r>
            <a:r>
              <a:rPr sz="2400" spc="-5" dirty="0">
                <a:latin typeface="Carlito"/>
                <a:cs typeface="Carlito"/>
              </a:rPr>
              <a:t>depoların elektrik  </a:t>
            </a:r>
            <a:r>
              <a:rPr sz="2400" spc="-10" dirty="0">
                <a:latin typeface="Carlito"/>
                <a:cs typeface="Carlito"/>
              </a:rPr>
              <a:t>motorları </a:t>
            </a:r>
            <a:r>
              <a:rPr sz="2400" spc="-15" dirty="0">
                <a:latin typeface="Carlito"/>
                <a:cs typeface="Carlito"/>
              </a:rPr>
              <a:t>exproof </a:t>
            </a:r>
            <a:r>
              <a:rPr sz="2400" spc="-30" dirty="0">
                <a:latin typeface="Carlito"/>
                <a:cs typeface="Carlito"/>
              </a:rPr>
              <a:t>olmalıdır.</a:t>
            </a:r>
            <a:endParaRPr sz="2400" dirty="0">
              <a:latin typeface="Carlito"/>
              <a:cs typeface="Carlito"/>
            </a:endParaRPr>
          </a:p>
          <a:p>
            <a:pPr marL="241300" marR="5080" indent="-228600" algn="just">
              <a:lnSpc>
                <a:spcPct val="80000"/>
              </a:lnSpc>
              <a:spcBef>
                <a:spcPts val="1020"/>
              </a:spcBef>
              <a:buSzPct val="95833"/>
              <a:buFont typeface="Wingdings"/>
              <a:buChar char=""/>
              <a:tabLst>
                <a:tab pos="253365" algn="l"/>
              </a:tabLst>
            </a:pPr>
            <a:r>
              <a:rPr sz="2400" spc="-5" dirty="0">
                <a:latin typeface="Carlito"/>
                <a:cs typeface="Carlito"/>
              </a:rPr>
              <a:t>Depo dışında </a:t>
            </a:r>
            <a:r>
              <a:rPr sz="2400" spc="-15" dirty="0">
                <a:latin typeface="Carlito"/>
                <a:cs typeface="Carlito"/>
              </a:rPr>
              <a:t>ve </a:t>
            </a:r>
            <a:r>
              <a:rPr sz="2400" spc="-10" dirty="0">
                <a:latin typeface="Carlito"/>
                <a:cs typeface="Carlito"/>
              </a:rPr>
              <a:t>uygun </a:t>
            </a:r>
            <a:r>
              <a:rPr sz="2400" spc="-5" dirty="0">
                <a:latin typeface="Carlito"/>
                <a:cs typeface="Carlito"/>
              </a:rPr>
              <a:t>bir </a:t>
            </a:r>
            <a:r>
              <a:rPr sz="2400" spc="-15" dirty="0">
                <a:latin typeface="Carlito"/>
                <a:cs typeface="Carlito"/>
              </a:rPr>
              <a:t>uzaklıkta, </a:t>
            </a:r>
            <a:r>
              <a:rPr sz="2400" spc="-5" dirty="0">
                <a:latin typeface="Carlito"/>
                <a:cs typeface="Carlito"/>
              </a:rPr>
              <a:t>depo </a:t>
            </a:r>
            <a:r>
              <a:rPr sz="2400" dirty="0">
                <a:latin typeface="Carlito"/>
                <a:cs typeface="Carlito"/>
              </a:rPr>
              <a:t>içinde </a:t>
            </a:r>
            <a:r>
              <a:rPr sz="2400" spc="-5" dirty="0">
                <a:latin typeface="Carlito"/>
                <a:cs typeface="Carlito"/>
              </a:rPr>
              <a:t>nelerin </a:t>
            </a:r>
            <a:r>
              <a:rPr sz="2400" dirty="0">
                <a:latin typeface="Carlito"/>
                <a:cs typeface="Carlito"/>
              </a:rPr>
              <a:t>bulunduğu,  </a:t>
            </a:r>
            <a:r>
              <a:rPr sz="2400" spc="-5" dirty="0">
                <a:latin typeface="Carlito"/>
                <a:cs typeface="Carlito"/>
              </a:rPr>
              <a:t>herhangi bir yangın halinde hangi </a:t>
            </a:r>
            <a:r>
              <a:rPr sz="2400" spc="-10" dirty="0">
                <a:latin typeface="Carlito"/>
                <a:cs typeface="Carlito"/>
              </a:rPr>
              <a:t>malzeme </a:t>
            </a:r>
            <a:r>
              <a:rPr sz="2400" spc="-15" dirty="0">
                <a:latin typeface="Carlito"/>
                <a:cs typeface="Carlito"/>
              </a:rPr>
              <a:t>ve </a:t>
            </a:r>
            <a:r>
              <a:rPr sz="2400" spc="-10" dirty="0">
                <a:latin typeface="Carlito"/>
                <a:cs typeface="Carlito"/>
              </a:rPr>
              <a:t>yöntemlerle, </a:t>
            </a:r>
            <a:r>
              <a:rPr sz="2400" spc="-5" dirty="0">
                <a:latin typeface="Carlito"/>
                <a:cs typeface="Carlito"/>
              </a:rPr>
              <a:t>ne  şekilde müdahale </a:t>
            </a:r>
            <a:r>
              <a:rPr sz="2400" dirty="0">
                <a:latin typeface="Carlito"/>
                <a:cs typeface="Carlito"/>
              </a:rPr>
              <a:t>edileceği </a:t>
            </a:r>
            <a:r>
              <a:rPr sz="2400" spc="-5" dirty="0">
                <a:latin typeface="Carlito"/>
                <a:cs typeface="Carlito"/>
              </a:rPr>
              <a:t>bilgilerini </a:t>
            </a:r>
            <a:r>
              <a:rPr sz="2400" spc="-15" dirty="0">
                <a:latin typeface="Carlito"/>
                <a:cs typeface="Carlito"/>
              </a:rPr>
              <a:t>ihtiva </a:t>
            </a:r>
            <a:r>
              <a:rPr sz="2400" dirty="0">
                <a:latin typeface="Carlito"/>
                <a:cs typeface="Carlito"/>
              </a:rPr>
              <a:t>eden </a:t>
            </a:r>
            <a:r>
              <a:rPr sz="2400" spc="-5" dirty="0">
                <a:latin typeface="Carlito"/>
                <a:cs typeface="Carlito"/>
              </a:rPr>
              <a:t>bir </a:t>
            </a:r>
            <a:r>
              <a:rPr sz="2400" spc="-10" dirty="0">
                <a:latin typeface="Carlito"/>
                <a:cs typeface="Carlito"/>
              </a:rPr>
              <a:t>uyarı </a:t>
            </a:r>
            <a:r>
              <a:rPr sz="2400" spc="-5" dirty="0">
                <a:latin typeface="Carlito"/>
                <a:cs typeface="Carlito"/>
              </a:rPr>
              <a:t>levhası  </a:t>
            </a:r>
            <a:r>
              <a:rPr sz="2400" spc="-30" dirty="0">
                <a:latin typeface="Carlito"/>
                <a:cs typeface="Carlito"/>
              </a:rPr>
              <a:t>konulmalıdır.</a:t>
            </a:r>
            <a:endParaRPr sz="2400" dirty="0">
              <a:latin typeface="Carlito"/>
              <a:cs typeface="Carlito"/>
            </a:endParaRPr>
          </a:p>
          <a:p>
            <a:pPr marL="241300" marR="5080" indent="-228600" algn="just">
              <a:lnSpc>
                <a:spcPts val="2300"/>
              </a:lnSpc>
              <a:spcBef>
                <a:spcPts val="990"/>
              </a:spcBef>
              <a:buSzPct val="95833"/>
              <a:buFont typeface="Wingdings"/>
              <a:buChar char=""/>
              <a:tabLst>
                <a:tab pos="253365" algn="l"/>
              </a:tabLst>
            </a:pPr>
            <a:r>
              <a:rPr sz="2400" spc="-5" dirty="0">
                <a:latin typeface="Carlito"/>
                <a:cs typeface="Carlito"/>
              </a:rPr>
              <a:t>Depoların </a:t>
            </a:r>
            <a:r>
              <a:rPr sz="2400" spc="-10" dirty="0">
                <a:latin typeface="Carlito"/>
                <a:cs typeface="Carlito"/>
              </a:rPr>
              <a:t>drenaj </a:t>
            </a:r>
            <a:r>
              <a:rPr sz="2400" spc="-15" dirty="0">
                <a:latin typeface="Carlito"/>
                <a:cs typeface="Carlito"/>
              </a:rPr>
              <a:t>hattı </a:t>
            </a:r>
            <a:r>
              <a:rPr sz="2400" b="1" i="1" spc="-15" dirty="0">
                <a:latin typeface="Carlito"/>
                <a:cs typeface="Carlito"/>
              </a:rPr>
              <a:t>çevre </a:t>
            </a:r>
            <a:r>
              <a:rPr sz="2400" b="1" i="1" spc="-5" dirty="0">
                <a:latin typeface="Carlito"/>
                <a:cs typeface="Carlito"/>
              </a:rPr>
              <a:t>kirliliğine </a:t>
            </a:r>
            <a:r>
              <a:rPr sz="2400" spc="-5" dirty="0">
                <a:latin typeface="Carlito"/>
                <a:cs typeface="Carlito"/>
              </a:rPr>
              <a:t>sebep olmaması için, </a:t>
            </a:r>
            <a:r>
              <a:rPr sz="2400" spc="-10" dirty="0">
                <a:latin typeface="Carlito"/>
                <a:cs typeface="Carlito"/>
              </a:rPr>
              <a:t>yağmur  kanalı </a:t>
            </a:r>
            <a:r>
              <a:rPr sz="2400" spc="-20" dirty="0">
                <a:latin typeface="Carlito"/>
                <a:cs typeface="Carlito"/>
              </a:rPr>
              <a:t>veya </a:t>
            </a:r>
            <a:r>
              <a:rPr sz="2400" spc="-5" dirty="0">
                <a:latin typeface="Carlito"/>
                <a:cs typeface="Carlito"/>
              </a:rPr>
              <a:t>şehir pis su kanalına doğrudan</a:t>
            </a:r>
            <a:r>
              <a:rPr sz="2400" spc="15" dirty="0">
                <a:latin typeface="Carlito"/>
                <a:cs typeface="Carlito"/>
              </a:rPr>
              <a:t> </a:t>
            </a:r>
            <a:r>
              <a:rPr sz="2400" spc="-20" dirty="0">
                <a:latin typeface="Carlito"/>
                <a:cs typeface="Carlito"/>
              </a:rPr>
              <a:t>bağlanmamalıdır.</a:t>
            </a:r>
            <a:endParaRPr sz="2400" dirty="0">
              <a:latin typeface="Carlito"/>
              <a:cs typeface="Carlito"/>
            </a:endParaRPr>
          </a:p>
          <a:p>
            <a:pPr marL="241300" marR="5080" indent="-228600" algn="just">
              <a:lnSpc>
                <a:spcPct val="80000"/>
              </a:lnSpc>
              <a:spcBef>
                <a:spcPts val="1025"/>
              </a:spcBef>
              <a:buSzPct val="95833"/>
              <a:buFont typeface="Wingdings"/>
              <a:buChar char=""/>
              <a:tabLst>
                <a:tab pos="253365" algn="l"/>
              </a:tabLst>
            </a:pPr>
            <a:r>
              <a:rPr sz="2400" spc="-10" dirty="0">
                <a:latin typeface="Carlito"/>
                <a:cs typeface="Carlito"/>
              </a:rPr>
              <a:t>Drenaj </a:t>
            </a:r>
            <a:r>
              <a:rPr sz="2400" spc="-15" dirty="0">
                <a:latin typeface="Carlito"/>
                <a:cs typeface="Carlito"/>
              </a:rPr>
              <a:t>hattı </a:t>
            </a:r>
            <a:r>
              <a:rPr sz="2400" b="1" i="1" spc="-10" dirty="0">
                <a:latin typeface="Carlito"/>
                <a:cs typeface="Carlito"/>
              </a:rPr>
              <a:t>toplama çukurlarına </a:t>
            </a:r>
            <a:r>
              <a:rPr sz="2400" spc="-5" dirty="0">
                <a:latin typeface="Carlito"/>
                <a:cs typeface="Carlito"/>
              </a:rPr>
              <a:t>bağlanmalı, </a:t>
            </a:r>
            <a:r>
              <a:rPr sz="2400" spc="-10" dirty="0">
                <a:latin typeface="Carlito"/>
                <a:cs typeface="Carlito"/>
              </a:rPr>
              <a:t>burada toplanan  </a:t>
            </a:r>
            <a:r>
              <a:rPr sz="2400" spc="-5" dirty="0">
                <a:latin typeface="Carlito"/>
                <a:cs typeface="Carlito"/>
              </a:rPr>
              <a:t>atıklar usulüne </a:t>
            </a:r>
            <a:r>
              <a:rPr sz="2400" spc="-10" dirty="0">
                <a:latin typeface="Carlito"/>
                <a:cs typeface="Carlito"/>
              </a:rPr>
              <a:t>uygun </a:t>
            </a:r>
            <a:r>
              <a:rPr sz="2400" spc="-15" dirty="0">
                <a:latin typeface="Carlito"/>
                <a:cs typeface="Carlito"/>
              </a:rPr>
              <a:t>olarak bertaraf</a:t>
            </a:r>
            <a:r>
              <a:rPr sz="2400" spc="-5" dirty="0">
                <a:latin typeface="Carlito"/>
                <a:cs typeface="Carlito"/>
              </a:rPr>
              <a:t> </a:t>
            </a:r>
            <a:r>
              <a:rPr sz="2400" spc="-20" dirty="0">
                <a:latin typeface="Carlito"/>
                <a:cs typeface="Carlito"/>
              </a:rPr>
              <a:t>edilmelidir.</a:t>
            </a:r>
            <a:endParaRPr sz="2400" dirty="0">
              <a:latin typeface="Carlito"/>
              <a:cs typeface="Carlito"/>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97713" y="156463"/>
            <a:ext cx="11451264" cy="4285019"/>
          </a:xfrm>
          <a:prstGeom prst="rect">
            <a:avLst/>
          </a:prstGeom>
        </p:spPr>
        <p:txBody>
          <a:bodyPr vert="horz" wrap="square" lIns="0" tIns="54610" rIns="0" bIns="0" rtlCol="0">
            <a:spAutoFit/>
          </a:bodyPr>
          <a:lstStyle/>
          <a:p>
            <a:pPr marL="241300" marR="5080" indent="-228600" algn="just">
              <a:lnSpc>
                <a:spcPct val="90000"/>
              </a:lnSpc>
              <a:spcBef>
                <a:spcPts val="430"/>
              </a:spcBef>
              <a:buSzPct val="96428"/>
              <a:buFont typeface="Wingdings"/>
              <a:buChar char=""/>
              <a:tabLst>
                <a:tab pos="292735" algn="l"/>
              </a:tabLst>
            </a:pPr>
            <a:r>
              <a:rPr sz="2800" spc="-5" dirty="0">
                <a:latin typeface="Carlito"/>
                <a:cs typeface="Carlito"/>
              </a:rPr>
              <a:t>Bazı </a:t>
            </a:r>
            <a:r>
              <a:rPr sz="2800" spc="-20" dirty="0">
                <a:latin typeface="Carlito"/>
                <a:cs typeface="Carlito"/>
              </a:rPr>
              <a:t>kimyasal </a:t>
            </a:r>
            <a:r>
              <a:rPr sz="2800" spc="-5" dirty="0">
                <a:latin typeface="Carlito"/>
                <a:cs typeface="Carlito"/>
              </a:rPr>
              <a:t>maddeler bir </a:t>
            </a:r>
            <a:r>
              <a:rPr sz="2800" spc="-35" dirty="0">
                <a:latin typeface="Carlito"/>
                <a:cs typeface="Carlito"/>
              </a:rPr>
              <a:t>araya </a:t>
            </a:r>
            <a:r>
              <a:rPr sz="2800" spc="-10" dirty="0">
                <a:latin typeface="Carlito"/>
                <a:cs typeface="Carlito"/>
              </a:rPr>
              <a:t>geldikleri </a:t>
            </a:r>
            <a:r>
              <a:rPr sz="2800" spc="-15" dirty="0">
                <a:latin typeface="Carlito"/>
                <a:cs typeface="Carlito"/>
              </a:rPr>
              <a:t>zaman </a:t>
            </a:r>
            <a:r>
              <a:rPr sz="2800" spc="600" dirty="0">
                <a:latin typeface="Carlito"/>
                <a:cs typeface="Carlito"/>
              </a:rPr>
              <a:t> </a:t>
            </a:r>
            <a:r>
              <a:rPr sz="2800" spc="-5" dirty="0">
                <a:latin typeface="Carlito"/>
                <a:cs typeface="Carlito"/>
              </a:rPr>
              <a:t>birbirleriyle </a:t>
            </a:r>
            <a:r>
              <a:rPr sz="2800" spc="-10" dirty="0">
                <a:latin typeface="Carlito"/>
                <a:cs typeface="Carlito"/>
              </a:rPr>
              <a:t>çok şiddetli </a:t>
            </a:r>
            <a:r>
              <a:rPr sz="2800" spc="-15" dirty="0">
                <a:latin typeface="Carlito"/>
                <a:cs typeface="Carlito"/>
              </a:rPr>
              <a:t>reaksiyona </a:t>
            </a:r>
            <a:r>
              <a:rPr sz="2800" spc="-40" dirty="0">
                <a:latin typeface="Carlito"/>
                <a:cs typeface="Carlito"/>
              </a:rPr>
              <a:t>girerler. </a:t>
            </a:r>
            <a:r>
              <a:rPr sz="2800" spc="-15" dirty="0">
                <a:latin typeface="Carlito"/>
                <a:cs typeface="Carlito"/>
              </a:rPr>
              <a:t>Dolayısıyla  </a:t>
            </a:r>
            <a:r>
              <a:rPr sz="2800" spc="-10" dirty="0">
                <a:latin typeface="Carlito"/>
                <a:cs typeface="Carlito"/>
              </a:rPr>
              <a:t>sızıntı, yangın, </a:t>
            </a:r>
            <a:r>
              <a:rPr sz="2800" spc="-30" dirty="0">
                <a:latin typeface="Carlito"/>
                <a:cs typeface="Carlito"/>
              </a:rPr>
              <a:t>kaza </a:t>
            </a:r>
            <a:r>
              <a:rPr sz="2800" spc="-5" dirty="0">
                <a:latin typeface="Carlito"/>
                <a:cs typeface="Carlito"/>
              </a:rPr>
              <a:t>vb. </a:t>
            </a:r>
            <a:r>
              <a:rPr sz="2800" spc="-10" dirty="0">
                <a:latin typeface="Carlito"/>
                <a:cs typeface="Carlito"/>
              </a:rPr>
              <a:t>durumlarda </a:t>
            </a:r>
            <a:r>
              <a:rPr sz="2800" spc="-5" dirty="0">
                <a:latin typeface="Carlito"/>
                <a:cs typeface="Carlito"/>
              </a:rPr>
              <a:t>ambalajları, </a:t>
            </a:r>
            <a:r>
              <a:rPr sz="2800" spc="-15" dirty="0">
                <a:latin typeface="Carlito"/>
                <a:cs typeface="Carlito"/>
              </a:rPr>
              <a:t>taşma  </a:t>
            </a:r>
            <a:r>
              <a:rPr sz="2800" spc="-10" dirty="0">
                <a:latin typeface="Carlito"/>
                <a:cs typeface="Carlito"/>
              </a:rPr>
              <a:t>kapları </a:t>
            </a:r>
            <a:r>
              <a:rPr sz="2800" spc="-15" dirty="0">
                <a:latin typeface="Carlito"/>
                <a:cs typeface="Carlito"/>
              </a:rPr>
              <a:t>hasara </a:t>
            </a:r>
            <a:r>
              <a:rPr sz="2800" spc="-20" dirty="0">
                <a:latin typeface="Carlito"/>
                <a:cs typeface="Carlito"/>
              </a:rPr>
              <a:t>uğrayabilir ve </a:t>
            </a:r>
            <a:r>
              <a:rPr sz="2800" spc="-10" dirty="0">
                <a:latin typeface="Carlito"/>
                <a:cs typeface="Carlito"/>
              </a:rPr>
              <a:t>böyle durumlarda  </a:t>
            </a:r>
            <a:r>
              <a:rPr sz="2800" spc="-5" dirty="0">
                <a:latin typeface="Carlito"/>
                <a:cs typeface="Carlito"/>
              </a:rPr>
              <a:t>birbirleriyle </a:t>
            </a:r>
            <a:r>
              <a:rPr sz="2800" spc="-20" dirty="0">
                <a:latin typeface="Carlito"/>
                <a:cs typeface="Carlito"/>
              </a:rPr>
              <a:t>reaksiyona </a:t>
            </a:r>
            <a:r>
              <a:rPr sz="2800" spc="-30" dirty="0">
                <a:latin typeface="Carlito"/>
                <a:cs typeface="Carlito"/>
              </a:rPr>
              <a:t>girebilirler. </a:t>
            </a:r>
            <a:r>
              <a:rPr sz="2800" spc="-25" dirty="0">
                <a:latin typeface="Carlito"/>
                <a:cs typeface="Carlito"/>
              </a:rPr>
              <a:t>Şayet </a:t>
            </a:r>
            <a:r>
              <a:rPr sz="2800" spc="-10" dirty="0">
                <a:latin typeface="Carlito"/>
                <a:cs typeface="Carlito"/>
              </a:rPr>
              <a:t>belli bir  </a:t>
            </a:r>
            <a:r>
              <a:rPr sz="2800" spc="-15" dirty="0">
                <a:latin typeface="Carlito"/>
                <a:cs typeface="Carlito"/>
              </a:rPr>
              <a:t>miktardan fazla </a:t>
            </a:r>
            <a:r>
              <a:rPr sz="2800" spc="-40" dirty="0">
                <a:latin typeface="Carlito"/>
                <a:cs typeface="Carlito"/>
              </a:rPr>
              <a:t>iseler, </a:t>
            </a:r>
            <a:r>
              <a:rPr sz="2800" spc="-5" dirty="0">
                <a:latin typeface="Carlito"/>
                <a:cs typeface="Carlito"/>
              </a:rPr>
              <a:t>bunların </a:t>
            </a:r>
            <a:r>
              <a:rPr sz="2800" spc="-20" dirty="0">
                <a:latin typeface="Carlito"/>
                <a:cs typeface="Carlito"/>
              </a:rPr>
              <a:t>beraberce  </a:t>
            </a:r>
            <a:r>
              <a:rPr sz="2800" spc="-10" dirty="0">
                <a:latin typeface="Carlito"/>
                <a:cs typeface="Carlito"/>
              </a:rPr>
              <a:t>depolanmasına </a:t>
            </a:r>
            <a:r>
              <a:rPr sz="2800" spc="-5" dirty="0">
                <a:latin typeface="Carlito"/>
                <a:cs typeface="Carlito"/>
              </a:rPr>
              <a:t>izin </a:t>
            </a:r>
            <a:r>
              <a:rPr sz="2800" spc="-30" dirty="0">
                <a:latin typeface="Carlito"/>
                <a:cs typeface="Carlito"/>
              </a:rPr>
              <a:t>verilmemelidir. </a:t>
            </a:r>
            <a:r>
              <a:rPr sz="2800" spc="-15" dirty="0">
                <a:latin typeface="Carlito"/>
                <a:cs typeface="Carlito"/>
              </a:rPr>
              <a:t>Kimyasal </a:t>
            </a:r>
            <a:r>
              <a:rPr sz="2800" spc="-5" dirty="0">
                <a:latin typeface="Carlito"/>
                <a:cs typeface="Carlito"/>
              </a:rPr>
              <a:t>maddeler  </a:t>
            </a:r>
            <a:r>
              <a:rPr sz="2800" spc="-15" dirty="0">
                <a:latin typeface="Carlito"/>
                <a:cs typeface="Carlito"/>
              </a:rPr>
              <a:t>özelliğine </a:t>
            </a:r>
            <a:r>
              <a:rPr sz="2800" spc="-20" dirty="0">
                <a:latin typeface="Carlito"/>
                <a:cs typeface="Carlito"/>
              </a:rPr>
              <a:t>göre ayrı </a:t>
            </a:r>
            <a:r>
              <a:rPr sz="2800" spc="-15" dirty="0">
                <a:latin typeface="Carlito"/>
                <a:cs typeface="Carlito"/>
              </a:rPr>
              <a:t>bölümlerde</a:t>
            </a:r>
            <a:r>
              <a:rPr sz="2800" spc="70" dirty="0">
                <a:latin typeface="Carlito"/>
                <a:cs typeface="Carlito"/>
              </a:rPr>
              <a:t> </a:t>
            </a:r>
            <a:r>
              <a:rPr sz="2800" spc="-25" dirty="0">
                <a:latin typeface="Carlito"/>
                <a:cs typeface="Carlito"/>
              </a:rPr>
              <a:t>depolanmalıdır.</a:t>
            </a:r>
            <a:endParaRPr sz="2800" dirty="0">
              <a:latin typeface="Carlito"/>
              <a:cs typeface="Carlito"/>
            </a:endParaRPr>
          </a:p>
          <a:p>
            <a:pPr marL="292100" indent="-280035">
              <a:lnSpc>
                <a:spcPct val="100000"/>
              </a:lnSpc>
              <a:spcBef>
                <a:spcPts val="670"/>
              </a:spcBef>
              <a:buSzPct val="96428"/>
              <a:buFont typeface="Wingdings"/>
              <a:buChar char=""/>
              <a:tabLst>
                <a:tab pos="292735" algn="l"/>
              </a:tabLst>
            </a:pPr>
            <a:r>
              <a:rPr sz="2800" spc="-10" dirty="0">
                <a:solidFill>
                  <a:schemeClr val="accent1">
                    <a:lumMod val="75000"/>
                  </a:schemeClr>
                </a:solidFill>
                <a:latin typeface="Carlito"/>
                <a:cs typeface="Carlito"/>
              </a:rPr>
              <a:t>Örneğin;</a:t>
            </a:r>
            <a:endParaRPr sz="2800" dirty="0">
              <a:solidFill>
                <a:schemeClr val="accent1">
                  <a:lumMod val="75000"/>
                </a:schemeClr>
              </a:solidFill>
              <a:latin typeface="Carlito"/>
              <a:cs typeface="Carlito"/>
            </a:endParaRPr>
          </a:p>
          <a:p>
            <a:pPr marL="292100" indent="-280035">
              <a:lnSpc>
                <a:spcPct val="100000"/>
              </a:lnSpc>
              <a:spcBef>
                <a:spcPts val="665"/>
              </a:spcBef>
              <a:buSzPct val="96428"/>
              <a:buFont typeface="Wingdings"/>
              <a:buChar char=""/>
              <a:tabLst>
                <a:tab pos="292735" algn="l"/>
                <a:tab pos="1697989" algn="l"/>
                <a:tab pos="3260090" algn="l"/>
                <a:tab pos="3775075" algn="l"/>
                <a:tab pos="5365115" algn="l"/>
                <a:tab pos="7194550" algn="l"/>
              </a:tabLst>
            </a:pPr>
            <a:r>
              <a:rPr sz="2800" spc="-180" dirty="0">
                <a:latin typeface="Carlito"/>
                <a:cs typeface="Carlito"/>
              </a:rPr>
              <a:t>Y</a:t>
            </a:r>
            <a:r>
              <a:rPr sz="2800" spc="-5" dirty="0">
                <a:latin typeface="Carlito"/>
                <a:cs typeface="Carlito"/>
              </a:rPr>
              <a:t>anabi</a:t>
            </a:r>
            <a:r>
              <a:rPr sz="2800" spc="-20" dirty="0">
                <a:latin typeface="Carlito"/>
                <a:cs typeface="Carlito"/>
              </a:rPr>
              <a:t>l</a:t>
            </a:r>
            <a:r>
              <a:rPr sz="2800" spc="-5" dirty="0">
                <a:latin typeface="Carlito"/>
                <a:cs typeface="Carlito"/>
              </a:rPr>
              <a:t>ir</a:t>
            </a:r>
            <a:r>
              <a:rPr sz="2800" dirty="0">
                <a:latin typeface="Carlito"/>
                <a:cs typeface="Carlito"/>
              </a:rPr>
              <a:t>	</a:t>
            </a:r>
            <a:r>
              <a:rPr sz="2800" spc="-5" dirty="0">
                <a:latin typeface="Carlito"/>
                <a:cs typeface="Carlito"/>
              </a:rPr>
              <a:t>ma</a:t>
            </a:r>
            <a:r>
              <a:rPr sz="2800" dirty="0">
                <a:latin typeface="Carlito"/>
                <a:cs typeface="Carlito"/>
              </a:rPr>
              <a:t>d</a:t>
            </a:r>
            <a:r>
              <a:rPr sz="2800" spc="-10" dirty="0">
                <a:latin typeface="Carlito"/>
                <a:cs typeface="Carlito"/>
              </a:rPr>
              <a:t>de</a:t>
            </a:r>
            <a:r>
              <a:rPr sz="2800" spc="-20" dirty="0">
                <a:latin typeface="Carlito"/>
                <a:cs typeface="Carlito"/>
              </a:rPr>
              <a:t>l</a:t>
            </a:r>
            <a:r>
              <a:rPr sz="2800" spc="-5" dirty="0">
                <a:latin typeface="Carlito"/>
                <a:cs typeface="Carlito"/>
              </a:rPr>
              <a:t>er</a:t>
            </a:r>
            <a:r>
              <a:rPr sz="2800" dirty="0">
                <a:latin typeface="Carlito"/>
                <a:cs typeface="Carlito"/>
              </a:rPr>
              <a:t>	</a:t>
            </a:r>
            <a:r>
              <a:rPr sz="2800" spc="-15" dirty="0">
                <a:latin typeface="Carlito"/>
                <a:cs typeface="Carlito"/>
              </a:rPr>
              <a:t>il</a:t>
            </a:r>
            <a:r>
              <a:rPr sz="2800" spc="-5" dirty="0">
                <a:latin typeface="Carlito"/>
                <a:cs typeface="Carlito"/>
              </a:rPr>
              <a:t>e</a:t>
            </a:r>
            <a:r>
              <a:rPr sz="2800" dirty="0">
                <a:latin typeface="Carlito"/>
                <a:cs typeface="Carlito"/>
              </a:rPr>
              <a:t>	</a:t>
            </a:r>
            <a:r>
              <a:rPr sz="2800" spc="-10" dirty="0">
                <a:latin typeface="Carlito"/>
                <a:cs typeface="Carlito"/>
              </a:rPr>
              <a:t>o</a:t>
            </a:r>
            <a:r>
              <a:rPr sz="2800" spc="-25" dirty="0">
                <a:latin typeface="Carlito"/>
                <a:cs typeface="Carlito"/>
              </a:rPr>
              <a:t>k</a:t>
            </a:r>
            <a:r>
              <a:rPr sz="2800" spc="-10" dirty="0">
                <a:latin typeface="Carlito"/>
                <a:cs typeface="Carlito"/>
              </a:rPr>
              <a:t>si</a:t>
            </a:r>
            <a:r>
              <a:rPr sz="2800" spc="-15" dirty="0">
                <a:latin typeface="Carlito"/>
                <a:cs typeface="Carlito"/>
              </a:rPr>
              <a:t>t</a:t>
            </a:r>
            <a:r>
              <a:rPr sz="2800" spc="-5" dirty="0">
                <a:latin typeface="Carlito"/>
                <a:cs typeface="Carlito"/>
              </a:rPr>
              <a:t>l</a:t>
            </a:r>
            <a:r>
              <a:rPr sz="2800" spc="-25" dirty="0">
                <a:latin typeface="Carlito"/>
                <a:cs typeface="Carlito"/>
              </a:rPr>
              <a:t>e</a:t>
            </a:r>
            <a:r>
              <a:rPr sz="2800" spc="-5" dirty="0">
                <a:latin typeface="Carlito"/>
                <a:cs typeface="Carlito"/>
              </a:rPr>
              <a:t>y</a:t>
            </a:r>
            <a:r>
              <a:rPr sz="2800" spc="-20" dirty="0">
                <a:latin typeface="Carlito"/>
                <a:cs typeface="Carlito"/>
              </a:rPr>
              <a:t>i</a:t>
            </a:r>
            <a:r>
              <a:rPr sz="2800" spc="-5" dirty="0">
                <a:latin typeface="Carlito"/>
                <a:cs typeface="Carlito"/>
              </a:rPr>
              <a:t>ci</a:t>
            </a:r>
            <a:r>
              <a:rPr sz="2800" dirty="0">
                <a:latin typeface="Carlito"/>
                <a:cs typeface="Carlito"/>
              </a:rPr>
              <a:t>	</a:t>
            </a:r>
            <a:r>
              <a:rPr sz="2800" spc="-5" dirty="0">
                <a:latin typeface="Carlito"/>
                <a:cs typeface="Carlito"/>
              </a:rPr>
              <a:t>madde</a:t>
            </a:r>
            <a:r>
              <a:rPr sz="2800" spc="-20" dirty="0">
                <a:latin typeface="Carlito"/>
                <a:cs typeface="Carlito"/>
              </a:rPr>
              <a:t>l</a:t>
            </a:r>
            <a:r>
              <a:rPr sz="2800" spc="-5" dirty="0">
                <a:latin typeface="Carlito"/>
                <a:cs typeface="Carlito"/>
              </a:rPr>
              <a:t>erin</a:t>
            </a:r>
            <a:r>
              <a:rPr sz="2800" dirty="0">
                <a:latin typeface="Carlito"/>
                <a:cs typeface="Carlito"/>
              </a:rPr>
              <a:t>	</a:t>
            </a:r>
            <a:r>
              <a:rPr sz="2800" spc="-10" dirty="0" err="1">
                <a:latin typeface="Carlito"/>
                <a:cs typeface="Carlito"/>
              </a:rPr>
              <a:t>bir</a:t>
            </a:r>
            <a:r>
              <a:rPr sz="2800" spc="-20" dirty="0" err="1">
                <a:latin typeface="Carlito"/>
                <a:cs typeface="Carlito"/>
              </a:rPr>
              <a:t>l</a:t>
            </a:r>
            <a:r>
              <a:rPr sz="2800" spc="-5" dirty="0" err="1">
                <a:latin typeface="Carlito"/>
                <a:cs typeface="Carlito"/>
              </a:rPr>
              <a:t>i</a:t>
            </a:r>
            <a:r>
              <a:rPr sz="2800" spc="-25" dirty="0" err="1">
                <a:latin typeface="Carlito"/>
                <a:cs typeface="Carlito"/>
              </a:rPr>
              <a:t>k</a:t>
            </a:r>
            <a:r>
              <a:rPr sz="2800" spc="-20" dirty="0" err="1">
                <a:latin typeface="Carlito"/>
                <a:cs typeface="Carlito"/>
              </a:rPr>
              <a:t>t</a:t>
            </a:r>
            <a:r>
              <a:rPr sz="2800" spc="-5" dirty="0" err="1">
                <a:latin typeface="Carlito"/>
                <a:cs typeface="Carlito"/>
              </a:rPr>
              <a:t>e</a:t>
            </a:r>
            <a:r>
              <a:rPr lang="tr-TR" sz="2800" spc="-10" dirty="0">
                <a:latin typeface="Carlito"/>
                <a:cs typeface="Carlito"/>
              </a:rPr>
              <a:t> depo</a:t>
            </a:r>
            <a:r>
              <a:rPr lang="tr-TR" sz="2800" spc="-25" dirty="0">
                <a:latin typeface="Carlito"/>
                <a:cs typeface="Carlito"/>
              </a:rPr>
              <a:t>l</a:t>
            </a:r>
            <a:r>
              <a:rPr lang="tr-TR" sz="2800" spc="5" dirty="0">
                <a:latin typeface="Carlito"/>
                <a:cs typeface="Carlito"/>
              </a:rPr>
              <a:t>a</a:t>
            </a:r>
            <a:r>
              <a:rPr lang="tr-TR" sz="2800" spc="-10" dirty="0">
                <a:latin typeface="Carlito"/>
                <a:cs typeface="Carlito"/>
              </a:rPr>
              <a:t>nm</a:t>
            </a:r>
            <a:r>
              <a:rPr lang="tr-TR" sz="2800" dirty="0">
                <a:latin typeface="Carlito"/>
                <a:cs typeface="Carlito"/>
              </a:rPr>
              <a:t>a</a:t>
            </a:r>
            <a:r>
              <a:rPr lang="tr-TR" sz="2800" spc="-10" dirty="0">
                <a:latin typeface="Carlito"/>
                <a:cs typeface="Carlito"/>
              </a:rPr>
              <a:t>sı</a:t>
            </a:r>
            <a:r>
              <a:rPr lang="tr-TR" sz="2800" spc="-20" dirty="0">
                <a:latin typeface="Carlito"/>
                <a:cs typeface="Carlito"/>
              </a:rPr>
              <a:t>n</a:t>
            </a:r>
            <a:r>
              <a:rPr lang="tr-TR" sz="2800" spc="-5" dirty="0">
                <a:latin typeface="Carlito"/>
                <a:cs typeface="Carlito"/>
              </a:rPr>
              <a:t>a</a:t>
            </a:r>
            <a:r>
              <a:rPr lang="tr-TR" sz="2800" dirty="0">
                <a:latin typeface="Carlito"/>
                <a:cs typeface="Carlito"/>
              </a:rPr>
              <a:t>	</a:t>
            </a:r>
            <a:r>
              <a:rPr lang="tr-TR" sz="2800" spc="-5" dirty="0">
                <a:latin typeface="Carlito"/>
                <a:cs typeface="Carlito"/>
              </a:rPr>
              <a:t>iz</a:t>
            </a:r>
            <a:r>
              <a:rPr lang="tr-TR" sz="2800" spc="-20" dirty="0">
                <a:latin typeface="Carlito"/>
                <a:cs typeface="Carlito"/>
              </a:rPr>
              <a:t>i</a:t>
            </a:r>
            <a:r>
              <a:rPr lang="tr-TR" sz="2800" spc="-5" dirty="0">
                <a:latin typeface="Carlito"/>
                <a:cs typeface="Carlito"/>
              </a:rPr>
              <a:t>n </a:t>
            </a:r>
            <a:r>
              <a:rPr lang="tr-TR" sz="2800" spc="-35" dirty="0">
                <a:latin typeface="Carlito"/>
                <a:cs typeface="Carlito"/>
              </a:rPr>
              <a:t>v</a:t>
            </a:r>
            <a:r>
              <a:rPr lang="tr-TR" sz="2800" spc="-5" dirty="0">
                <a:latin typeface="Carlito"/>
                <a:cs typeface="Carlito"/>
              </a:rPr>
              <a:t>er</a:t>
            </a:r>
            <a:r>
              <a:rPr lang="tr-TR" sz="2800" spc="-15" dirty="0">
                <a:latin typeface="Carlito"/>
                <a:cs typeface="Carlito"/>
              </a:rPr>
              <a:t>i</a:t>
            </a:r>
            <a:r>
              <a:rPr lang="tr-TR" sz="2800" spc="-5" dirty="0">
                <a:latin typeface="Carlito"/>
                <a:cs typeface="Carlito"/>
              </a:rPr>
              <a:t>l</a:t>
            </a:r>
            <a:r>
              <a:rPr lang="tr-TR" sz="2800" spc="-15" dirty="0">
                <a:latin typeface="Carlito"/>
                <a:cs typeface="Carlito"/>
              </a:rPr>
              <a:t>m</a:t>
            </a:r>
            <a:r>
              <a:rPr lang="tr-TR" sz="2800" spc="-30" dirty="0">
                <a:latin typeface="Carlito"/>
                <a:cs typeface="Carlito"/>
              </a:rPr>
              <a:t>e</a:t>
            </a:r>
            <a:r>
              <a:rPr lang="tr-TR" sz="2800" spc="-5" dirty="0">
                <a:latin typeface="Carlito"/>
                <a:cs typeface="Carlito"/>
              </a:rPr>
              <a:t>z.</a:t>
            </a:r>
            <a:r>
              <a:rPr lang="tr-TR" sz="2800" spc="-180" dirty="0">
                <a:latin typeface="Carlito"/>
                <a:cs typeface="Carlito"/>
              </a:rPr>
              <a:t> Y</a:t>
            </a:r>
            <a:r>
              <a:rPr lang="tr-TR" sz="2800" spc="-5" dirty="0">
                <a:latin typeface="Carlito"/>
                <a:cs typeface="Carlito"/>
              </a:rPr>
              <a:t>anıcı ma</a:t>
            </a:r>
            <a:r>
              <a:rPr lang="tr-TR" sz="2800" dirty="0">
                <a:latin typeface="Carlito"/>
                <a:cs typeface="Carlito"/>
              </a:rPr>
              <a:t>d</a:t>
            </a:r>
            <a:r>
              <a:rPr lang="tr-TR" sz="2800" spc="-10" dirty="0">
                <a:latin typeface="Carlito"/>
                <a:cs typeface="Carlito"/>
              </a:rPr>
              <a:t>de</a:t>
            </a:r>
            <a:r>
              <a:rPr lang="tr-TR" sz="2800" spc="-20" dirty="0">
                <a:latin typeface="Carlito"/>
                <a:cs typeface="Carlito"/>
              </a:rPr>
              <a:t>l</a:t>
            </a:r>
            <a:r>
              <a:rPr lang="tr-TR" sz="2800" spc="-5" dirty="0">
                <a:latin typeface="Carlito"/>
                <a:cs typeface="Carlito"/>
              </a:rPr>
              <a:t>er ile oksitleyici maddeler reaksiyona girebilir ve yangını başlatabilir. </a:t>
            </a:r>
            <a:endParaRPr sz="2800" dirty="0">
              <a:latin typeface="Carlito"/>
              <a:cs typeface="Carlito"/>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84791" y="574065"/>
            <a:ext cx="10823944" cy="4659994"/>
          </a:xfrm>
          <a:prstGeom prst="rect">
            <a:avLst/>
          </a:prstGeom>
        </p:spPr>
        <p:txBody>
          <a:bodyPr vert="horz" wrap="square" lIns="0" tIns="97790" rIns="0" bIns="0" rtlCol="0">
            <a:spAutoFit/>
          </a:bodyPr>
          <a:lstStyle/>
          <a:p>
            <a:pPr marL="241300" indent="-228600">
              <a:lnSpc>
                <a:spcPct val="100000"/>
              </a:lnSpc>
              <a:spcBef>
                <a:spcPts val="770"/>
              </a:spcBef>
              <a:buFont typeface="Arial"/>
              <a:buChar char="•"/>
              <a:tabLst>
                <a:tab pos="241300" algn="l"/>
              </a:tabLst>
            </a:pPr>
            <a:r>
              <a:rPr sz="2800" spc="-5" dirty="0">
                <a:solidFill>
                  <a:schemeClr val="accent1">
                    <a:lumMod val="75000"/>
                  </a:schemeClr>
                </a:solidFill>
                <a:latin typeface="Carlito"/>
                <a:cs typeface="Carlito"/>
              </a:rPr>
              <a:t>Buna </a:t>
            </a:r>
            <a:r>
              <a:rPr sz="2800" spc="-20" dirty="0">
                <a:solidFill>
                  <a:schemeClr val="accent1">
                    <a:lumMod val="75000"/>
                  </a:schemeClr>
                </a:solidFill>
                <a:latin typeface="Carlito"/>
                <a:cs typeface="Carlito"/>
              </a:rPr>
              <a:t>benzer</a:t>
            </a:r>
            <a:r>
              <a:rPr sz="2800" spc="15" dirty="0">
                <a:solidFill>
                  <a:schemeClr val="accent1">
                    <a:lumMod val="75000"/>
                  </a:schemeClr>
                </a:solidFill>
                <a:latin typeface="Carlito"/>
                <a:cs typeface="Carlito"/>
              </a:rPr>
              <a:t> </a:t>
            </a:r>
            <a:r>
              <a:rPr sz="2800" spc="-15" dirty="0">
                <a:solidFill>
                  <a:schemeClr val="accent1">
                    <a:lumMod val="75000"/>
                  </a:schemeClr>
                </a:solidFill>
                <a:latin typeface="Carlito"/>
                <a:cs typeface="Carlito"/>
              </a:rPr>
              <a:t>olarak;</a:t>
            </a:r>
            <a:endParaRPr sz="2800" dirty="0">
              <a:solidFill>
                <a:schemeClr val="accent1">
                  <a:lumMod val="75000"/>
                </a:schemeClr>
              </a:solidFill>
              <a:latin typeface="Carlito"/>
              <a:cs typeface="Carlito"/>
            </a:endParaRPr>
          </a:p>
          <a:p>
            <a:pPr marL="12700" marR="727710">
              <a:lnSpc>
                <a:spcPct val="119600"/>
              </a:lnSpc>
              <a:spcBef>
                <a:spcPts val="15"/>
              </a:spcBef>
              <a:tabLst>
                <a:tab pos="4907915" algn="l"/>
              </a:tabLst>
            </a:pPr>
            <a:r>
              <a:rPr sz="2800" spc="-15" dirty="0">
                <a:latin typeface="Carlito"/>
                <a:cs typeface="Carlito"/>
              </a:rPr>
              <a:t>Zehirli </a:t>
            </a:r>
            <a:r>
              <a:rPr sz="2800" spc="-20" dirty="0">
                <a:latin typeface="Carlito"/>
                <a:cs typeface="Carlito"/>
              </a:rPr>
              <a:t>ve </a:t>
            </a:r>
            <a:r>
              <a:rPr sz="2800" spc="-10" dirty="0">
                <a:latin typeface="Carlito"/>
                <a:cs typeface="Carlito"/>
              </a:rPr>
              <a:t>Çok</a:t>
            </a:r>
            <a:r>
              <a:rPr sz="2800" spc="80" dirty="0">
                <a:latin typeface="Carlito"/>
                <a:cs typeface="Carlito"/>
              </a:rPr>
              <a:t> </a:t>
            </a:r>
            <a:r>
              <a:rPr sz="2800" spc="-15" dirty="0" err="1">
                <a:latin typeface="Carlito"/>
                <a:cs typeface="Carlito"/>
              </a:rPr>
              <a:t>Zehirli</a:t>
            </a:r>
            <a:r>
              <a:rPr sz="2800" spc="30" dirty="0">
                <a:latin typeface="Carlito"/>
                <a:cs typeface="Carlito"/>
              </a:rPr>
              <a:t> </a:t>
            </a:r>
            <a:r>
              <a:rPr sz="2800" spc="-5" dirty="0" err="1">
                <a:latin typeface="Carlito"/>
                <a:cs typeface="Carlito"/>
              </a:rPr>
              <a:t>Maddelerin</a:t>
            </a:r>
            <a:r>
              <a:rPr lang="tr-TR" sz="2800" spc="-5" dirty="0">
                <a:latin typeface="Carlito"/>
                <a:cs typeface="Carlito"/>
                <a:sym typeface="Wingdings" panose="05000000000000000000" pitchFamily="2" charset="2"/>
              </a:rPr>
              <a:t></a:t>
            </a:r>
            <a:r>
              <a:rPr sz="2800" spc="-5" dirty="0">
                <a:latin typeface="Carlito"/>
                <a:cs typeface="Carlito"/>
              </a:rPr>
              <a:t>	</a:t>
            </a:r>
            <a:r>
              <a:rPr sz="2800" spc="-10" dirty="0">
                <a:latin typeface="Carlito"/>
                <a:cs typeface="Carlito"/>
              </a:rPr>
              <a:t>Oksitleyici</a:t>
            </a:r>
            <a:r>
              <a:rPr sz="2800" spc="-85" dirty="0">
                <a:latin typeface="Carlito"/>
                <a:cs typeface="Carlito"/>
              </a:rPr>
              <a:t> </a:t>
            </a:r>
            <a:r>
              <a:rPr sz="2800" spc="-5" dirty="0">
                <a:latin typeface="Carlito"/>
                <a:cs typeface="Carlito"/>
              </a:rPr>
              <a:t>Maddelerle,  </a:t>
            </a:r>
            <a:r>
              <a:rPr sz="2800" spc="-15" dirty="0">
                <a:latin typeface="Carlito"/>
                <a:cs typeface="Carlito"/>
              </a:rPr>
              <a:t>Zehirli, </a:t>
            </a:r>
            <a:r>
              <a:rPr sz="2800" spc="-10" dirty="0">
                <a:latin typeface="Carlito"/>
                <a:cs typeface="Carlito"/>
              </a:rPr>
              <a:t>Çok </a:t>
            </a:r>
            <a:r>
              <a:rPr sz="2800" spc="-15" dirty="0">
                <a:latin typeface="Carlito"/>
                <a:cs typeface="Carlito"/>
              </a:rPr>
              <a:t>Zehirli </a:t>
            </a:r>
            <a:r>
              <a:rPr sz="2800" spc="-20" dirty="0">
                <a:latin typeface="Carlito"/>
                <a:cs typeface="Carlito"/>
              </a:rPr>
              <a:t>ve </a:t>
            </a:r>
            <a:r>
              <a:rPr sz="2800" spc="-10" dirty="0" err="1">
                <a:latin typeface="Carlito"/>
                <a:cs typeface="Carlito"/>
              </a:rPr>
              <a:t>Oksitleyici</a:t>
            </a:r>
            <a:r>
              <a:rPr sz="2800" spc="114" dirty="0">
                <a:latin typeface="Carlito"/>
                <a:cs typeface="Carlito"/>
              </a:rPr>
              <a:t> </a:t>
            </a:r>
            <a:r>
              <a:rPr sz="2800" spc="-15" dirty="0" err="1">
                <a:latin typeface="Carlito"/>
                <a:cs typeface="Carlito"/>
              </a:rPr>
              <a:t>Maddelerin</a:t>
            </a:r>
            <a:r>
              <a:rPr lang="tr-TR" sz="2800" spc="-15" dirty="0">
                <a:latin typeface="Carlito"/>
                <a:cs typeface="Carlito"/>
              </a:rPr>
              <a:t> </a:t>
            </a:r>
            <a:r>
              <a:rPr lang="tr-TR" sz="2800" spc="-15" dirty="0">
                <a:latin typeface="Carlito"/>
                <a:cs typeface="Carlito"/>
                <a:sym typeface="Wingdings" panose="05000000000000000000" pitchFamily="2" charset="2"/>
              </a:rPr>
              <a:t></a:t>
            </a:r>
            <a:r>
              <a:rPr lang="tr-TR" sz="2800" spc="-15" dirty="0">
                <a:latin typeface="Carlito"/>
                <a:cs typeface="Carlito"/>
              </a:rPr>
              <a:t> </a:t>
            </a:r>
            <a:r>
              <a:rPr sz="2800" spc="-15" dirty="0" err="1">
                <a:latin typeface="Carlito"/>
                <a:cs typeface="Carlito"/>
              </a:rPr>
              <a:t>Parlayıcı</a:t>
            </a:r>
            <a:r>
              <a:rPr lang="tr-TR" sz="2800" dirty="0">
                <a:latin typeface="Carlito"/>
                <a:cs typeface="Carlito"/>
              </a:rPr>
              <a:t> </a:t>
            </a:r>
            <a:r>
              <a:rPr sz="2800" spc="-5" dirty="0" err="1">
                <a:latin typeface="Carlito"/>
                <a:cs typeface="Carlito"/>
              </a:rPr>
              <a:t>Maddelerle</a:t>
            </a:r>
            <a:r>
              <a:rPr sz="2800" spc="15" dirty="0">
                <a:latin typeface="Carlito"/>
                <a:cs typeface="Carlito"/>
              </a:rPr>
              <a:t> </a:t>
            </a:r>
            <a:r>
              <a:rPr sz="2800" spc="-5" dirty="0">
                <a:latin typeface="Carlito"/>
                <a:cs typeface="Carlito"/>
              </a:rPr>
              <a:t>,</a:t>
            </a:r>
            <a:endParaRPr sz="2800" dirty="0">
              <a:latin typeface="Carlito"/>
              <a:cs typeface="Carlito"/>
            </a:endParaRPr>
          </a:p>
          <a:p>
            <a:pPr marL="241300" marR="5080" indent="-228600">
              <a:lnSpc>
                <a:spcPct val="90000"/>
              </a:lnSpc>
              <a:spcBef>
                <a:spcPts val="1000"/>
              </a:spcBef>
              <a:tabLst>
                <a:tab pos="7328534" algn="l"/>
              </a:tabLst>
            </a:pPr>
            <a:r>
              <a:rPr sz="2800" spc="-55" dirty="0">
                <a:latin typeface="Carlito"/>
                <a:cs typeface="Carlito"/>
              </a:rPr>
              <a:t>Z</a:t>
            </a:r>
            <a:r>
              <a:rPr sz="2800" spc="-5" dirty="0">
                <a:latin typeface="Carlito"/>
                <a:cs typeface="Carlito"/>
              </a:rPr>
              <a:t>eh</a:t>
            </a:r>
            <a:r>
              <a:rPr sz="2800" spc="-15" dirty="0">
                <a:latin typeface="Carlito"/>
                <a:cs typeface="Carlito"/>
              </a:rPr>
              <a:t>i</a:t>
            </a:r>
            <a:r>
              <a:rPr sz="2800" spc="-5" dirty="0">
                <a:latin typeface="Carlito"/>
                <a:cs typeface="Carlito"/>
              </a:rPr>
              <a:t>r</a:t>
            </a:r>
            <a:r>
              <a:rPr sz="2800" spc="-20" dirty="0">
                <a:latin typeface="Carlito"/>
                <a:cs typeface="Carlito"/>
              </a:rPr>
              <a:t>l</a:t>
            </a:r>
            <a:r>
              <a:rPr sz="2800" spc="-5" dirty="0">
                <a:latin typeface="Carlito"/>
                <a:cs typeface="Carlito"/>
              </a:rPr>
              <a:t>i,</a:t>
            </a:r>
            <a:r>
              <a:rPr sz="2800" spc="10" dirty="0">
                <a:latin typeface="Carlito"/>
                <a:cs typeface="Carlito"/>
              </a:rPr>
              <a:t> </a:t>
            </a:r>
            <a:r>
              <a:rPr sz="2800" spc="-10" dirty="0">
                <a:latin typeface="Carlito"/>
                <a:cs typeface="Carlito"/>
              </a:rPr>
              <a:t>Ço</a:t>
            </a:r>
            <a:r>
              <a:rPr sz="2800" spc="-5" dirty="0">
                <a:latin typeface="Carlito"/>
                <a:cs typeface="Carlito"/>
              </a:rPr>
              <a:t>k</a:t>
            </a:r>
            <a:r>
              <a:rPr sz="2800" spc="10" dirty="0">
                <a:latin typeface="Carlito"/>
                <a:cs typeface="Carlito"/>
              </a:rPr>
              <a:t> </a:t>
            </a:r>
            <a:r>
              <a:rPr sz="2800" spc="-55" dirty="0">
                <a:latin typeface="Carlito"/>
                <a:cs typeface="Carlito"/>
              </a:rPr>
              <a:t>Z</a:t>
            </a:r>
            <a:r>
              <a:rPr sz="2800" spc="-5" dirty="0">
                <a:latin typeface="Carlito"/>
                <a:cs typeface="Carlito"/>
              </a:rPr>
              <a:t>eh</a:t>
            </a:r>
            <a:r>
              <a:rPr sz="2800" spc="-15" dirty="0">
                <a:latin typeface="Carlito"/>
                <a:cs typeface="Carlito"/>
              </a:rPr>
              <a:t>i</a:t>
            </a:r>
            <a:r>
              <a:rPr sz="2800" spc="-5" dirty="0">
                <a:latin typeface="Carlito"/>
                <a:cs typeface="Carlito"/>
              </a:rPr>
              <a:t>r</a:t>
            </a:r>
            <a:r>
              <a:rPr sz="2800" spc="-20" dirty="0">
                <a:latin typeface="Carlito"/>
                <a:cs typeface="Carlito"/>
              </a:rPr>
              <a:t>l</a:t>
            </a:r>
            <a:r>
              <a:rPr sz="2800" spc="-5" dirty="0">
                <a:latin typeface="Carlito"/>
                <a:cs typeface="Carlito"/>
              </a:rPr>
              <a:t>i</a:t>
            </a:r>
            <a:r>
              <a:rPr sz="2800" spc="20" dirty="0">
                <a:latin typeface="Carlito"/>
                <a:cs typeface="Carlito"/>
              </a:rPr>
              <a:t> </a:t>
            </a:r>
            <a:r>
              <a:rPr sz="2800" spc="-35" dirty="0">
                <a:latin typeface="Carlito"/>
                <a:cs typeface="Carlito"/>
              </a:rPr>
              <a:t>v</a:t>
            </a:r>
            <a:r>
              <a:rPr sz="2800" spc="-5" dirty="0">
                <a:latin typeface="Carlito"/>
                <a:cs typeface="Carlito"/>
              </a:rPr>
              <a:t>e</a:t>
            </a:r>
            <a:r>
              <a:rPr sz="2800" dirty="0">
                <a:latin typeface="Carlito"/>
                <a:cs typeface="Carlito"/>
              </a:rPr>
              <a:t> </a:t>
            </a:r>
            <a:r>
              <a:rPr sz="2800" spc="-10" dirty="0" err="1">
                <a:latin typeface="Carlito"/>
                <a:cs typeface="Carlito"/>
              </a:rPr>
              <a:t>O</a:t>
            </a:r>
            <a:r>
              <a:rPr sz="2800" spc="-30" dirty="0" err="1">
                <a:latin typeface="Carlito"/>
                <a:cs typeface="Carlito"/>
              </a:rPr>
              <a:t>k</a:t>
            </a:r>
            <a:r>
              <a:rPr sz="2800" spc="-10" dirty="0" err="1">
                <a:latin typeface="Carlito"/>
                <a:cs typeface="Carlito"/>
              </a:rPr>
              <a:t>si</a:t>
            </a:r>
            <a:r>
              <a:rPr sz="2800" spc="-15" dirty="0" err="1">
                <a:latin typeface="Carlito"/>
                <a:cs typeface="Carlito"/>
              </a:rPr>
              <a:t>t</a:t>
            </a:r>
            <a:r>
              <a:rPr sz="2800" spc="-5" dirty="0" err="1">
                <a:latin typeface="Carlito"/>
                <a:cs typeface="Carlito"/>
              </a:rPr>
              <a:t>l</a:t>
            </a:r>
            <a:r>
              <a:rPr sz="2800" spc="-25" dirty="0" err="1">
                <a:latin typeface="Carlito"/>
                <a:cs typeface="Carlito"/>
              </a:rPr>
              <a:t>e</a:t>
            </a:r>
            <a:r>
              <a:rPr sz="2800" spc="-5" dirty="0" err="1">
                <a:latin typeface="Carlito"/>
                <a:cs typeface="Carlito"/>
              </a:rPr>
              <a:t>y</a:t>
            </a:r>
            <a:r>
              <a:rPr sz="2800" spc="-20" dirty="0" err="1">
                <a:latin typeface="Carlito"/>
                <a:cs typeface="Carlito"/>
              </a:rPr>
              <a:t>i</a:t>
            </a:r>
            <a:r>
              <a:rPr sz="2800" spc="-5" dirty="0" err="1">
                <a:latin typeface="Carlito"/>
                <a:cs typeface="Carlito"/>
              </a:rPr>
              <a:t>ci</a:t>
            </a:r>
            <a:r>
              <a:rPr sz="2800" spc="-5" dirty="0">
                <a:latin typeface="Carlito"/>
                <a:cs typeface="Carlito"/>
              </a:rPr>
              <a:t> </a:t>
            </a:r>
            <a:r>
              <a:rPr sz="2800" spc="-5" dirty="0" err="1">
                <a:latin typeface="Carlito"/>
                <a:cs typeface="Carlito"/>
              </a:rPr>
              <a:t>Madde</a:t>
            </a:r>
            <a:r>
              <a:rPr sz="2800" spc="-20" dirty="0" err="1">
                <a:latin typeface="Carlito"/>
                <a:cs typeface="Carlito"/>
              </a:rPr>
              <a:t>l</a:t>
            </a:r>
            <a:r>
              <a:rPr sz="2800" spc="-5" dirty="0" err="1">
                <a:latin typeface="Carlito"/>
                <a:cs typeface="Carlito"/>
              </a:rPr>
              <a:t>er</a:t>
            </a:r>
            <a:r>
              <a:rPr sz="2800" spc="-15" dirty="0" err="1">
                <a:latin typeface="Carlito"/>
                <a:cs typeface="Carlito"/>
              </a:rPr>
              <a:t>i</a:t>
            </a:r>
            <a:r>
              <a:rPr sz="2800" spc="-5" dirty="0" err="1">
                <a:latin typeface="Carlito"/>
                <a:cs typeface="Carlito"/>
              </a:rPr>
              <a:t>n</a:t>
            </a:r>
            <a:r>
              <a:rPr lang="tr-TR" sz="2800" spc="-5" dirty="0">
                <a:latin typeface="Carlito"/>
                <a:cs typeface="Carlito"/>
              </a:rPr>
              <a:t> </a:t>
            </a:r>
            <a:r>
              <a:rPr lang="tr-TR" sz="2800" spc="-5" dirty="0">
                <a:latin typeface="Carlito"/>
                <a:cs typeface="Carlito"/>
                <a:sym typeface="Wingdings" panose="05000000000000000000" pitchFamily="2" charset="2"/>
              </a:rPr>
              <a:t></a:t>
            </a:r>
            <a:r>
              <a:rPr lang="tr-TR" sz="2800" spc="-5" dirty="0">
                <a:latin typeface="Carlito"/>
                <a:cs typeface="Carlito"/>
              </a:rPr>
              <a:t> </a:t>
            </a:r>
            <a:r>
              <a:rPr sz="2800" spc="-70" dirty="0" err="1">
                <a:latin typeface="Carlito"/>
                <a:cs typeface="Carlito"/>
              </a:rPr>
              <a:t>P</a:t>
            </a:r>
            <a:r>
              <a:rPr sz="2800" spc="-5" dirty="0" err="1">
                <a:latin typeface="Carlito"/>
                <a:cs typeface="Carlito"/>
              </a:rPr>
              <a:t>e</a:t>
            </a:r>
            <a:r>
              <a:rPr sz="2800" spc="-60" dirty="0" err="1">
                <a:latin typeface="Carlito"/>
                <a:cs typeface="Carlito"/>
              </a:rPr>
              <a:t>r</a:t>
            </a:r>
            <a:r>
              <a:rPr sz="2800" spc="-10" dirty="0" err="1">
                <a:latin typeface="Carlito"/>
                <a:cs typeface="Carlito"/>
              </a:rPr>
              <a:t>o</a:t>
            </a:r>
            <a:r>
              <a:rPr sz="2800" spc="-30" dirty="0" err="1">
                <a:latin typeface="Carlito"/>
                <a:cs typeface="Carlito"/>
              </a:rPr>
              <a:t>k</a:t>
            </a:r>
            <a:r>
              <a:rPr sz="2800" spc="-10" dirty="0" err="1">
                <a:latin typeface="Carlito"/>
                <a:cs typeface="Carlito"/>
              </a:rPr>
              <a:t>si</a:t>
            </a:r>
            <a:r>
              <a:rPr sz="2800" spc="-15" dirty="0" err="1">
                <a:latin typeface="Carlito"/>
                <a:cs typeface="Carlito"/>
              </a:rPr>
              <a:t>t</a:t>
            </a:r>
            <a:r>
              <a:rPr sz="2800" spc="-5" dirty="0" err="1">
                <a:latin typeface="Carlito"/>
                <a:cs typeface="Carlito"/>
              </a:rPr>
              <a:t>le</a:t>
            </a:r>
            <a:r>
              <a:rPr sz="2800" spc="-260" dirty="0" err="1">
                <a:latin typeface="Carlito"/>
                <a:cs typeface="Carlito"/>
              </a:rPr>
              <a:t>r</a:t>
            </a:r>
            <a:r>
              <a:rPr sz="2800" spc="-5" dirty="0">
                <a:latin typeface="Carlito"/>
                <a:cs typeface="Carlito"/>
              </a:rPr>
              <a:t>,  </a:t>
            </a:r>
            <a:endParaRPr lang="tr-TR" sz="2800" spc="-5" dirty="0">
              <a:latin typeface="Carlito"/>
              <a:cs typeface="Carlito"/>
            </a:endParaRPr>
          </a:p>
          <a:p>
            <a:pPr marL="241300" marR="5080" indent="-228600">
              <a:lnSpc>
                <a:spcPct val="90000"/>
              </a:lnSpc>
              <a:spcBef>
                <a:spcPts val="1000"/>
              </a:spcBef>
              <a:tabLst>
                <a:tab pos="7328534" algn="l"/>
              </a:tabLst>
            </a:pPr>
            <a:r>
              <a:rPr sz="2800" spc="-10" dirty="0" err="1">
                <a:latin typeface="Carlito"/>
                <a:cs typeface="Carlito"/>
              </a:rPr>
              <a:t>Suyla</a:t>
            </a:r>
            <a:r>
              <a:rPr sz="2800" spc="-10" dirty="0">
                <a:latin typeface="Carlito"/>
                <a:cs typeface="Carlito"/>
              </a:rPr>
              <a:t> temas </a:t>
            </a:r>
            <a:r>
              <a:rPr sz="2800" spc="-5" dirty="0">
                <a:latin typeface="Carlito"/>
                <a:cs typeface="Carlito"/>
              </a:rPr>
              <a:t>edince </a:t>
            </a:r>
            <a:r>
              <a:rPr sz="2800" spc="-15" dirty="0">
                <a:latin typeface="Carlito"/>
                <a:cs typeface="Carlito"/>
              </a:rPr>
              <a:t>parlayıcı </a:t>
            </a:r>
            <a:r>
              <a:rPr sz="2800" spc="-20" dirty="0">
                <a:latin typeface="Carlito"/>
                <a:cs typeface="Carlito"/>
              </a:rPr>
              <a:t>gaz </a:t>
            </a:r>
            <a:r>
              <a:rPr sz="2800" spc="-20" dirty="0" err="1">
                <a:latin typeface="Carlito"/>
                <a:cs typeface="Carlito"/>
              </a:rPr>
              <a:t>çıkaran</a:t>
            </a:r>
            <a:r>
              <a:rPr sz="2800" spc="-20" dirty="0">
                <a:latin typeface="Carlito"/>
                <a:cs typeface="Carlito"/>
              </a:rPr>
              <a:t> </a:t>
            </a:r>
            <a:r>
              <a:rPr sz="2800" spc="-35" dirty="0" err="1">
                <a:latin typeface="Carlito"/>
                <a:cs typeface="Carlito"/>
              </a:rPr>
              <a:t>maddeler</a:t>
            </a:r>
            <a:r>
              <a:rPr lang="tr-TR" sz="2800" spc="-35" dirty="0">
                <a:latin typeface="Carlito"/>
                <a:cs typeface="Carlito"/>
                <a:sym typeface="Wingdings" panose="05000000000000000000" pitchFamily="2" charset="2"/>
              </a:rPr>
              <a:t></a:t>
            </a:r>
            <a:r>
              <a:rPr sz="2800" spc="-35" dirty="0">
                <a:latin typeface="Carlito"/>
                <a:cs typeface="Carlito"/>
              </a:rPr>
              <a:t> </a:t>
            </a:r>
            <a:endParaRPr lang="tr-TR" sz="2800" spc="-35" dirty="0">
              <a:latin typeface="Carlito"/>
              <a:cs typeface="Carlito"/>
            </a:endParaRPr>
          </a:p>
          <a:p>
            <a:pPr marL="469900" marR="5080" indent="-457200">
              <a:lnSpc>
                <a:spcPct val="90000"/>
              </a:lnSpc>
              <a:spcBef>
                <a:spcPts val="1000"/>
              </a:spcBef>
              <a:buFont typeface="Arial" panose="020B0604020202020204" pitchFamily="34" charset="0"/>
              <a:buChar char="•"/>
              <a:tabLst>
                <a:tab pos="7328534" algn="l"/>
              </a:tabLst>
            </a:pPr>
            <a:r>
              <a:rPr lang="tr-TR" sz="2800" spc="-5" dirty="0">
                <a:latin typeface="Carlito"/>
                <a:cs typeface="Carlito"/>
              </a:rPr>
              <a:t>B</a:t>
            </a:r>
            <a:r>
              <a:rPr sz="2800" spc="-5" dirty="0" err="1">
                <a:latin typeface="Carlito"/>
                <a:cs typeface="Carlito"/>
              </a:rPr>
              <a:t>asınçlı</a:t>
            </a:r>
            <a:r>
              <a:rPr sz="2800" spc="-5" dirty="0">
                <a:latin typeface="Carlito"/>
                <a:cs typeface="Carlito"/>
              </a:rPr>
              <a:t>  </a:t>
            </a:r>
            <a:r>
              <a:rPr sz="2800" spc="-40" dirty="0">
                <a:latin typeface="Carlito"/>
                <a:cs typeface="Carlito"/>
              </a:rPr>
              <a:t>Gazlar, </a:t>
            </a:r>
            <a:endParaRPr lang="tr-TR" sz="2800" spc="-40" dirty="0">
              <a:latin typeface="Carlito"/>
              <a:cs typeface="Carlito"/>
            </a:endParaRPr>
          </a:p>
          <a:p>
            <a:pPr marL="469900" marR="5080" indent="-457200">
              <a:lnSpc>
                <a:spcPct val="90000"/>
              </a:lnSpc>
              <a:spcBef>
                <a:spcPts val="1000"/>
              </a:spcBef>
              <a:buFont typeface="Arial" panose="020B0604020202020204" pitchFamily="34" charset="0"/>
              <a:buChar char="•"/>
              <a:tabLst>
                <a:tab pos="7328534" algn="l"/>
              </a:tabLst>
            </a:pPr>
            <a:r>
              <a:rPr sz="2800" spc="-10" dirty="0" err="1">
                <a:latin typeface="Carlito"/>
                <a:cs typeface="Carlito"/>
              </a:rPr>
              <a:t>Dondurulmuş</a:t>
            </a:r>
            <a:r>
              <a:rPr sz="2800" spc="-10" dirty="0">
                <a:latin typeface="Carlito"/>
                <a:cs typeface="Carlito"/>
              </a:rPr>
              <a:t> Sıvı </a:t>
            </a:r>
            <a:r>
              <a:rPr sz="2800" spc="-40" dirty="0">
                <a:latin typeface="Carlito"/>
                <a:cs typeface="Carlito"/>
              </a:rPr>
              <a:t>Gazlar, </a:t>
            </a:r>
            <a:endParaRPr lang="tr-TR" sz="2800" spc="-40" dirty="0">
              <a:latin typeface="Carlito"/>
              <a:cs typeface="Carlito"/>
            </a:endParaRPr>
          </a:p>
          <a:p>
            <a:pPr marL="469900" marR="5080" indent="-457200">
              <a:lnSpc>
                <a:spcPct val="90000"/>
              </a:lnSpc>
              <a:spcBef>
                <a:spcPts val="1000"/>
              </a:spcBef>
              <a:buFont typeface="Arial" panose="020B0604020202020204" pitchFamily="34" charset="0"/>
              <a:buChar char="•"/>
              <a:tabLst>
                <a:tab pos="7328534" algn="l"/>
              </a:tabLst>
            </a:pPr>
            <a:r>
              <a:rPr sz="2800" spc="-15" dirty="0" err="1">
                <a:latin typeface="Carlito"/>
                <a:cs typeface="Carlito"/>
              </a:rPr>
              <a:t>Amonyumnitrat</a:t>
            </a:r>
            <a:r>
              <a:rPr sz="2800" spc="-15" dirty="0">
                <a:latin typeface="Carlito"/>
                <a:cs typeface="Carlito"/>
              </a:rPr>
              <a:t> </a:t>
            </a:r>
            <a:endParaRPr lang="tr-TR" sz="2800" spc="-15" dirty="0">
              <a:latin typeface="Carlito"/>
              <a:cs typeface="Carlito"/>
            </a:endParaRPr>
          </a:p>
          <a:p>
            <a:pPr marL="469900" marR="5080" indent="-457200">
              <a:lnSpc>
                <a:spcPct val="90000"/>
              </a:lnSpc>
              <a:spcBef>
                <a:spcPts val="1000"/>
              </a:spcBef>
              <a:buFont typeface="Arial" panose="020B0604020202020204" pitchFamily="34" charset="0"/>
              <a:buChar char="•"/>
              <a:tabLst>
                <a:tab pos="7328534" algn="l"/>
              </a:tabLst>
            </a:pPr>
            <a:r>
              <a:rPr sz="2800" spc="-10" dirty="0" err="1">
                <a:latin typeface="Carlito"/>
                <a:cs typeface="Carlito"/>
              </a:rPr>
              <a:t>Gübrelerle</a:t>
            </a:r>
            <a:r>
              <a:rPr sz="2800" spc="-10" dirty="0">
                <a:latin typeface="Carlito"/>
                <a:cs typeface="Carlito"/>
              </a:rPr>
              <a:t>  bir </a:t>
            </a:r>
            <a:r>
              <a:rPr sz="2800" spc="-15" dirty="0">
                <a:latin typeface="Carlito"/>
                <a:cs typeface="Carlito"/>
              </a:rPr>
              <a:t>arada </a:t>
            </a:r>
            <a:r>
              <a:rPr sz="2800" spc="-10" dirty="0">
                <a:latin typeface="Carlito"/>
                <a:cs typeface="Carlito"/>
              </a:rPr>
              <a:t>depolanması</a:t>
            </a:r>
            <a:r>
              <a:rPr sz="2800" spc="55" dirty="0">
                <a:latin typeface="Carlito"/>
                <a:cs typeface="Carlito"/>
              </a:rPr>
              <a:t> </a:t>
            </a:r>
            <a:r>
              <a:rPr sz="2800" spc="-30" dirty="0">
                <a:latin typeface="Carlito"/>
                <a:cs typeface="Carlito"/>
              </a:rPr>
              <a:t>sakıncalıdır.</a:t>
            </a:r>
            <a:endParaRPr sz="2800" dirty="0">
              <a:latin typeface="Carlito"/>
              <a:cs typeface="Carlito"/>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Laboratuvarlarda Kimyasal Güvenlik Kuralları - Lab Akademi">
            <a:extLst>
              <a:ext uri="{FF2B5EF4-FFF2-40B4-BE49-F238E27FC236}">
                <a16:creationId xmlns:a16="http://schemas.microsoft.com/office/drawing/2014/main" id="{63108B7F-F6AD-4237-B1B0-43D1A8324A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031" y="246915"/>
            <a:ext cx="11587937" cy="636416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5177238D-E855-41AE-A197-34393D774A96}"/>
              </a:ext>
            </a:extLst>
          </p:cNvPr>
          <p:cNvSpPr/>
          <p:nvPr/>
        </p:nvSpPr>
        <p:spPr>
          <a:xfrm>
            <a:off x="838200" y="405383"/>
            <a:ext cx="10210800" cy="6047232"/>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1033658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02994" y="351462"/>
            <a:ext cx="2248535" cy="467995"/>
          </a:xfrm>
          <a:prstGeom prst="rect">
            <a:avLst/>
          </a:prstGeom>
        </p:spPr>
        <p:txBody>
          <a:bodyPr vert="horz" wrap="square" lIns="0" tIns="13335" rIns="0" bIns="0" rtlCol="0">
            <a:spAutoFit/>
          </a:bodyPr>
          <a:lstStyle/>
          <a:p>
            <a:pPr marL="12700">
              <a:lnSpc>
                <a:spcPct val="100000"/>
              </a:lnSpc>
              <a:spcBef>
                <a:spcPts val="105"/>
              </a:spcBef>
            </a:pPr>
            <a:r>
              <a:rPr sz="2900" b="0" i="0" spc="-160" dirty="0">
                <a:solidFill>
                  <a:srgbClr val="FF0000"/>
                </a:solidFill>
                <a:latin typeface="Trebuchet MS"/>
                <a:cs typeface="Trebuchet MS"/>
              </a:rPr>
              <a:t>Kullanımda</a:t>
            </a:r>
            <a:r>
              <a:rPr sz="2900" b="0" i="0" spc="-275" dirty="0">
                <a:solidFill>
                  <a:srgbClr val="FF0000"/>
                </a:solidFill>
                <a:latin typeface="Trebuchet MS"/>
                <a:cs typeface="Trebuchet MS"/>
              </a:rPr>
              <a:t> </a:t>
            </a:r>
            <a:r>
              <a:rPr sz="2900" b="0" i="0" spc="-175" dirty="0">
                <a:solidFill>
                  <a:srgbClr val="FF0000"/>
                </a:solidFill>
                <a:latin typeface="Trebuchet MS"/>
                <a:cs typeface="Trebuchet MS"/>
              </a:rPr>
              <a:t>ise;</a:t>
            </a:r>
            <a:endParaRPr sz="2900" dirty="0">
              <a:latin typeface="Trebuchet MS"/>
              <a:cs typeface="Trebuchet MS"/>
            </a:endParaRPr>
          </a:p>
        </p:txBody>
      </p:sp>
      <p:sp>
        <p:nvSpPr>
          <p:cNvPr id="3" name="object 3"/>
          <p:cNvSpPr txBox="1"/>
          <p:nvPr/>
        </p:nvSpPr>
        <p:spPr>
          <a:xfrm>
            <a:off x="531628" y="948943"/>
            <a:ext cx="11132288" cy="4703852"/>
          </a:xfrm>
          <a:prstGeom prst="rect">
            <a:avLst/>
          </a:prstGeom>
        </p:spPr>
        <p:txBody>
          <a:bodyPr vert="horz" wrap="square" lIns="0" tIns="60960" rIns="0" bIns="0" rtlCol="0">
            <a:spAutoFit/>
          </a:bodyPr>
          <a:lstStyle/>
          <a:p>
            <a:pPr marL="241300" marR="389890" indent="-229235">
              <a:lnSpc>
                <a:spcPts val="3020"/>
              </a:lnSpc>
              <a:spcBef>
                <a:spcPts val="480"/>
              </a:spcBef>
              <a:buFont typeface="Arial"/>
              <a:buChar char="•"/>
              <a:tabLst>
                <a:tab pos="241935" algn="l"/>
                <a:tab pos="3137535" algn="l"/>
              </a:tabLst>
            </a:pPr>
            <a:r>
              <a:rPr sz="2800" i="1" spc="-15" dirty="0">
                <a:latin typeface="Carlito"/>
                <a:cs typeface="Carlito"/>
              </a:rPr>
              <a:t>Kimyasal</a:t>
            </a:r>
            <a:r>
              <a:rPr sz="2800" i="1" spc="5" dirty="0">
                <a:latin typeface="Carlito"/>
                <a:cs typeface="Carlito"/>
              </a:rPr>
              <a:t> </a:t>
            </a:r>
            <a:r>
              <a:rPr sz="2800" i="1" spc="-5" dirty="0">
                <a:latin typeface="Carlito"/>
                <a:cs typeface="Carlito"/>
              </a:rPr>
              <a:t>maddeler	depodan </a:t>
            </a:r>
            <a:r>
              <a:rPr sz="2800" i="1" spc="-10" dirty="0">
                <a:latin typeface="Carlito"/>
                <a:cs typeface="Carlito"/>
              </a:rPr>
              <a:t>ancak günlük ihtiyaç  </a:t>
            </a:r>
            <a:r>
              <a:rPr sz="2800" i="1" spc="-20" dirty="0">
                <a:latin typeface="Carlito"/>
                <a:cs typeface="Carlito"/>
              </a:rPr>
              <a:t>kadar </a:t>
            </a:r>
            <a:r>
              <a:rPr sz="2800" i="1" spc="-5" dirty="0">
                <a:latin typeface="Carlito"/>
                <a:cs typeface="Carlito"/>
              </a:rPr>
              <a:t>alınmalı, </a:t>
            </a:r>
            <a:r>
              <a:rPr sz="2800" i="1" spc="-10" dirty="0">
                <a:latin typeface="Carlito"/>
                <a:cs typeface="Carlito"/>
              </a:rPr>
              <a:t>Kullanım yerlerinde </a:t>
            </a:r>
            <a:r>
              <a:rPr sz="2800" i="1" spc="-5" dirty="0">
                <a:latin typeface="Carlito"/>
                <a:cs typeface="Carlito"/>
              </a:rPr>
              <a:t>bir</a:t>
            </a:r>
            <a:r>
              <a:rPr sz="2800" i="1" spc="45" dirty="0">
                <a:latin typeface="Carlito"/>
                <a:cs typeface="Carlito"/>
              </a:rPr>
              <a:t> </a:t>
            </a:r>
            <a:r>
              <a:rPr sz="2800" i="1" spc="-5" dirty="0">
                <a:latin typeface="Carlito"/>
                <a:cs typeface="Carlito"/>
              </a:rPr>
              <a:t>günlük</a:t>
            </a:r>
            <a:endParaRPr sz="2800" dirty="0">
              <a:latin typeface="Carlito"/>
              <a:cs typeface="Carlito"/>
            </a:endParaRPr>
          </a:p>
          <a:p>
            <a:pPr marL="241300">
              <a:lnSpc>
                <a:spcPts val="2985"/>
              </a:lnSpc>
            </a:pPr>
            <a:r>
              <a:rPr sz="2800" i="1" spc="-15" dirty="0">
                <a:latin typeface="Carlito"/>
                <a:cs typeface="Carlito"/>
              </a:rPr>
              <a:t>ihtiyaçtan fazlası</a:t>
            </a:r>
            <a:r>
              <a:rPr sz="2800" i="1" spc="5" dirty="0">
                <a:latin typeface="Carlito"/>
                <a:cs typeface="Carlito"/>
              </a:rPr>
              <a:t> </a:t>
            </a:r>
            <a:r>
              <a:rPr sz="2800" i="1" spc="-20" dirty="0">
                <a:latin typeface="Carlito"/>
                <a:cs typeface="Carlito"/>
              </a:rPr>
              <a:t>bulundurulmamalıdır.</a:t>
            </a:r>
            <a:endParaRPr sz="2800" dirty="0">
              <a:latin typeface="Carlito"/>
              <a:cs typeface="Carlito"/>
            </a:endParaRPr>
          </a:p>
          <a:p>
            <a:pPr marL="241300" marR="46990" indent="-229235">
              <a:lnSpc>
                <a:spcPts val="3020"/>
              </a:lnSpc>
              <a:spcBef>
                <a:spcPts val="1055"/>
              </a:spcBef>
              <a:buFont typeface="Arial"/>
              <a:buChar char="•"/>
              <a:tabLst>
                <a:tab pos="241935" algn="l"/>
              </a:tabLst>
            </a:pPr>
            <a:r>
              <a:rPr sz="2800" i="1" spc="-20" dirty="0">
                <a:latin typeface="Carlito"/>
                <a:cs typeface="Carlito"/>
              </a:rPr>
              <a:t>Eğer </a:t>
            </a:r>
            <a:r>
              <a:rPr sz="2800" i="1" spc="-5" dirty="0">
                <a:latin typeface="Carlito"/>
                <a:cs typeface="Carlito"/>
              </a:rPr>
              <a:t>günlük </a:t>
            </a:r>
            <a:r>
              <a:rPr sz="2800" i="1" spc="-15" dirty="0">
                <a:latin typeface="Carlito"/>
                <a:cs typeface="Carlito"/>
              </a:rPr>
              <a:t>kullanım miktarları çok fazla </a:t>
            </a:r>
            <a:r>
              <a:rPr sz="2800" i="1" spc="-5" dirty="0">
                <a:latin typeface="Carlito"/>
                <a:cs typeface="Carlito"/>
              </a:rPr>
              <a:t>ise </a:t>
            </a:r>
            <a:r>
              <a:rPr sz="2800" i="1" spc="-20" dirty="0">
                <a:latin typeface="Carlito"/>
                <a:cs typeface="Carlito"/>
              </a:rPr>
              <a:t>kulanım  </a:t>
            </a:r>
            <a:r>
              <a:rPr sz="2800" i="1" spc="-10" dirty="0">
                <a:latin typeface="Carlito"/>
                <a:cs typeface="Carlito"/>
              </a:rPr>
              <a:t>yeri yanında </a:t>
            </a:r>
            <a:r>
              <a:rPr sz="2800" i="1" spc="-5" dirty="0">
                <a:latin typeface="Carlito"/>
                <a:cs typeface="Carlito"/>
              </a:rPr>
              <a:t>ikinci bir </a:t>
            </a:r>
            <a:r>
              <a:rPr sz="2800" i="1" spc="-10" dirty="0">
                <a:latin typeface="Carlito"/>
                <a:cs typeface="Carlito"/>
              </a:rPr>
              <a:t>ara depo oluşturularak </a:t>
            </a:r>
            <a:r>
              <a:rPr sz="2800" i="1" spc="-15" dirty="0">
                <a:latin typeface="Carlito"/>
                <a:cs typeface="Carlito"/>
              </a:rPr>
              <a:t>fazla  </a:t>
            </a:r>
            <a:r>
              <a:rPr sz="2800" i="1" spc="-10" dirty="0">
                <a:latin typeface="Carlito"/>
                <a:cs typeface="Carlito"/>
              </a:rPr>
              <a:t>malzeme </a:t>
            </a:r>
            <a:r>
              <a:rPr sz="2800" i="1" spc="-5" dirty="0">
                <a:latin typeface="Carlito"/>
                <a:cs typeface="Carlito"/>
              </a:rPr>
              <a:t>burada </a:t>
            </a:r>
            <a:r>
              <a:rPr sz="2800" i="1" spc="-10" dirty="0">
                <a:latin typeface="Carlito"/>
                <a:cs typeface="Carlito"/>
              </a:rPr>
              <a:t>depolanmalı </a:t>
            </a:r>
            <a:r>
              <a:rPr sz="2800" i="1" spc="-5" dirty="0">
                <a:latin typeface="Carlito"/>
                <a:cs typeface="Carlito"/>
              </a:rPr>
              <a:t>ve saatlik </a:t>
            </a:r>
            <a:r>
              <a:rPr sz="2800" i="1" spc="-15" dirty="0">
                <a:latin typeface="Carlito"/>
                <a:cs typeface="Carlito"/>
              </a:rPr>
              <a:t>kullanıma  </a:t>
            </a:r>
            <a:r>
              <a:rPr sz="2800" i="1" spc="-5" dirty="0">
                <a:latin typeface="Carlito"/>
                <a:cs typeface="Carlito"/>
              </a:rPr>
              <a:t>göre </a:t>
            </a:r>
            <a:r>
              <a:rPr sz="2800" i="1" spc="-25" dirty="0">
                <a:latin typeface="Carlito"/>
                <a:cs typeface="Carlito"/>
              </a:rPr>
              <a:t>alınmalıdır.(Koltukaltı</a:t>
            </a:r>
            <a:r>
              <a:rPr sz="2800" i="1" dirty="0">
                <a:latin typeface="Carlito"/>
                <a:cs typeface="Carlito"/>
              </a:rPr>
              <a:t> </a:t>
            </a:r>
            <a:r>
              <a:rPr sz="2800" i="1" spc="-10" dirty="0">
                <a:latin typeface="Carlito"/>
                <a:cs typeface="Carlito"/>
              </a:rPr>
              <a:t>depoları)</a:t>
            </a:r>
            <a:endParaRPr sz="2800" dirty="0">
              <a:latin typeface="Carlito"/>
              <a:cs typeface="Carlito"/>
            </a:endParaRPr>
          </a:p>
          <a:p>
            <a:pPr marL="241300" marR="756285" indent="-229235">
              <a:lnSpc>
                <a:spcPts val="3020"/>
              </a:lnSpc>
              <a:spcBef>
                <a:spcPts val="1015"/>
              </a:spcBef>
              <a:buFont typeface="Arial"/>
              <a:buChar char="•"/>
              <a:tabLst>
                <a:tab pos="241935" algn="l"/>
              </a:tabLst>
            </a:pPr>
            <a:r>
              <a:rPr sz="2800" i="1" spc="-5" dirty="0">
                <a:latin typeface="Carlito"/>
                <a:cs typeface="Carlito"/>
              </a:rPr>
              <a:t>Boş </a:t>
            </a:r>
            <a:r>
              <a:rPr sz="2800" i="1" spc="-10" dirty="0">
                <a:latin typeface="Carlito"/>
                <a:cs typeface="Carlito"/>
              </a:rPr>
              <a:t>olan </a:t>
            </a:r>
            <a:r>
              <a:rPr sz="2800" i="1" spc="-20" dirty="0">
                <a:latin typeface="Carlito"/>
                <a:cs typeface="Carlito"/>
              </a:rPr>
              <a:t>kimyevi </a:t>
            </a:r>
            <a:r>
              <a:rPr sz="2800" i="1" spc="-10" dirty="0">
                <a:latin typeface="Carlito"/>
                <a:cs typeface="Carlito"/>
              </a:rPr>
              <a:t>madde </a:t>
            </a:r>
            <a:r>
              <a:rPr sz="2800" i="1" spc="-25" dirty="0">
                <a:latin typeface="Carlito"/>
                <a:cs typeface="Carlito"/>
              </a:rPr>
              <a:t>teneke </a:t>
            </a:r>
            <a:r>
              <a:rPr sz="2800" i="1" spc="-5" dirty="0">
                <a:latin typeface="Carlito"/>
                <a:cs typeface="Carlito"/>
              </a:rPr>
              <a:t>ve </a:t>
            </a:r>
            <a:r>
              <a:rPr sz="2800" i="1" spc="-20" dirty="0">
                <a:latin typeface="Carlito"/>
                <a:cs typeface="Carlito"/>
              </a:rPr>
              <a:t>kapları </a:t>
            </a:r>
            <a:r>
              <a:rPr sz="2800" i="1" spc="-5" dirty="0">
                <a:latin typeface="Carlito"/>
                <a:cs typeface="Carlito"/>
              </a:rPr>
              <a:t>en </a:t>
            </a:r>
            <a:r>
              <a:rPr sz="2800" i="1" spc="-10" dirty="0">
                <a:latin typeface="Carlito"/>
                <a:cs typeface="Carlito"/>
              </a:rPr>
              <a:t>az  </a:t>
            </a:r>
            <a:r>
              <a:rPr sz="2800" i="1" spc="-5" dirty="0">
                <a:latin typeface="Carlito"/>
                <a:cs typeface="Carlito"/>
              </a:rPr>
              <a:t>doluları </a:t>
            </a:r>
            <a:r>
              <a:rPr sz="2800" i="1" spc="-20" dirty="0">
                <a:latin typeface="Carlito"/>
                <a:cs typeface="Carlito"/>
              </a:rPr>
              <a:t>kadar tehlikeli </a:t>
            </a:r>
            <a:r>
              <a:rPr sz="2800" i="1" spc="-10" dirty="0">
                <a:latin typeface="Carlito"/>
                <a:cs typeface="Carlito"/>
              </a:rPr>
              <a:t>olduğu </a:t>
            </a:r>
            <a:r>
              <a:rPr sz="2800" i="1" spc="-20" dirty="0">
                <a:latin typeface="Carlito"/>
                <a:cs typeface="Carlito"/>
              </a:rPr>
              <a:t>dikkatten</a:t>
            </a:r>
            <a:r>
              <a:rPr sz="2800" i="1" spc="50" dirty="0">
                <a:latin typeface="Carlito"/>
                <a:cs typeface="Carlito"/>
              </a:rPr>
              <a:t> </a:t>
            </a:r>
            <a:r>
              <a:rPr sz="2800" i="1" spc="-20" dirty="0">
                <a:latin typeface="Carlito"/>
                <a:cs typeface="Carlito"/>
              </a:rPr>
              <a:t>uzak</a:t>
            </a:r>
            <a:endParaRPr sz="2800" dirty="0">
              <a:latin typeface="Carlito"/>
              <a:cs typeface="Carlito"/>
            </a:endParaRPr>
          </a:p>
          <a:p>
            <a:pPr marL="241300">
              <a:lnSpc>
                <a:spcPts val="2985"/>
              </a:lnSpc>
            </a:pPr>
            <a:r>
              <a:rPr sz="2800" i="1" spc="-20" dirty="0">
                <a:latin typeface="Carlito"/>
                <a:cs typeface="Carlito"/>
              </a:rPr>
              <a:t>tutulmamalıdır.</a:t>
            </a:r>
            <a:endParaRPr sz="2800" dirty="0">
              <a:latin typeface="Carlito"/>
              <a:cs typeface="Carlito"/>
            </a:endParaRPr>
          </a:p>
          <a:p>
            <a:pPr marL="241300" marR="5080" indent="-229235">
              <a:lnSpc>
                <a:spcPts val="3020"/>
              </a:lnSpc>
              <a:spcBef>
                <a:spcPts val="1050"/>
              </a:spcBef>
              <a:buFont typeface="Arial"/>
              <a:buChar char="•"/>
              <a:tabLst>
                <a:tab pos="241935" algn="l"/>
              </a:tabLst>
            </a:pPr>
            <a:r>
              <a:rPr sz="2800" i="1" spc="-5" dirty="0">
                <a:latin typeface="Carlito"/>
                <a:cs typeface="Carlito"/>
              </a:rPr>
              <a:t>İçlerinde </a:t>
            </a:r>
            <a:r>
              <a:rPr sz="2800" i="1" spc="-10" dirty="0">
                <a:latin typeface="Carlito"/>
                <a:cs typeface="Carlito"/>
              </a:rPr>
              <a:t>devamlı </a:t>
            </a:r>
            <a:r>
              <a:rPr sz="2800" i="1" spc="-15" dirty="0">
                <a:latin typeface="Carlito"/>
                <a:cs typeface="Carlito"/>
              </a:rPr>
              <a:t>çözücü </a:t>
            </a:r>
            <a:r>
              <a:rPr sz="2800" i="1" spc="-5" dirty="0">
                <a:latin typeface="Carlito"/>
                <a:cs typeface="Carlito"/>
              </a:rPr>
              <a:t>buharı </a:t>
            </a:r>
            <a:r>
              <a:rPr sz="2800" i="1" spc="-10" dirty="0">
                <a:latin typeface="Carlito"/>
                <a:cs typeface="Carlito"/>
              </a:rPr>
              <a:t>bulunan boş </a:t>
            </a:r>
            <a:r>
              <a:rPr sz="2800" i="1" spc="-50" dirty="0">
                <a:latin typeface="Carlito"/>
                <a:cs typeface="Carlito"/>
              </a:rPr>
              <a:t>kaplar,  </a:t>
            </a:r>
            <a:r>
              <a:rPr sz="2800" i="1" spc="-15" dirty="0">
                <a:latin typeface="Carlito"/>
                <a:cs typeface="Carlito"/>
              </a:rPr>
              <a:t>kullanım </a:t>
            </a:r>
            <a:r>
              <a:rPr sz="2800" i="1" spc="-10" dirty="0">
                <a:latin typeface="Carlito"/>
                <a:cs typeface="Carlito"/>
              </a:rPr>
              <a:t>yerlerinde biriktirilmemeli </a:t>
            </a:r>
            <a:r>
              <a:rPr sz="2800" i="1" spc="-5" dirty="0">
                <a:latin typeface="Carlito"/>
                <a:cs typeface="Carlito"/>
              </a:rPr>
              <a:t>işi </a:t>
            </a:r>
            <a:r>
              <a:rPr sz="2800" i="1" spc="-10" dirty="0">
                <a:latin typeface="Carlito"/>
                <a:cs typeface="Carlito"/>
              </a:rPr>
              <a:t>bitenler derhal  </a:t>
            </a:r>
            <a:r>
              <a:rPr sz="2800" i="1" spc="-15" dirty="0">
                <a:latin typeface="Carlito"/>
                <a:cs typeface="Carlito"/>
              </a:rPr>
              <a:t>ortamdan</a:t>
            </a:r>
            <a:r>
              <a:rPr sz="2800" i="1" spc="5" dirty="0">
                <a:latin typeface="Carlito"/>
                <a:cs typeface="Carlito"/>
              </a:rPr>
              <a:t> </a:t>
            </a:r>
            <a:r>
              <a:rPr sz="2800" i="1" spc="-25" dirty="0">
                <a:latin typeface="Carlito"/>
                <a:cs typeface="Carlito"/>
              </a:rPr>
              <a:t>uzaklaştırılmalıdır.</a:t>
            </a:r>
            <a:endParaRPr sz="2800" dirty="0">
              <a:latin typeface="Carlito"/>
              <a:cs typeface="Carlito"/>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086739" y="190789"/>
            <a:ext cx="8837295" cy="446917"/>
          </a:xfrm>
          <a:prstGeom prst="rect">
            <a:avLst/>
          </a:prstGeom>
        </p:spPr>
        <p:txBody>
          <a:bodyPr vert="horz" wrap="square" lIns="0" tIns="76835" rIns="0" bIns="0" rtlCol="0">
            <a:spAutoFit/>
          </a:bodyPr>
          <a:lstStyle/>
          <a:p>
            <a:pPr marL="12700">
              <a:lnSpc>
                <a:spcPct val="100000"/>
              </a:lnSpc>
              <a:spcBef>
                <a:spcPts val="605"/>
              </a:spcBef>
            </a:pPr>
            <a:r>
              <a:rPr sz="2400" b="0" i="0" spc="-145" dirty="0">
                <a:solidFill>
                  <a:srgbClr val="FF0000"/>
                </a:solidFill>
                <a:latin typeface="Trebuchet MS"/>
                <a:cs typeface="Trebuchet MS"/>
              </a:rPr>
              <a:t>Kimyasal </a:t>
            </a:r>
            <a:r>
              <a:rPr sz="2400" b="0" i="0" spc="-85" dirty="0">
                <a:solidFill>
                  <a:srgbClr val="FF0000"/>
                </a:solidFill>
                <a:latin typeface="Trebuchet MS"/>
                <a:cs typeface="Trebuchet MS"/>
              </a:rPr>
              <a:t>Maddelerle </a:t>
            </a:r>
            <a:r>
              <a:rPr sz="2400" b="0" i="0" spc="-135" dirty="0">
                <a:solidFill>
                  <a:srgbClr val="FF0000"/>
                </a:solidFill>
                <a:latin typeface="Trebuchet MS"/>
                <a:cs typeface="Trebuchet MS"/>
              </a:rPr>
              <a:t>Çalışmalarda </a:t>
            </a:r>
            <a:r>
              <a:rPr sz="2400" b="0" i="0" spc="-130" dirty="0">
                <a:solidFill>
                  <a:srgbClr val="FF0000"/>
                </a:solidFill>
                <a:latin typeface="Trebuchet MS"/>
                <a:cs typeface="Trebuchet MS"/>
              </a:rPr>
              <a:t>Genel</a:t>
            </a:r>
            <a:r>
              <a:rPr sz="2400" b="0" i="0" spc="-425" dirty="0">
                <a:solidFill>
                  <a:srgbClr val="FF0000"/>
                </a:solidFill>
                <a:latin typeface="Trebuchet MS"/>
                <a:cs typeface="Trebuchet MS"/>
              </a:rPr>
              <a:t> </a:t>
            </a:r>
            <a:r>
              <a:rPr sz="2400" b="0" i="0" spc="-135" dirty="0" err="1">
                <a:solidFill>
                  <a:srgbClr val="FF0000"/>
                </a:solidFill>
                <a:latin typeface="Trebuchet MS"/>
                <a:cs typeface="Trebuchet MS"/>
              </a:rPr>
              <a:t>Önlemler</a:t>
            </a:r>
            <a:r>
              <a:rPr sz="2400" b="0" i="0" spc="-135" dirty="0">
                <a:solidFill>
                  <a:srgbClr val="FF0000"/>
                </a:solidFill>
                <a:latin typeface="Trebuchet MS"/>
                <a:cs typeface="Trebuchet MS"/>
              </a:rPr>
              <a:t>:</a:t>
            </a:r>
            <a:endParaRPr sz="2400" dirty="0">
              <a:latin typeface="Trebuchet MS"/>
              <a:cs typeface="Trebuchet MS"/>
            </a:endParaRPr>
          </a:p>
        </p:txBody>
      </p:sp>
      <p:sp>
        <p:nvSpPr>
          <p:cNvPr id="3" name="object 3"/>
          <p:cNvSpPr txBox="1"/>
          <p:nvPr/>
        </p:nvSpPr>
        <p:spPr>
          <a:xfrm>
            <a:off x="776177" y="983995"/>
            <a:ext cx="10898372" cy="4655762"/>
          </a:xfrm>
          <a:prstGeom prst="rect">
            <a:avLst/>
          </a:prstGeom>
        </p:spPr>
        <p:txBody>
          <a:bodyPr vert="horz" wrap="square" lIns="0" tIns="13335" rIns="0" bIns="0" rtlCol="0">
            <a:spAutoFit/>
          </a:bodyPr>
          <a:lstStyle/>
          <a:p>
            <a:pPr marL="12700">
              <a:lnSpc>
                <a:spcPct val="100000"/>
              </a:lnSpc>
              <a:spcBef>
                <a:spcPts val="105"/>
              </a:spcBef>
            </a:pPr>
            <a:r>
              <a:rPr lang="tr-TR" sz="1700" b="0" i="1" dirty="0">
                <a:solidFill>
                  <a:srgbClr val="000000"/>
                </a:solidFill>
                <a:latin typeface="Arial"/>
                <a:cs typeface="Arial"/>
              </a:rPr>
              <a:t>1-İşyerinde </a:t>
            </a:r>
            <a:r>
              <a:rPr lang="tr-TR" sz="1700" b="0" i="1" spc="-5" dirty="0">
                <a:solidFill>
                  <a:srgbClr val="000000"/>
                </a:solidFill>
                <a:latin typeface="Arial"/>
                <a:cs typeface="Arial"/>
              </a:rPr>
              <a:t>uygun </a:t>
            </a:r>
            <a:r>
              <a:rPr lang="tr-TR" sz="1700" b="0" i="1" spc="-10" dirty="0">
                <a:solidFill>
                  <a:srgbClr val="000000"/>
                </a:solidFill>
                <a:latin typeface="Arial"/>
                <a:cs typeface="Arial"/>
              </a:rPr>
              <a:t>düzenleme </a:t>
            </a:r>
            <a:r>
              <a:rPr lang="tr-TR" sz="1700" b="0" i="1" dirty="0">
                <a:solidFill>
                  <a:srgbClr val="000000"/>
                </a:solidFill>
                <a:latin typeface="Arial"/>
                <a:cs typeface="Arial"/>
              </a:rPr>
              <a:t>ve iş</a:t>
            </a:r>
            <a:r>
              <a:rPr lang="tr-TR" sz="1700" b="0" i="1" spc="60" dirty="0">
                <a:solidFill>
                  <a:srgbClr val="000000"/>
                </a:solidFill>
                <a:latin typeface="Arial"/>
                <a:cs typeface="Arial"/>
              </a:rPr>
              <a:t> </a:t>
            </a:r>
            <a:r>
              <a:rPr lang="tr-TR" sz="1700" b="0" i="1" spc="-10" dirty="0">
                <a:solidFill>
                  <a:srgbClr val="000000"/>
                </a:solidFill>
                <a:latin typeface="Arial"/>
                <a:cs typeface="Arial"/>
              </a:rPr>
              <a:t>organizasyonu,</a:t>
            </a:r>
          </a:p>
          <a:p>
            <a:pPr marL="12700">
              <a:spcBef>
                <a:spcPts val="105"/>
              </a:spcBef>
            </a:pPr>
            <a:r>
              <a:rPr sz="1700" i="1" dirty="0">
                <a:latin typeface="Arial"/>
                <a:cs typeface="Arial"/>
              </a:rPr>
              <a:t>2-Çalışmaların </a:t>
            </a:r>
            <a:r>
              <a:rPr sz="1700" i="1" spc="-5" dirty="0">
                <a:latin typeface="Arial"/>
                <a:cs typeface="Arial"/>
              </a:rPr>
              <a:t>teknolojik </a:t>
            </a:r>
            <a:r>
              <a:rPr sz="1700" i="1" dirty="0">
                <a:latin typeface="Arial"/>
                <a:cs typeface="Arial"/>
              </a:rPr>
              <a:t>gelişmeler </a:t>
            </a:r>
            <a:r>
              <a:rPr sz="1700" i="1" spc="-5" dirty="0">
                <a:latin typeface="Arial"/>
                <a:cs typeface="Arial"/>
              </a:rPr>
              <a:t>de dikkate alınarak uygun yöntemlerle </a:t>
            </a:r>
            <a:r>
              <a:rPr sz="1700" i="1" dirty="0">
                <a:latin typeface="Arial"/>
                <a:cs typeface="Arial"/>
              </a:rPr>
              <a:t>yapılması,</a:t>
            </a:r>
            <a:r>
              <a:rPr sz="1700" i="1" spc="75" dirty="0">
                <a:latin typeface="Arial"/>
                <a:cs typeface="Arial"/>
              </a:rPr>
              <a:t> </a:t>
            </a:r>
            <a:r>
              <a:rPr sz="1700" i="1" spc="-5" dirty="0" err="1">
                <a:latin typeface="Arial"/>
                <a:cs typeface="Arial"/>
              </a:rPr>
              <a:t>uygun</a:t>
            </a:r>
            <a:r>
              <a:rPr lang="tr-TR" sz="1700" i="1" spc="-5" dirty="0">
                <a:latin typeface="Arial"/>
                <a:cs typeface="Arial"/>
              </a:rPr>
              <a:t> </a:t>
            </a:r>
            <a:r>
              <a:rPr lang="tr-TR" sz="1700" i="1" dirty="0">
                <a:latin typeface="Arial"/>
                <a:cs typeface="Arial"/>
              </a:rPr>
              <a:t>makine ve </a:t>
            </a:r>
            <a:r>
              <a:rPr lang="tr-TR" sz="1700" i="1" spc="-5" dirty="0">
                <a:latin typeface="Arial"/>
                <a:cs typeface="Arial"/>
              </a:rPr>
              <a:t>ekipman</a:t>
            </a:r>
            <a:r>
              <a:rPr lang="tr-TR" sz="1700" i="1" spc="-30" dirty="0">
                <a:latin typeface="Arial"/>
                <a:cs typeface="Arial"/>
              </a:rPr>
              <a:t> </a:t>
            </a:r>
            <a:r>
              <a:rPr lang="tr-TR" sz="1700" i="1" spc="-5" dirty="0">
                <a:latin typeface="Arial"/>
                <a:cs typeface="Arial"/>
              </a:rPr>
              <a:t>sağlanarak,</a:t>
            </a:r>
          </a:p>
          <a:p>
            <a:pPr marL="12700">
              <a:spcBef>
                <a:spcPts val="105"/>
              </a:spcBef>
            </a:pPr>
            <a:r>
              <a:rPr lang="tr-TR" sz="1700" i="1" spc="-5" dirty="0">
                <a:latin typeface="Arial"/>
                <a:cs typeface="Arial"/>
              </a:rPr>
              <a:t>3-Alınan önlemlerin etkinliğini </a:t>
            </a:r>
            <a:r>
              <a:rPr lang="tr-TR" sz="1700" i="1" dirty="0">
                <a:latin typeface="Arial"/>
                <a:cs typeface="Arial"/>
              </a:rPr>
              <a:t>ve sürekliliğini sağlamak </a:t>
            </a:r>
            <a:r>
              <a:rPr lang="tr-TR" sz="1700" i="1" spc="-15" dirty="0">
                <a:latin typeface="Arial"/>
                <a:cs typeface="Arial"/>
              </a:rPr>
              <a:t>üzere </a:t>
            </a:r>
            <a:r>
              <a:rPr lang="tr-TR" sz="1700" i="1" spc="-5" dirty="0">
                <a:latin typeface="Arial"/>
                <a:cs typeface="Arial"/>
              </a:rPr>
              <a:t>yeterli kontrol, denetim </a:t>
            </a:r>
            <a:r>
              <a:rPr lang="tr-TR" sz="1700" i="1" dirty="0">
                <a:latin typeface="Arial"/>
                <a:cs typeface="Arial"/>
              </a:rPr>
              <a:t>ve</a:t>
            </a:r>
            <a:r>
              <a:rPr lang="tr-TR" sz="1700" i="1" spc="130" dirty="0">
                <a:latin typeface="Arial"/>
                <a:cs typeface="Arial"/>
              </a:rPr>
              <a:t> </a:t>
            </a:r>
            <a:r>
              <a:rPr lang="tr-TR" sz="1700" i="1" spc="-10" dirty="0">
                <a:latin typeface="Arial"/>
                <a:cs typeface="Arial"/>
              </a:rPr>
              <a:t>gözetim </a:t>
            </a:r>
            <a:r>
              <a:rPr lang="tr-TR" sz="1700" i="1" spc="-5" dirty="0">
                <a:latin typeface="Arial"/>
                <a:cs typeface="Arial"/>
              </a:rPr>
              <a:t>sağlanarak,</a:t>
            </a:r>
          </a:p>
          <a:p>
            <a:pPr marL="12700">
              <a:spcBef>
                <a:spcPts val="105"/>
              </a:spcBef>
            </a:pPr>
            <a:r>
              <a:rPr lang="tr-TR" sz="1700" i="1" dirty="0">
                <a:latin typeface="Arial"/>
                <a:cs typeface="Arial"/>
              </a:rPr>
              <a:t>4-En </a:t>
            </a:r>
            <a:r>
              <a:rPr lang="tr-TR" sz="1700" i="1" spc="-5" dirty="0">
                <a:latin typeface="Arial"/>
                <a:cs typeface="Arial"/>
              </a:rPr>
              <a:t>az sayıda </a:t>
            </a:r>
            <a:r>
              <a:rPr lang="tr-TR" sz="1700" i="1" dirty="0">
                <a:latin typeface="Arial"/>
                <a:cs typeface="Arial"/>
              </a:rPr>
              <a:t>işçi ile</a:t>
            </a:r>
            <a:r>
              <a:rPr lang="tr-TR" sz="1700" i="1" spc="-45" dirty="0">
                <a:latin typeface="Arial"/>
                <a:cs typeface="Arial"/>
              </a:rPr>
              <a:t> </a:t>
            </a:r>
            <a:r>
              <a:rPr lang="tr-TR" sz="1700" i="1" dirty="0">
                <a:latin typeface="Arial"/>
                <a:cs typeface="Arial"/>
              </a:rPr>
              <a:t>yapılarak</a:t>
            </a:r>
          </a:p>
          <a:p>
            <a:pPr marL="12700">
              <a:spcBef>
                <a:spcPts val="105"/>
              </a:spcBef>
            </a:pPr>
            <a:r>
              <a:rPr lang="tr-TR" sz="1700" i="1" spc="-5" dirty="0">
                <a:latin typeface="Arial"/>
                <a:cs typeface="Arial"/>
              </a:rPr>
              <a:t>5-İşçilerin maruz kalacakları </a:t>
            </a:r>
            <a:r>
              <a:rPr lang="tr-TR" sz="1700" i="1" dirty="0">
                <a:latin typeface="Arial"/>
                <a:cs typeface="Arial"/>
              </a:rPr>
              <a:t>madde </a:t>
            </a:r>
            <a:r>
              <a:rPr lang="tr-TR" sz="1700" i="1" spc="-5" dirty="0">
                <a:latin typeface="Arial"/>
                <a:cs typeface="Arial"/>
              </a:rPr>
              <a:t>miktarları </a:t>
            </a:r>
            <a:r>
              <a:rPr lang="tr-TR" sz="1700" i="1" dirty="0">
                <a:latin typeface="Arial"/>
                <a:cs typeface="Arial"/>
              </a:rPr>
              <a:t>ve </a:t>
            </a:r>
            <a:r>
              <a:rPr lang="tr-TR" sz="1700" i="1" spc="-10" dirty="0" err="1">
                <a:latin typeface="Arial"/>
                <a:cs typeface="Arial"/>
              </a:rPr>
              <a:t>maruziyet</a:t>
            </a:r>
            <a:r>
              <a:rPr lang="tr-TR" sz="1700" i="1" spc="-10" dirty="0">
                <a:latin typeface="Arial"/>
                <a:cs typeface="Arial"/>
              </a:rPr>
              <a:t> </a:t>
            </a:r>
            <a:r>
              <a:rPr lang="tr-TR" sz="1700" i="1" dirty="0">
                <a:latin typeface="Arial"/>
                <a:cs typeface="Arial"/>
              </a:rPr>
              <a:t>süreleri mümkün </a:t>
            </a:r>
            <a:r>
              <a:rPr lang="tr-TR" sz="1700" i="1" spc="-5" dirty="0">
                <a:latin typeface="Arial"/>
                <a:cs typeface="Arial"/>
              </a:rPr>
              <a:t>olan en</a:t>
            </a:r>
            <a:r>
              <a:rPr lang="tr-TR" sz="1700" i="1" spc="165" dirty="0">
                <a:latin typeface="Arial"/>
                <a:cs typeface="Arial"/>
              </a:rPr>
              <a:t> </a:t>
            </a:r>
            <a:r>
              <a:rPr lang="tr-TR" sz="1700" i="1" dirty="0">
                <a:latin typeface="Arial"/>
                <a:cs typeface="Arial"/>
              </a:rPr>
              <a:t>az </a:t>
            </a:r>
            <a:r>
              <a:rPr lang="tr-TR" sz="1700" i="1" spc="-10" dirty="0">
                <a:latin typeface="Arial"/>
                <a:cs typeface="Arial"/>
              </a:rPr>
              <a:t>düzeyde </a:t>
            </a:r>
            <a:r>
              <a:rPr lang="tr-TR" sz="1700" i="1" dirty="0">
                <a:latin typeface="Arial"/>
                <a:cs typeface="Arial"/>
              </a:rPr>
              <a:t>olması</a:t>
            </a:r>
            <a:r>
              <a:rPr lang="tr-TR" sz="1700" i="1" spc="15" dirty="0">
                <a:latin typeface="Arial"/>
                <a:cs typeface="Arial"/>
              </a:rPr>
              <a:t> </a:t>
            </a:r>
            <a:r>
              <a:rPr lang="tr-TR" sz="1700" i="1" spc="-5" dirty="0">
                <a:latin typeface="Arial"/>
                <a:cs typeface="Arial"/>
              </a:rPr>
              <a:t>sağlanarak</a:t>
            </a:r>
          </a:p>
          <a:p>
            <a:pPr marL="12700">
              <a:spcBef>
                <a:spcPts val="105"/>
              </a:spcBef>
            </a:pPr>
            <a:r>
              <a:rPr lang="tr-TR" sz="1700" i="1" spc="-5" dirty="0">
                <a:latin typeface="Arial"/>
                <a:cs typeface="Arial"/>
              </a:rPr>
              <a:t>6-Üretim alanında </a:t>
            </a:r>
            <a:r>
              <a:rPr lang="tr-TR" sz="1700" i="1" dirty="0">
                <a:latin typeface="Arial"/>
                <a:cs typeface="Arial"/>
              </a:rPr>
              <a:t>yapılan iş için </a:t>
            </a:r>
            <a:r>
              <a:rPr lang="tr-TR" sz="1700" i="1" spc="-5" dirty="0">
                <a:latin typeface="Arial"/>
                <a:cs typeface="Arial"/>
              </a:rPr>
              <a:t>gerekli olan miktardan </a:t>
            </a:r>
            <a:r>
              <a:rPr lang="tr-TR" sz="1700" i="1" spc="-15" dirty="0">
                <a:latin typeface="Arial"/>
                <a:cs typeface="Arial"/>
              </a:rPr>
              <a:t>fazla </a:t>
            </a:r>
            <a:r>
              <a:rPr lang="tr-TR" sz="1700" i="1" dirty="0">
                <a:latin typeface="Arial"/>
                <a:cs typeface="Arial"/>
              </a:rPr>
              <a:t>tehlikeli kimyasal</a:t>
            </a:r>
            <a:r>
              <a:rPr lang="tr-TR" sz="1700" i="1" spc="95" dirty="0">
                <a:latin typeface="Arial"/>
                <a:cs typeface="Arial"/>
              </a:rPr>
              <a:t> </a:t>
            </a:r>
            <a:r>
              <a:rPr lang="tr-TR" sz="1700" i="1" spc="-5" dirty="0">
                <a:latin typeface="Arial"/>
                <a:cs typeface="Arial"/>
              </a:rPr>
              <a:t>madde b</a:t>
            </a:r>
            <a:r>
              <a:rPr lang="tr-TR" sz="1700" i="1" dirty="0">
                <a:latin typeface="Arial"/>
                <a:cs typeface="Arial"/>
              </a:rPr>
              <a:t>ulundurulmayarak</a:t>
            </a:r>
            <a:endParaRPr lang="tr-TR" sz="1700" dirty="0">
              <a:latin typeface="Arial"/>
              <a:cs typeface="Arial"/>
            </a:endParaRPr>
          </a:p>
          <a:p>
            <a:pPr marL="205740" indent="-193675">
              <a:lnSpc>
                <a:spcPct val="100000"/>
              </a:lnSpc>
              <a:spcBef>
                <a:spcPts val="100"/>
              </a:spcBef>
              <a:buSzPct val="94117"/>
              <a:buAutoNum type="arabicPlain" startAt="7"/>
              <a:tabLst>
                <a:tab pos="206375" algn="l"/>
              </a:tabLst>
            </a:pPr>
            <a:r>
              <a:rPr lang="tr-TR" sz="1700" i="1" dirty="0">
                <a:latin typeface="Arial"/>
                <a:cs typeface="Arial"/>
              </a:rPr>
              <a:t>İşyerleri ve </a:t>
            </a:r>
            <a:r>
              <a:rPr lang="tr-TR" sz="1700" i="1" spc="-5" dirty="0">
                <a:latin typeface="Arial"/>
                <a:cs typeface="Arial"/>
              </a:rPr>
              <a:t>eklentilerinin her </a:t>
            </a:r>
            <a:r>
              <a:rPr lang="tr-TR" sz="1700" i="1" spc="-15" dirty="0">
                <a:latin typeface="Arial"/>
                <a:cs typeface="Arial"/>
              </a:rPr>
              <a:t>zaman </a:t>
            </a:r>
            <a:r>
              <a:rPr lang="tr-TR" sz="1700" i="1" spc="-10" dirty="0">
                <a:latin typeface="Arial"/>
                <a:cs typeface="Arial"/>
              </a:rPr>
              <a:t>düzenli </a:t>
            </a:r>
            <a:r>
              <a:rPr lang="tr-TR" sz="1700" i="1" dirty="0">
                <a:latin typeface="Arial"/>
                <a:cs typeface="Arial"/>
              </a:rPr>
              <a:t>ve </a:t>
            </a:r>
            <a:r>
              <a:rPr lang="tr-TR" sz="1700" i="1" spc="-5" dirty="0">
                <a:latin typeface="Arial"/>
                <a:cs typeface="Arial"/>
              </a:rPr>
              <a:t>temiz</a:t>
            </a:r>
            <a:r>
              <a:rPr lang="tr-TR" sz="1700" i="1" spc="135" dirty="0">
                <a:latin typeface="Arial"/>
                <a:cs typeface="Arial"/>
              </a:rPr>
              <a:t> </a:t>
            </a:r>
            <a:r>
              <a:rPr lang="tr-TR" sz="1700" i="1" spc="-5" dirty="0">
                <a:latin typeface="Arial"/>
                <a:cs typeface="Arial"/>
              </a:rPr>
              <a:t>bulundurularak,</a:t>
            </a:r>
            <a:endParaRPr lang="tr-TR" sz="1700" dirty="0">
              <a:latin typeface="Arial"/>
              <a:cs typeface="Arial"/>
            </a:endParaRPr>
          </a:p>
          <a:p>
            <a:pPr>
              <a:lnSpc>
                <a:spcPct val="100000"/>
              </a:lnSpc>
              <a:spcBef>
                <a:spcPts val="45"/>
              </a:spcBef>
              <a:buFont typeface="Arial"/>
              <a:buAutoNum type="arabicPlain" startAt="7"/>
            </a:pPr>
            <a:endParaRPr lang="tr-TR" sz="2050" dirty="0">
              <a:latin typeface="Arial"/>
              <a:cs typeface="Arial"/>
            </a:endParaRPr>
          </a:p>
          <a:p>
            <a:pPr marL="265430" indent="-253365">
              <a:lnSpc>
                <a:spcPct val="100000"/>
              </a:lnSpc>
              <a:buSzPct val="94117"/>
              <a:buAutoNum type="arabicPlain" startAt="7"/>
              <a:tabLst>
                <a:tab pos="266065" algn="l"/>
              </a:tabLst>
            </a:pPr>
            <a:r>
              <a:rPr lang="tr-TR" sz="1700" i="1" spc="-5" dirty="0">
                <a:latin typeface="Arial"/>
                <a:cs typeface="Arial"/>
              </a:rPr>
              <a:t>İşçilerin </a:t>
            </a:r>
            <a:r>
              <a:rPr lang="tr-TR" sz="1700" i="1" dirty="0">
                <a:latin typeface="Arial"/>
                <a:cs typeface="Arial"/>
              </a:rPr>
              <a:t>kişisel </a:t>
            </a:r>
            <a:r>
              <a:rPr lang="tr-TR" sz="1700" i="1" spc="-10" dirty="0">
                <a:latin typeface="Arial"/>
                <a:cs typeface="Arial"/>
              </a:rPr>
              <a:t>temizlikleri </a:t>
            </a:r>
            <a:r>
              <a:rPr lang="tr-TR" sz="1700" i="1" dirty="0">
                <a:latin typeface="Arial"/>
                <a:cs typeface="Arial"/>
              </a:rPr>
              <a:t>için </a:t>
            </a:r>
            <a:r>
              <a:rPr lang="tr-TR" sz="1700" i="1" spc="-5" dirty="0">
                <a:latin typeface="Arial"/>
                <a:cs typeface="Arial"/>
              </a:rPr>
              <a:t>uygun </a:t>
            </a:r>
            <a:r>
              <a:rPr lang="tr-TR" sz="1700" i="1" dirty="0">
                <a:latin typeface="Arial"/>
                <a:cs typeface="Arial"/>
              </a:rPr>
              <a:t>ve </a:t>
            </a:r>
            <a:r>
              <a:rPr lang="tr-TR" sz="1700" i="1" spc="-5" dirty="0">
                <a:latin typeface="Arial"/>
                <a:cs typeface="Arial"/>
              </a:rPr>
              <a:t>yeterli şartların</a:t>
            </a:r>
            <a:r>
              <a:rPr lang="tr-TR" sz="1700" i="1" spc="85" dirty="0">
                <a:latin typeface="Arial"/>
                <a:cs typeface="Arial"/>
              </a:rPr>
              <a:t> </a:t>
            </a:r>
            <a:r>
              <a:rPr lang="tr-TR" sz="1700" i="1" spc="-5" dirty="0">
                <a:latin typeface="Arial"/>
                <a:cs typeface="Arial"/>
              </a:rPr>
              <a:t>sağlanarak,</a:t>
            </a:r>
          </a:p>
          <a:p>
            <a:pPr marL="265430" indent="-253365">
              <a:buSzPct val="94117"/>
              <a:buFontTx/>
              <a:buAutoNum type="arabicPlain" startAt="7"/>
              <a:tabLst>
                <a:tab pos="266065" algn="l"/>
              </a:tabLst>
            </a:pPr>
            <a:endParaRPr lang="tr-TR" sz="1700" i="1" spc="-15" dirty="0">
              <a:latin typeface="Arial"/>
              <a:cs typeface="Arial"/>
            </a:endParaRPr>
          </a:p>
          <a:p>
            <a:pPr marL="265430" indent="-253365">
              <a:buSzPct val="94117"/>
              <a:buFontTx/>
              <a:buAutoNum type="arabicPlain" startAt="7"/>
              <a:tabLst>
                <a:tab pos="266065" algn="l"/>
              </a:tabLst>
            </a:pPr>
            <a:r>
              <a:rPr lang="tr-TR" sz="1700" i="1" spc="-15" dirty="0">
                <a:latin typeface="Arial"/>
                <a:cs typeface="Arial"/>
              </a:rPr>
              <a:t>Tehlikeli </a:t>
            </a:r>
            <a:r>
              <a:rPr lang="tr-TR" sz="1700" i="1" dirty="0">
                <a:latin typeface="Arial"/>
                <a:cs typeface="Arial"/>
              </a:rPr>
              <a:t>kimyasal maddelerin, </a:t>
            </a:r>
            <a:r>
              <a:rPr lang="tr-TR" sz="1700" i="1" spc="-5" dirty="0">
                <a:latin typeface="Arial"/>
                <a:cs typeface="Arial"/>
              </a:rPr>
              <a:t>atık </a:t>
            </a:r>
            <a:r>
              <a:rPr lang="tr-TR" sz="1700" i="1" dirty="0">
                <a:latin typeface="Arial"/>
                <a:cs typeface="Arial"/>
              </a:rPr>
              <a:t>ve </a:t>
            </a:r>
            <a:r>
              <a:rPr lang="tr-TR" sz="1700" i="1" spc="-5" dirty="0">
                <a:latin typeface="Arial"/>
                <a:cs typeface="Arial"/>
              </a:rPr>
              <a:t>artıkların en uygun </a:t>
            </a:r>
            <a:r>
              <a:rPr lang="tr-TR" sz="1700" i="1" dirty="0">
                <a:latin typeface="Arial"/>
                <a:cs typeface="Arial"/>
              </a:rPr>
              <a:t>şekilde </a:t>
            </a:r>
            <a:r>
              <a:rPr lang="tr-TR" sz="1700" i="1" spc="-5" dirty="0">
                <a:latin typeface="Arial"/>
                <a:cs typeface="Arial"/>
              </a:rPr>
              <a:t>işlenmesi,</a:t>
            </a:r>
            <a:r>
              <a:rPr lang="tr-TR" sz="1700" i="1" spc="65" dirty="0">
                <a:latin typeface="Arial"/>
                <a:cs typeface="Arial"/>
              </a:rPr>
              <a:t> </a:t>
            </a:r>
            <a:r>
              <a:rPr lang="tr-TR" sz="1700" i="1" spc="-5" dirty="0">
                <a:latin typeface="Arial"/>
                <a:cs typeface="Arial"/>
              </a:rPr>
              <a:t>kullanılması,</a:t>
            </a:r>
            <a:r>
              <a:rPr lang="tr-TR" sz="1700" dirty="0">
                <a:latin typeface="Arial"/>
                <a:cs typeface="Arial"/>
              </a:rPr>
              <a:t> </a:t>
            </a:r>
            <a:r>
              <a:rPr lang="tr-TR" sz="1700" i="1" spc="-5" dirty="0">
                <a:latin typeface="Arial"/>
                <a:cs typeface="Arial"/>
              </a:rPr>
              <a:t>taşınması </a:t>
            </a:r>
            <a:r>
              <a:rPr lang="tr-TR" sz="1700" i="1" dirty="0">
                <a:latin typeface="Arial"/>
                <a:cs typeface="Arial"/>
              </a:rPr>
              <a:t>ve </a:t>
            </a:r>
            <a:r>
              <a:rPr lang="tr-TR" sz="1700" i="1" spc="-5" dirty="0">
                <a:latin typeface="Arial"/>
                <a:cs typeface="Arial"/>
              </a:rPr>
              <a:t>depolanması </a:t>
            </a:r>
            <a:r>
              <a:rPr lang="tr-TR" sz="1700" i="1" dirty="0">
                <a:latin typeface="Arial"/>
                <a:cs typeface="Arial"/>
              </a:rPr>
              <a:t>için </a:t>
            </a:r>
            <a:r>
              <a:rPr lang="tr-TR" sz="1700" i="1" spc="-5" dirty="0">
                <a:latin typeface="Arial"/>
                <a:cs typeface="Arial"/>
              </a:rPr>
              <a:t>gerekli </a:t>
            </a:r>
            <a:r>
              <a:rPr lang="tr-TR" sz="1700" i="1" spc="-10" dirty="0">
                <a:latin typeface="Arial"/>
                <a:cs typeface="Arial"/>
              </a:rPr>
              <a:t>düzenlemeler</a:t>
            </a:r>
            <a:r>
              <a:rPr lang="tr-TR" sz="1700" i="1" spc="70" dirty="0">
                <a:latin typeface="Arial"/>
                <a:cs typeface="Arial"/>
              </a:rPr>
              <a:t> </a:t>
            </a:r>
            <a:r>
              <a:rPr lang="tr-TR" sz="1700" i="1" dirty="0">
                <a:latin typeface="Arial"/>
                <a:cs typeface="Arial"/>
              </a:rPr>
              <a:t>yapılarak,</a:t>
            </a:r>
            <a:endParaRPr lang="tr-TR" sz="1700" dirty="0">
              <a:latin typeface="Arial"/>
              <a:cs typeface="Arial"/>
            </a:endParaRPr>
          </a:p>
          <a:p>
            <a:pPr marL="12700">
              <a:lnSpc>
                <a:spcPct val="100000"/>
              </a:lnSpc>
              <a:spcBef>
                <a:spcPts val="180"/>
              </a:spcBef>
            </a:pPr>
            <a:endParaRPr lang="tr-TR" sz="1700" spc="-5" dirty="0">
              <a:latin typeface="Arial"/>
              <a:cs typeface="Arial"/>
            </a:endParaRPr>
          </a:p>
          <a:p>
            <a:pPr marL="12700">
              <a:lnSpc>
                <a:spcPct val="100000"/>
              </a:lnSpc>
              <a:spcBef>
                <a:spcPts val="180"/>
              </a:spcBef>
            </a:pPr>
            <a:r>
              <a:rPr lang="tr-TR" sz="1700" spc="-5" dirty="0">
                <a:latin typeface="Arial"/>
                <a:cs typeface="Arial"/>
              </a:rPr>
              <a:t>ortadan kaldırılacak </a:t>
            </a:r>
            <a:r>
              <a:rPr lang="tr-TR" sz="1700" spc="-10" dirty="0">
                <a:latin typeface="Arial"/>
                <a:cs typeface="Arial"/>
              </a:rPr>
              <a:t>veya </a:t>
            </a:r>
            <a:r>
              <a:rPr lang="tr-TR" sz="1700" spc="-5" dirty="0">
                <a:latin typeface="Arial"/>
                <a:cs typeface="Arial"/>
              </a:rPr>
              <a:t>en az </a:t>
            </a:r>
            <a:r>
              <a:rPr lang="tr-TR" sz="1700" spc="-10" dirty="0">
                <a:latin typeface="Arial"/>
                <a:cs typeface="Arial"/>
              </a:rPr>
              <a:t>düzeye</a:t>
            </a:r>
            <a:r>
              <a:rPr lang="tr-TR" sz="1700" spc="110" dirty="0">
                <a:latin typeface="Arial"/>
                <a:cs typeface="Arial"/>
              </a:rPr>
              <a:t> </a:t>
            </a:r>
            <a:r>
              <a:rPr lang="tr-TR" sz="1700" spc="-10" dirty="0">
                <a:latin typeface="Arial"/>
                <a:cs typeface="Arial"/>
              </a:rPr>
              <a:t>indirilecektir.</a:t>
            </a:r>
            <a:endParaRPr lang="tr-TR" sz="1700" dirty="0">
              <a:latin typeface="Arial"/>
              <a:cs typeface="Arial"/>
            </a:endParaRPr>
          </a:p>
          <a:p>
            <a:pPr marL="12700">
              <a:lnSpc>
                <a:spcPct val="100000"/>
              </a:lnSpc>
              <a:spcBef>
                <a:spcPts val="105"/>
              </a:spcBef>
            </a:pPr>
            <a:endParaRPr sz="1700" dirty="0">
              <a:latin typeface="Arial"/>
              <a:cs typeface="Aria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bject 7">
            <a:extLst>
              <a:ext uri="{FF2B5EF4-FFF2-40B4-BE49-F238E27FC236}">
                <a16:creationId xmlns:a16="http://schemas.microsoft.com/office/drawing/2014/main" id="{DA01EB49-4DD0-4A6B-B04F-913B9983F5A7}"/>
              </a:ext>
            </a:extLst>
          </p:cNvPr>
          <p:cNvSpPr txBox="1">
            <a:spLocks noGrp="1"/>
          </p:cNvSpPr>
          <p:nvPr>
            <p:ph idx="1"/>
          </p:nvPr>
        </p:nvSpPr>
        <p:spPr>
          <a:xfrm>
            <a:off x="710609" y="634778"/>
            <a:ext cx="10515600" cy="2251899"/>
          </a:xfrm>
          <a:prstGeom prst="rect">
            <a:avLst/>
          </a:prstGeom>
        </p:spPr>
        <p:txBody>
          <a:bodyPr vert="horz" wrap="square" lIns="0" tIns="12700" rIns="0" bIns="0" rtlCol="0">
            <a:spAutoFit/>
          </a:bodyPr>
          <a:lstStyle/>
          <a:p>
            <a:pPr marL="0" indent="0">
              <a:lnSpc>
                <a:spcPct val="100000"/>
              </a:lnSpc>
              <a:spcBef>
                <a:spcPts val="1540"/>
              </a:spcBef>
              <a:buNone/>
              <a:tabLst>
                <a:tab pos="393700" algn="l"/>
              </a:tabLst>
            </a:pPr>
            <a:r>
              <a:rPr lang="tr-TR" sz="2400" i="1" spc="-10" dirty="0">
                <a:solidFill>
                  <a:schemeClr val="accent1">
                    <a:lumMod val="75000"/>
                  </a:schemeClr>
                </a:solidFill>
                <a:latin typeface="+mn-lt"/>
                <a:cs typeface="Calibri" panose="020F0502020204030204" pitchFamily="34" charset="0"/>
              </a:rPr>
              <a:t>1. </a:t>
            </a:r>
            <a:r>
              <a:rPr lang="tr-TR" sz="2400" i="1" spc="-5" dirty="0">
                <a:solidFill>
                  <a:schemeClr val="accent1">
                    <a:lumMod val="75000"/>
                  </a:schemeClr>
                </a:solidFill>
                <a:latin typeface="+mn-lt"/>
                <a:cs typeface="Calibri" panose="020F0502020204030204" pitchFamily="34" charset="0"/>
              </a:rPr>
              <a:t>D</a:t>
            </a:r>
            <a:r>
              <a:rPr lang="tr-TR" sz="2400" i="1" spc="-10" dirty="0">
                <a:solidFill>
                  <a:schemeClr val="accent1">
                    <a:lumMod val="75000"/>
                  </a:schemeClr>
                </a:solidFill>
                <a:latin typeface="+mn-lt"/>
                <a:cs typeface="Calibri" panose="020F0502020204030204" pitchFamily="34" charset="0"/>
              </a:rPr>
              <a:t>e</a:t>
            </a:r>
            <a:r>
              <a:rPr lang="tr-TR" sz="2400" i="1" dirty="0">
                <a:solidFill>
                  <a:schemeClr val="accent1">
                    <a:lumMod val="75000"/>
                  </a:schemeClr>
                </a:solidFill>
                <a:latin typeface="+mn-lt"/>
                <a:cs typeface="Calibri" panose="020F0502020204030204" pitchFamily="34" charset="0"/>
              </a:rPr>
              <a:t>pola</a:t>
            </a:r>
            <a:r>
              <a:rPr lang="tr-TR" sz="2400" i="1" spc="-15" dirty="0">
                <a:solidFill>
                  <a:schemeClr val="accent1">
                    <a:lumMod val="75000"/>
                  </a:schemeClr>
                </a:solidFill>
                <a:latin typeface="+mn-lt"/>
                <a:cs typeface="Calibri" panose="020F0502020204030204" pitchFamily="34" charset="0"/>
              </a:rPr>
              <a:t>n</a:t>
            </a:r>
            <a:r>
              <a:rPr lang="tr-TR" sz="2400" i="1" spc="-5" dirty="0">
                <a:solidFill>
                  <a:schemeClr val="accent1">
                    <a:lumMod val="75000"/>
                  </a:schemeClr>
                </a:solidFill>
                <a:latin typeface="+mn-lt"/>
                <a:cs typeface="Calibri" panose="020F0502020204030204" pitchFamily="34" charset="0"/>
              </a:rPr>
              <a:t>a</a:t>
            </a:r>
            <a:r>
              <a:rPr lang="tr-TR" sz="2400" i="1" spc="-10" dirty="0">
                <a:solidFill>
                  <a:schemeClr val="accent1">
                    <a:lumMod val="75000"/>
                  </a:schemeClr>
                </a:solidFill>
                <a:latin typeface="+mn-lt"/>
                <a:cs typeface="Calibri" panose="020F0502020204030204" pitchFamily="34" charset="0"/>
              </a:rPr>
              <a:t>c</a:t>
            </a:r>
            <a:r>
              <a:rPr lang="tr-TR" sz="2400" i="1" spc="-5" dirty="0">
                <a:solidFill>
                  <a:schemeClr val="accent1">
                    <a:lumMod val="75000"/>
                  </a:schemeClr>
                </a:solidFill>
                <a:latin typeface="+mn-lt"/>
                <a:cs typeface="Calibri" panose="020F0502020204030204" pitchFamily="34" charset="0"/>
              </a:rPr>
              <a:t>a</a:t>
            </a:r>
            <a:r>
              <a:rPr lang="tr-TR" sz="2400" i="1" dirty="0">
                <a:solidFill>
                  <a:schemeClr val="accent1">
                    <a:lumMod val="75000"/>
                  </a:schemeClr>
                </a:solidFill>
                <a:latin typeface="+mn-lt"/>
                <a:cs typeface="Calibri" panose="020F0502020204030204" pitchFamily="34" charset="0"/>
              </a:rPr>
              <a:t>k Ma</a:t>
            </a:r>
            <a:r>
              <a:rPr lang="tr-TR" sz="2400" i="1" spc="-10" dirty="0">
                <a:solidFill>
                  <a:schemeClr val="accent1">
                    <a:lumMod val="75000"/>
                  </a:schemeClr>
                </a:solidFill>
                <a:latin typeface="+mn-lt"/>
                <a:cs typeface="Calibri" panose="020F0502020204030204" pitchFamily="34" charset="0"/>
              </a:rPr>
              <a:t>d</a:t>
            </a:r>
            <a:r>
              <a:rPr lang="tr-TR" sz="2400" i="1" spc="-5" dirty="0">
                <a:solidFill>
                  <a:schemeClr val="accent1">
                    <a:lumMod val="75000"/>
                  </a:schemeClr>
                </a:solidFill>
                <a:latin typeface="+mn-lt"/>
                <a:cs typeface="Calibri" panose="020F0502020204030204" pitchFamily="34" charset="0"/>
              </a:rPr>
              <a:t>d</a:t>
            </a:r>
            <a:r>
              <a:rPr lang="tr-TR" sz="2400" i="1" spc="-10" dirty="0">
                <a:solidFill>
                  <a:schemeClr val="accent1">
                    <a:lumMod val="75000"/>
                  </a:schemeClr>
                </a:solidFill>
                <a:latin typeface="+mn-lt"/>
                <a:cs typeface="Calibri" panose="020F0502020204030204" pitchFamily="34" charset="0"/>
              </a:rPr>
              <a:t>e</a:t>
            </a:r>
            <a:r>
              <a:rPr lang="tr-TR" sz="2400" i="1" dirty="0">
                <a:solidFill>
                  <a:schemeClr val="accent1">
                    <a:lumMod val="75000"/>
                  </a:schemeClr>
                </a:solidFill>
                <a:latin typeface="+mn-lt"/>
                <a:cs typeface="Calibri" panose="020F0502020204030204" pitchFamily="34" charset="0"/>
              </a:rPr>
              <a:t>l</a:t>
            </a:r>
            <a:r>
              <a:rPr lang="tr-TR" sz="2400" i="1" spc="-10" dirty="0">
                <a:solidFill>
                  <a:schemeClr val="accent1">
                    <a:lumMod val="75000"/>
                  </a:schemeClr>
                </a:solidFill>
                <a:latin typeface="+mn-lt"/>
                <a:cs typeface="Calibri" panose="020F0502020204030204" pitchFamily="34" charset="0"/>
              </a:rPr>
              <a:t>e</a:t>
            </a:r>
            <a:r>
              <a:rPr lang="tr-TR" sz="2400" i="1" spc="-5" dirty="0">
                <a:solidFill>
                  <a:schemeClr val="accent1">
                    <a:lumMod val="75000"/>
                  </a:schemeClr>
                </a:solidFill>
                <a:latin typeface="+mn-lt"/>
                <a:cs typeface="Calibri" panose="020F0502020204030204" pitchFamily="34" charset="0"/>
              </a:rPr>
              <a:t>ri</a:t>
            </a:r>
            <a:r>
              <a:rPr lang="tr-TR" sz="2400" i="1" dirty="0">
                <a:solidFill>
                  <a:schemeClr val="accent1">
                    <a:lumMod val="75000"/>
                  </a:schemeClr>
                </a:solidFill>
                <a:latin typeface="+mn-lt"/>
                <a:cs typeface="Calibri" panose="020F0502020204030204" pitchFamily="34" charset="0"/>
              </a:rPr>
              <a:t>n	Lis</a:t>
            </a:r>
            <a:r>
              <a:rPr lang="tr-TR" sz="2400" i="1" spc="-10" dirty="0">
                <a:solidFill>
                  <a:schemeClr val="accent1">
                    <a:lumMod val="75000"/>
                  </a:schemeClr>
                </a:solidFill>
                <a:latin typeface="+mn-lt"/>
                <a:cs typeface="Calibri" panose="020F0502020204030204" pitchFamily="34" charset="0"/>
              </a:rPr>
              <a:t>t</a:t>
            </a:r>
            <a:r>
              <a:rPr lang="tr-TR" sz="2400" i="1" dirty="0">
                <a:solidFill>
                  <a:schemeClr val="accent1">
                    <a:lumMod val="75000"/>
                  </a:schemeClr>
                </a:solidFill>
                <a:latin typeface="+mn-lt"/>
                <a:cs typeface="Calibri" panose="020F0502020204030204" pitchFamily="34" charset="0"/>
              </a:rPr>
              <a:t>e</a:t>
            </a:r>
            <a:r>
              <a:rPr lang="tr-TR" sz="2400" i="1" spc="-10" dirty="0">
                <a:solidFill>
                  <a:schemeClr val="accent1">
                    <a:lumMod val="75000"/>
                  </a:schemeClr>
                </a:solidFill>
                <a:latin typeface="+mn-lt"/>
                <a:cs typeface="Calibri" panose="020F0502020204030204" pitchFamily="34" charset="0"/>
              </a:rPr>
              <a:t>s</a:t>
            </a:r>
            <a:r>
              <a:rPr lang="tr-TR" sz="2400" i="1" spc="-5" dirty="0">
                <a:solidFill>
                  <a:schemeClr val="accent1">
                    <a:lumMod val="75000"/>
                  </a:schemeClr>
                </a:solidFill>
                <a:latin typeface="+mn-lt"/>
                <a:cs typeface="Calibri" panose="020F0502020204030204" pitchFamily="34" charset="0"/>
              </a:rPr>
              <a:t>ini  </a:t>
            </a:r>
            <a:r>
              <a:rPr lang="tr-TR" sz="2400" i="1" spc="-30" dirty="0">
                <a:solidFill>
                  <a:schemeClr val="accent1">
                    <a:lumMod val="75000"/>
                  </a:schemeClr>
                </a:solidFill>
                <a:latin typeface="+mn-lt"/>
                <a:cs typeface="Calibri" panose="020F0502020204030204" pitchFamily="34" charset="0"/>
              </a:rPr>
              <a:t>Hazırlayın</a:t>
            </a:r>
            <a:br>
              <a:rPr lang="tr-TR" sz="2400" i="1" spc="-30" dirty="0">
                <a:solidFill>
                  <a:srgbClr val="000000"/>
                </a:solidFill>
                <a:latin typeface="+mn-lt"/>
                <a:cs typeface="Calibri" panose="020F0502020204030204" pitchFamily="34" charset="0"/>
              </a:rPr>
            </a:br>
            <a:r>
              <a:rPr lang="tr-TR" sz="2400" i="1" spc="-25" dirty="0">
                <a:latin typeface="+mn-lt"/>
              </a:rPr>
              <a:t>2.Miktarını</a:t>
            </a:r>
            <a:r>
              <a:rPr lang="tr-TR" sz="2400" i="1" spc="15" dirty="0">
                <a:latin typeface="+mn-lt"/>
              </a:rPr>
              <a:t> </a:t>
            </a:r>
            <a:r>
              <a:rPr lang="tr-TR" sz="2400" i="1" spc="-5" dirty="0">
                <a:latin typeface="+mn-lt"/>
              </a:rPr>
              <a:t>Belirleyin</a:t>
            </a:r>
            <a:br>
              <a:rPr lang="tr-TR" sz="2400" i="1" dirty="0">
                <a:latin typeface="+mn-lt"/>
              </a:rPr>
            </a:br>
            <a:r>
              <a:rPr lang="tr-TR" sz="2400" i="1" dirty="0">
                <a:solidFill>
                  <a:srgbClr val="00B0F0"/>
                </a:solidFill>
                <a:latin typeface="+mn-lt"/>
              </a:rPr>
              <a:t>3. </a:t>
            </a:r>
            <a:r>
              <a:rPr lang="tr-TR" sz="2400" i="1" spc="-35" dirty="0">
                <a:solidFill>
                  <a:srgbClr val="00B0F0"/>
                </a:solidFill>
                <a:latin typeface="+mn-lt"/>
                <a:cs typeface="Arial"/>
              </a:rPr>
              <a:t>Kimyasal Hakkında </a:t>
            </a:r>
            <a:r>
              <a:rPr lang="tr-TR" sz="2400" i="1" dirty="0">
                <a:solidFill>
                  <a:srgbClr val="00B0F0"/>
                </a:solidFill>
                <a:latin typeface="+mn-lt"/>
                <a:cs typeface="Arial"/>
              </a:rPr>
              <a:t>Mümkün </a:t>
            </a:r>
            <a:r>
              <a:rPr lang="tr-TR" sz="2400" i="1" spc="-5" dirty="0">
                <a:solidFill>
                  <a:srgbClr val="00B0F0"/>
                </a:solidFill>
                <a:latin typeface="+mn-lt"/>
                <a:cs typeface="Arial"/>
              </a:rPr>
              <a:t>Olduğu Kadar </a:t>
            </a:r>
            <a:r>
              <a:rPr lang="tr-TR" sz="2400" i="1" spc="-30" dirty="0">
                <a:solidFill>
                  <a:srgbClr val="00B0F0"/>
                </a:solidFill>
                <a:latin typeface="+mn-lt"/>
                <a:cs typeface="Arial"/>
              </a:rPr>
              <a:t>Fazla  </a:t>
            </a:r>
            <a:r>
              <a:rPr lang="tr-TR" sz="2400" i="1" spc="-5" dirty="0">
                <a:solidFill>
                  <a:srgbClr val="00B0F0"/>
                </a:solidFill>
                <a:latin typeface="+mn-lt"/>
                <a:cs typeface="Arial"/>
              </a:rPr>
              <a:t>Bilgi </a:t>
            </a:r>
            <a:r>
              <a:rPr lang="tr-TR" sz="2400" i="1" spc="-10" dirty="0">
                <a:solidFill>
                  <a:srgbClr val="00B0F0"/>
                </a:solidFill>
                <a:latin typeface="+mn-lt"/>
                <a:cs typeface="Arial"/>
              </a:rPr>
              <a:t>Edinin</a:t>
            </a:r>
            <a:br>
              <a:rPr lang="tr-TR" sz="2400" i="1" dirty="0">
                <a:latin typeface="+mn-lt"/>
                <a:cs typeface="Arial"/>
              </a:rPr>
            </a:br>
            <a:r>
              <a:rPr lang="tr-TR" sz="2400" i="1" dirty="0">
                <a:latin typeface="+mn-lt"/>
                <a:cs typeface="Arial"/>
              </a:rPr>
              <a:t>4. </a:t>
            </a:r>
            <a:r>
              <a:rPr lang="tr-TR" sz="2400" i="1" spc="-5" dirty="0">
                <a:solidFill>
                  <a:srgbClr val="FF33CC"/>
                </a:solidFill>
                <a:latin typeface="+mn-lt"/>
                <a:cs typeface="Arial"/>
              </a:rPr>
              <a:t>Tehlike Ve Zararlarını</a:t>
            </a:r>
            <a:r>
              <a:rPr lang="tr-TR" sz="2400" i="1" spc="20" dirty="0">
                <a:solidFill>
                  <a:srgbClr val="FF33CC"/>
                </a:solidFill>
                <a:latin typeface="+mn-lt"/>
                <a:cs typeface="Arial"/>
              </a:rPr>
              <a:t> </a:t>
            </a:r>
            <a:r>
              <a:rPr lang="tr-TR" sz="2400" i="1" spc="-5" dirty="0">
                <a:solidFill>
                  <a:srgbClr val="FF33CC"/>
                </a:solidFill>
                <a:latin typeface="+mn-lt"/>
                <a:cs typeface="Arial"/>
              </a:rPr>
              <a:t>Belirleyin</a:t>
            </a:r>
            <a:br>
              <a:rPr lang="tr-TR" sz="2500" i="1" dirty="0">
                <a:latin typeface="+mn-lt"/>
                <a:cs typeface="Arial"/>
              </a:rPr>
            </a:br>
            <a:r>
              <a:rPr lang="tr-TR" sz="2500" i="1" dirty="0">
                <a:solidFill>
                  <a:srgbClr val="00B050"/>
                </a:solidFill>
                <a:latin typeface="+mn-lt"/>
                <a:cs typeface="Arial"/>
              </a:rPr>
              <a:t>5. </a:t>
            </a:r>
            <a:r>
              <a:rPr lang="tr-TR" sz="2400" i="1" spc="-5" dirty="0">
                <a:solidFill>
                  <a:srgbClr val="00B050"/>
                </a:solidFill>
                <a:latin typeface="+mn-lt"/>
                <a:cs typeface="Arial"/>
              </a:rPr>
              <a:t>Alınması Gerekli Önlemleri Belirleyin</a:t>
            </a:r>
            <a:br>
              <a:rPr lang="tr-TR" sz="2450" i="1" dirty="0">
                <a:latin typeface="+mn-lt"/>
                <a:cs typeface="Arial"/>
              </a:rPr>
            </a:br>
            <a:r>
              <a:rPr lang="tr-TR" sz="2450" i="1" dirty="0">
                <a:solidFill>
                  <a:schemeClr val="accent4">
                    <a:lumMod val="75000"/>
                  </a:schemeClr>
                </a:solidFill>
                <a:latin typeface="+mn-lt"/>
                <a:cs typeface="Arial"/>
              </a:rPr>
              <a:t>6. </a:t>
            </a:r>
            <a:r>
              <a:rPr lang="tr-TR" sz="2400" i="1" spc="-5" dirty="0">
                <a:solidFill>
                  <a:schemeClr val="accent4">
                    <a:lumMod val="75000"/>
                  </a:schemeClr>
                </a:solidFill>
                <a:latin typeface="+mn-lt"/>
                <a:cs typeface="Arial"/>
              </a:rPr>
              <a:t>G</a:t>
            </a:r>
            <a:r>
              <a:rPr lang="tr-TR" sz="2400" i="1" spc="-5" dirty="0">
                <a:solidFill>
                  <a:schemeClr val="accent4">
                    <a:lumMod val="75000"/>
                  </a:schemeClr>
                </a:solidFill>
                <a:latin typeface="+mn-lt"/>
              </a:rPr>
              <a:t>üvenlik Bilgi Formunu Temin</a:t>
            </a:r>
            <a:r>
              <a:rPr lang="tr-TR" sz="2400" i="1" dirty="0">
                <a:solidFill>
                  <a:schemeClr val="accent4">
                    <a:lumMod val="75000"/>
                  </a:schemeClr>
                </a:solidFill>
                <a:latin typeface="+mn-lt"/>
              </a:rPr>
              <a:t> </a:t>
            </a:r>
            <a:r>
              <a:rPr lang="tr-TR" sz="2400" i="1" spc="-5" dirty="0">
                <a:solidFill>
                  <a:schemeClr val="accent4">
                    <a:lumMod val="75000"/>
                  </a:schemeClr>
                </a:solidFill>
                <a:latin typeface="+mn-lt"/>
              </a:rPr>
              <a:t>Edin</a:t>
            </a:r>
            <a:endParaRPr sz="2400" i="1" dirty="0">
              <a:latin typeface="Calibri" panose="020F0502020204030204" pitchFamily="34" charset="0"/>
              <a:cs typeface="Calibri" panose="020F0502020204030204" pitchFamily="34" charset="0"/>
            </a:endParaRPr>
          </a:p>
        </p:txBody>
      </p:sp>
      <p:pic>
        <p:nvPicPr>
          <p:cNvPr id="12294" name="Picture 6" descr="Kimyasal Maddelerin Oluşturturduğu Riskler ve Önleme Yöntemleri">
            <a:extLst>
              <a:ext uri="{FF2B5EF4-FFF2-40B4-BE49-F238E27FC236}">
                <a16:creationId xmlns:a16="http://schemas.microsoft.com/office/drawing/2014/main" id="{8984E8C5-3A1C-4811-807D-4879611812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977116"/>
            <a:ext cx="6422065" cy="3880884"/>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Laboratuvarlarda Kimyasal Güvenlik Kuralları - Lab Akademi">
            <a:extLst>
              <a:ext uri="{FF2B5EF4-FFF2-40B4-BE49-F238E27FC236}">
                <a16:creationId xmlns:a16="http://schemas.microsoft.com/office/drawing/2014/main" id="{09A13B34-9D77-4E53-89E3-E19A6C0779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2064" y="2977116"/>
            <a:ext cx="5769935" cy="38808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1595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40FBFC38-3884-497A-BC39-0CC6B22989AA}"/>
              </a:ext>
            </a:extLst>
          </p:cNvPr>
          <p:cNvPicPr>
            <a:picLocks noChangeAspect="1"/>
          </p:cNvPicPr>
          <p:nvPr/>
        </p:nvPicPr>
        <p:blipFill>
          <a:blip r:embed="rId2"/>
          <a:stretch>
            <a:fillRect/>
          </a:stretch>
        </p:blipFill>
        <p:spPr>
          <a:xfrm>
            <a:off x="273529" y="828439"/>
            <a:ext cx="11379201" cy="5245101"/>
          </a:xfrm>
          <a:prstGeom prst="rect">
            <a:avLst/>
          </a:prstGeom>
        </p:spPr>
      </p:pic>
    </p:spTree>
    <p:extLst>
      <p:ext uri="{BB962C8B-B14F-4D97-AF65-F5344CB8AC3E}">
        <p14:creationId xmlns:p14="http://schemas.microsoft.com/office/powerpoint/2010/main" val="233567782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27C9FD4-80A0-4EF5-85A8-AFB0007FEC3F}"/>
              </a:ext>
            </a:extLst>
          </p:cNvPr>
          <p:cNvSpPr>
            <a:spLocks noGrp="1"/>
          </p:cNvSpPr>
          <p:nvPr>
            <p:ph type="title"/>
          </p:nvPr>
        </p:nvSpPr>
        <p:spPr>
          <a:xfrm>
            <a:off x="838200" y="141842"/>
            <a:ext cx="10515600" cy="793824"/>
          </a:xfrm>
        </p:spPr>
        <p:txBody>
          <a:bodyPr/>
          <a:lstStyle/>
          <a:p>
            <a:pPr algn="ctr"/>
            <a:r>
              <a:rPr lang="tr-TR" dirty="0">
                <a:solidFill>
                  <a:schemeClr val="accent4">
                    <a:lumMod val="75000"/>
                  </a:schemeClr>
                </a:solidFill>
              </a:rPr>
              <a:t>Depolama için sınıflar</a:t>
            </a:r>
          </a:p>
        </p:txBody>
      </p:sp>
      <p:sp>
        <p:nvSpPr>
          <p:cNvPr id="4" name="object 32">
            <a:extLst>
              <a:ext uri="{FF2B5EF4-FFF2-40B4-BE49-F238E27FC236}">
                <a16:creationId xmlns:a16="http://schemas.microsoft.com/office/drawing/2014/main" id="{6580B5C1-EFD3-45D2-BDFF-45B78B7F0DC9}"/>
              </a:ext>
            </a:extLst>
          </p:cNvPr>
          <p:cNvSpPr txBox="1">
            <a:spLocks noGrp="1"/>
          </p:cNvSpPr>
          <p:nvPr>
            <p:ph idx="1"/>
          </p:nvPr>
        </p:nvSpPr>
        <p:spPr>
          <a:xfrm>
            <a:off x="467834" y="1379057"/>
            <a:ext cx="5628166" cy="2816605"/>
          </a:xfrm>
          <a:prstGeom prst="rect">
            <a:avLst/>
          </a:prstGeom>
        </p:spPr>
        <p:txBody>
          <a:bodyPr vert="horz" wrap="square" lIns="0" tIns="196215" rIns="0" bIns="0" rtlCol="0">
            <a:spAutoFit/>
          </a:bodyPr>
          <a:lstStyle/>
          <a:p>
            <a:pPr marL="0" indent="0">
              <a:lnSpc>
                <a:spcPct val="100000"/>
              </a:lnSpc>
              <a:spcBef>
                <a:spcPts val="1545"/>
              </a:spcBef>
              <a:buNone/>
            </a:pPr>
            <a:r>
              <a:rPr lang="tr-TR" sz="2400" b="1" i="1" spc="-5" dirty="0">
                <a:latin typeface="Poppins"/>
                <a:cs typeface="Times New Roman"/>
              </a:rPr>
              <a:t>A- </a:t>
            </a:r>
            <a:r>
              <a:rPr lang="tr-TR" sz="2400" b="1" i="1" spc="-55" dirty="0">
                <a:latin typeface="Poppins"/>
                <a:cs typeface="Times New Roman"/>
              </a:rPr>
              <a:t>Patlayıcılar</a:t>
            </a:r>
            <a:endParaRPr lang="tr-TR" sz="2400" i="1" dirty="0">
              <a:latin typeface="Poppins"/>
              <a:cs typeface="Times New Roman"/>
            </a:endParaRPr>
          </a:p>
          <a:p>
            <a:pPr marL="0" indent="0">
              <a:lnSpc>
                <a:spcPct val="100000"/>
              </a:lnSpc>
              <a:spcBef>
                <a:spcPts val="1440"/>
              </a:spcBef>
              <a:buNone/>
            </a:pPr>
            <a:r>
              <a:rPr lang="tr-TR" sz="2400" b="1" i="1" spc="-5" dirty="0">
                <a:latin typeface="Poppins"/>
                <a:cs typeface="Times New Roman"/>
              </a:rPr>
              <a:t>B- </a:t>
            </a:r>
            <a:r>
              <a:rPr lang="tr-TR" sz="2400" b="1" i="1" spc="-10" dirty="0">
                <a:latin typeface="Poppins"/>
                <a:cs typeface="Times New Roman"/>
              </a:rPr>
              <a:t>Gazlar</a:t>
            </a:r>
            <a:endParaRPr lang="tr-TR" sz="2400" i="1" dirty="0">
              <a:latin typeface="Poppins"/>
              <a:cs typeface="Times New Roman"/>
            </a:endParaRPr>
          </a:p>
          <a:p>
            <a:pPr marL="0" marR="2579370" indent="0">
              <a:lnSpc>
                <a:spcPts val="4320"/>
              </a:lnSpc>
              <a:spcBef>
                <a:spcPts val="385"/>
              </a:spcBef>
              <a:buNone/>
            </a:pPr>
            <a:r>
              <a:rPr lang="tr-TR" sz="2400" b="1" i="1" spc="-5" dirty="0">
                <a:latin typeface="Poppins"/>
                <a:cs typeface="Times New Roman"/>
              </a:rPr>
              <a:t>C- Alev </a:t>
            </a:r>
            <a:r>
              <a:rPr lang="tr-TR" sz="2400" b="1" i="1" spc="-10" dirty="0">
                <a:latin typeface="Poppins"/>
                <a:cs typeface="Times New Roman"/>
              </a:rPr>
              <a:t>Alabilen Sıvılar  </a:t>
            </a:r>
          </a:p>
          <a:p>
            <a:pPr marL="0" marR="2579370" indent="0">
              <a:lnSpc>
                <a:spcPts val="4320"/>
              </a:lnSpc>
              <a:spcBef>
                <a:spcPts val="385"/>
              </a:spcBef>
              <a:buNone/>
            </a:pPr>
            <a:r>
              <a:rPr lang="tr-TR" sz="2400" b="1" i="1" spc="-5" dirty="0">
                <a:latin typeface="Poppins"/>
                <a:cs typeface="Times New Roman"/>
              </a:rPr>
              <a:t>D- Alev </a:t>
            </a:r>
            <a:r>
              <a:rPr lang="tr-TR" sz="2400" b="1" i="1" spc="-10" dirty="0">
                <a:latin typeface="Poppins"/>
                <a:cs typeface="Times New Roman"/>
              </a:rPr>
              <a:t>Alabilen</a:t>
            </a:r>
            <a:r>
              <a:rPr lang="tr-TR" sz="2400" b="1" i="1" spc="-285" dirty="0">
                <a:latin typeface="Poppins"/>
                <a:cs typeface="Times New Roman"/>
              </a:rPr>
              <a:t> </a:t>
            </a:r>
            <a:r>
              <a:rPr lang="tr-TR" sz="2400" b="1" i="1" spc="-30" dirty="0">
                <a:latin typeface="Poppins"/>
                <a:cs typeface="Times New Roman"/>
              </a:rPr>
              <a:t>Katılar</a:t>
            </a:r>
            <a:endParaRPr lang="tr-TR" sz="2400" i="1" dirty="0">
              <a:latin typeface="Poppins"/>
              <a:cs typeface="Times New Roman"/>
            </a:endParaRPr>
          </a:p>
          <a:p>
            <a:pPr marL="0" marR="5080" indent="0">
              <a:lnSpc>
                <a:spcPts val="4320"/>
              </a:lnSpc>
              <a:spcBef>
                <a:spcPts val="5"/>
              </a:spcBef>
              <a:buNone/>
            </a:pPr>
            <a:r>
              <a:rPr lang="tr-TR" sz="2400" b="1" i="1" spc="-5" dirty="0">
                <a:latin typeface="Poppins"/>
                <a:cs typeface="Times New Roman"/>
              </a:rPr>
              <a:t>E- Oksitleyici Maddeler </a:t>
            </a:r>
            <a:r>
              <a:rPr lang="tr-TR" sz="2400" b="1" i="1" dirty="0">
                <a:latin typeface="Poppins"/>
                <a:cs typeface="Times New Roman"/>
              </a:rPr>
              <a:t>Ve </a:t>
            </a:r>
            <a:r>
              <a:rPr lang="tr-TR" sz="2400" b="1" i="1" spc="-5" dirty="0">
                <a:latin typeface="Poppins"/>
                <a:cs typeface="Times New Roman"/>
              </a:rPr>
              <a:t>Peroksitler  </a:t>
            </a:r>
          </a:p>
        </p:txBody>
      </p:sp>
      <p:sp>
        <p:nvSpPr>
          <p:cNvPr id="5" name="Dikdörtgen 4">
            <a:extLst>
              <a:ext uri="{FF2B5EF4-FFF2-40B4-BE49-F238E27FC236}">
                <a16:creationId xmlns:a16="http://schemas.microsoft.com/office/drawing/2014/main" id="{866FDC53-9851-4C9A-91AF-20AEA9B80427}"/>
              </a:ext>
            </a:extLst>
          </p:cNvPr>
          <p:cNvSpPr/>
          <p:nvPr/>
        </p:nvSpPr>
        <p:spPr>
          <a:xfrm>
            <a:off x="6546112" y="1690688"/>
            <a:ext cx="6096000" cy="2204899"/>
          </a:xfrm>
          <a:prstGeom prst="rect">
            <a:avLst/>
          </a:prstGeom>
        </p:spPr>
        <p:txBody>
          <a:bodyPr>
            <a:spAutoFit/>
          </a:bodyPr>
          <a:lstStyle/>
          <a:p>
            <a:pPr marR="5080">
              <a:lnSpc>
                <a:spcPts val="4320"/>
              </a:lnSpc>
              <a:spcBef>
                <a:spcPts val="5"/>
              </a:spcBef>
            </a:pPr>
            <a:r>
              <a:rPr lang="tr-TR" sz="2400" b="1" i="1" spc="-5" dirty="0">
                <a:latin typeface="Poppins"/>
                <a:cs typeface="Times New Roman"/>
              </a:rPr>
              <a:t>F- </a:t>
            </a:r>
            <a:r>
              <a:rPr lang="tr-TR" sz="2400" b="1" i="1" spc="-10" dirty="0">
                <a:latin typeface="Poppins"/>
                <a:cs typeface="Times New Roman"/>
              </a:rPr>
              <a:t>Zehirli</a:t>
            </a:r>
            <a:r>
              <a:rPr lang="tr-TR" sz="2400" b="1" i="1" spc="35" dirty="0">
                <a:latin typeface="Poppins"/>
                <a:cs typeface="Times New Roman"/>
              </a:rPr>
              <a:t> </a:t>
            </a:r>
            <a:r>
              <a:rPr lang="tr-TR" sz="2400" b="1" i="1" spc="-5" dirty="0">
                <a:latin typeface="Poppins"/>
                <a:cs typeface="Times New Roman"/>
              </a:rPr>
              <a:t>Maddeler</a:t>
            </a:r>
            <a:endParaRPr lang="tr-TR" sz="2400" i="1" dirty="0">
              <a:latin typeface="Poppins"/>
              <a:cs typeface="Times New Roman"/>
            </a:endParaRPr>
          </a:p>
          <a:p>
            <a:pPr>
              <a:spcBef>
                <a:spcPts val="1055"/>
              </a:spcBef>
            </a:pPr>
            <a:r>
              <a:rPr lang="tr-TR" sz="2400" b="1" i="1" dirty="0">
                <a:latin typeface="Poppins"/>
                <a:cs typeface="Times New Roman"/>
              </a:rPr>
              <a:t>G- </a:t>
            </a:r>
            <a:r>
              <a:rPr lang="tr-TR" sz="2400" b="1" i="1" spc="-5" dirty="0">
                <a:latin typeface="Poppins"/>
                <a:cs typeface="Times New Roman"/>
              </a:rPr>
              <a:t>Radyoaktif</a:t>
            </a:r>
            <a:r>
              <a:rPr lang="tr-TR" sz="2400" b="1" i="1" spc="-80" dirty="0">
                <a:latin typeface="Poppins"/>
                <a:cs typeface="Times New Roman"/>
              </a:rPr>
              <a:t> </a:t>
            </a:r>
            <a:r>
              <a:rPr lang="tr-TR" sz="2400" b="1" i="1" spc="-5" dirty="0">
                <a:latin typeface="Poppins"/>
                <a:cs typeface="Times New Roman"/>
              </a:rPr>
              <a:t>Maddeler</a:t>
            </a:r>
            <a:endParaRPr lang="tr-TR" sz="2400" i="1" dirty="0">
              <a:latin typeface="Poppins"/>
              <a:cs typeface="Times New Roman"/>
            </a:endParaRPr>
          </a:p>
          <a:p>
            <a:pPr marR="1217295">
              <a:lnSpc>
                <a:spcPct val="150000"/>
              </a:lnSpc>
              <a:tabLst>
                <a:tab pos="385445" algn="l"/>
              </a:tabLst>
            </a:pPr>
            <a:r>
              <a:rPr lang="tr-TR" sz="2400" b="1" i="1" dirty="0">
                <a:latin typeface="Poppins"/>
                <a:cs typeface="Times New Roman"/>
              </a:rPr>
              <a:t>H- </a:t>
            </a:r>
            <a:r>
              <a:rPr lang="tr-TR" sz="2400" b="1" i="1" spc="-10" dirty="0">
                <a:latin typeface="Poppins"/>
                <a:cs typeface="Times New Roman"/>
              </a:rPr>
              <a:t>Aşındırıcı </a:t>
            </a:r>
            <a:r>
              <a:rPr lang="tr-TR" sz="2400" b="1" i="1" spc="-5" dirty="0">
                <a:latin typeface="Poppins"/>
                <a:cs typeface="Times New Roman"/>
              </a:rPr>
              <a:t>(</a:t>
            </a:r>
            <a:r>
              <a:rPr lang="tr-TR" sz="2400" b="1" i="1" spc="-5" dirty="0" err="1">
                <a:latin typeface="Poppins"/>
                <a:cs typeface="Times New Roman"/>
              </a:rPr>
              <a:t>Korozif</a:t>
            </a:r>
            <a:r>
              <a:rPr lang="tr-TR" sz="2400" b="1" i="1" spc="-5" dirty="0">
                <a:latin typeface="Poppins"/>
                <a:cs typeface="Times New Roman"/>
              </a:rPr>
              <a:t>)</a:t>
            </a:r>
            <a:r>
              <a:rPr lang="tr-TR" sz="2400" b="1" i="1" spc="-114" dirty="0">
                <a:latin typeface="Poppins"/>
                <a:cs typeface="Times New Roman"/>
              </a:rPr>
              <a:t> </a:t>
            </a:r>
            <a:r>
              <a:rPr lang="tr-TR" sz="2400" b="1" i="1" spc="-5" dirty="0">
                <a:latin typeface="Poppins"/>
                <a:cs typeface="Times New Roman"/>
              </a:rPr>
              <a:t>Maddeler  </a:t>
            </a:r>
          </a:p>
          <a:p>
            <a:pPr marR="1217295">
              <a:lnSpc>
                <a:spcPct val="150000"/>
              </a:lnSpc>
              <a:tabLst>
                <a:tab pos="385445" algn="l"/>
              </a:tabLst>
            </a:pPr>
            <a:r>
              <a:rPr lang="tr-TR" sz="2400" b="1" i="1" dirty="0">
                <a:latin typeface="Poppins"/>
                <a:cs typeface="Times New Roman"/>
              </a:rPr>
              <a:t>I-	</a:t>
            </a:r>
            <a:r>
              <a:rPr lang="tr-TR" sz="2400" b="1" i="1" spc="-5" dirty="0">
                <a:latin typeface="Poppins"/>
                <a:cs typeface="Times New Roman"/>
              </a:rPr>
              <a:t>Diğer Tehlikeli</a:t>
            </a:r>
            <a:r>
              <a:rPr lang="tr-TR" sz="2400" b="1" i="1" spc="-50" dirty="0">
                <a:latin typeface="Poppins"/>
                <a:cs typeface="Times New Roman"/>
              </a:rPr>
              <a:t> </a:t>
            </a:r>
            <a:r>
              <a:rPr lang="tr-TR" sz="2400" b="1" i="1" spc="-5" dirty="0">
                <a:latin typeface="Poppins"/>
                <a:cs typeface="Times New Roman"/>
              </a:rPr>
              <a:t>Maddeler</a:t>
            </a:r>
            <a:endParaRPr lang="tr-TR" sz="2400" i="1" dirty="0">
              <a:latin typeface="Poppins"/>
              <a:cs typeface="Times New Roman"/>
            </a:endParaRPr>
          </a:p>
        </p:txBody>
      </p:sp>
    </p:spTree>
    <p:extLst>
      <p:ext uri="{BB962C8B-B14F-4D97-AF65-F5344CB8AC3E}">
        <p14:creationId xmlns:p14="http://schemas.microsoft.com/office/powerpoint/2010/main" val="38845908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CCB05588-DE5A-4070-B468-97F55CEA7FFD}"/>
              </a:ext>
            </a:extLst>
          </p:cNvPr>
          <p:cNvSpPr>
            <a:spLocks noGrp="1"/>
          </p:cNvSpPr>
          <p:nvPr>
            <p:ph type="title"/>
          </p:nvPr>
        </p:nvSpPr>
        <p:spPr>
          <a:xfrm>
            <a:off x="838200" y="545879"/>
            <a:ext cx="10515600" cy="804456"/>
          </a:xfrm>
        </p:spPr>
        <p:txBody>
          <a:bodyPr/>
          <a:lstStyle/>
          <a:p>
            <a:pPr algn="ctr"/>
            <a:r>
              <a:rPr lang="tr-TR" dirty="0"/>
              <a:t>DEPOLAR</a:t>
            </a:r>
          </a:p>
        </p:txBody>
      </p:sp>
      <p:sp>
        <p:nvSpPr>
          <p:cNvPr id="4" name="object 12">
            <a:extLst>
              <a:ext uri="{FF2B5EF4-FFF2-40B4-BE49-F238E27FC236}">
                <a16:creationId xmlns:a16="http://schemas.microsoft.com/office/drawing/2014/main" id="{317C57E6-172A-45F8-8BA4-A80FE8CD3DB5}"/>
              </a:ext>
            </a:extLst>
          </p:cNvPr>
          <p:cNvSpPr txBox="1">
            <a:spLocks noGrp="1"/>
          </p:cNvSpPr>
          <p:nvPr>
            <p:ph idx="1"/>
          </p:nvPr>
        </p:nvSpPr>
        <p:spPr>
          <a:xfrm>
            <a:off x="668079" y="1350335"/>
            <a:ext cx="4978719" cy="4488408"/>
          </a:xfrm>
          <a:prstGeom prst="rect">
            <a:avLst/>
          </a:prstGeom>
        </p:spPr>
        <p:txBody>
          <a:bodyPr vert="horz" wrap="square" lIns="0" tIns="12700" rIns="0" bIns="0" rtlCol="0">
            <a:spAutoFit/>
          </a:bodyPr>
          <a:lstStyle/>
          <a:p>
            <a:pPr marL="0" indent="0">
              <a:lnSpc>
                <a:spcPct val="100000"/>
              </a:lnSpc>
              <a:buNone/>
            </a:pPr>
            <a:r>
              <a:rPr sz="2400" b="1" spc="-5" dirty="0">
                <a:solidFill>
                  <a:srgbClr val="FF0000"/>
                </a:solidFill>
                <a:cs typeface="Times New Roman"/>
              </a:rPr>
              <a:t>ÜRETİMDEN </a:t>
            </a:r>
            <a:r>
              <a:rPr sz="2400" b="1" spc="-60" dirty="0">
                <a:solidFill>
                  <a:srgbClr val="FF0000"/>
                </a:solidFill>
                <a:cs typeface="Times New Roman"/>
              </a:rPr>
              <a:t>AYRI</a:t>
            </a:r>
            <a:r>
              <a:rPr sz="2400" b="1" spc="-160" dirty="0">
                <a:solidFill>
                  <a:srgbClr val="FF0000"/>
                </a:solidFill>
                <a:cs typeface="Times New Roman"/>
              </a:rPr>
              <a:t> </a:t>
            </a:r>
            <a:r>
              <a:rPr sz="2400" b="1" spc="-10" dirty="0">
                <a:solidFill>
                  <a:srgbClr val="FF0000"/>
                </a:solidFill>
                <a:cs typeface="Times New Roman"/>
              </a:rPr>
              <a:t>YERDE</a:t>
            </a:r>
            <a:endParaRPr sz="2400" dirty="0">
              <a:cs typeface="Times New Roman"/>
            </a:endParaRPr>
          </a:p>
          <a:p>
            <a:pPr marL="589915" indent="-346710">
              <a:lnSpc>
                <a:spcPct val="100000"/>
              </a:lnSpc>
              <a:spcBef>
                <a:spcPts val="1664"/>
              </a:spcBef>
              <a:buChar char="•"/>
              <a:tabLst>
                <a:tab pos="589915" algn="l"/>
                <a:tab pos="590550" algn="l"/>
              </a:tabLst>
            </a:pPr>
            <a:r>
              <a:rPr sz="2800" b="1" spc="-90" dirty="0">
                <a:cs typeface="Times New Roman"/>
              </a:rPr>
              <a:t>Tek</a:t>
            </a:r>
            <a:r>
              <a:rPr sz="2800" b="1" dirty="0">
                <a:cs typeface="Times New Roman"/>
              </a:rPr>
              <a:t> </a:t>
            </a:r>
            <a:r>
              <a:rPr sz="2800" b="1" spc="-5" dirty="0" err="1">
                <a:cs typeface="Times New Roman"/>
              </a:rPr>
              <a:t>katlı</a:t>
            </a:r>
            <a:endParaRPr lang="tr-TR" dirty="0">
              <a:cs typeface="Times New Roman"/>
            </a:endParaRPr>
          </a:p>
          <a:p>
            <a:pPr marL="589915" indent="-346710">
              <a:lnSpc>
                <a:spcPct val="100000"/>
              </a:lnSpc>
              <a:spcBef>
                <a:spcPts val="1664"/>
              </a:spcBef>
              <a:buChar char="•"/>
              <a:tabLst>
                <a:tab pos="589915" algn="l"/>
                <a:tab pos="590550" algn="l"/>
              </a:tabLst>
            </a:pPr>
            <a:r>
              <a:rPr sz="2800" b="1" spc="-50" dirty="0" err="1">
                <a:cs typeface="Times New Roman"/>
              </a:rPr>
              <a:t>Yangına</a:t>
            </a:r>
            <a:r>
              <a:rPr sz="2800" b="1" spc="-50" dirty="0">
                <a:cs typeface="Times New Roman"/>
              </a:rPr>
              <a:t> </a:t>
            </a:r>
            <a:r>
              <a:rPr sz="2800" b="1" spc="-5" dirty="0" err="1">
                <a:cs typeface="Times New Roman"/>
              </a:rPr>
              <a:t>dayanıklı</a:t>
            </a:r>
            <a:r>
              <a:rPr sz="2800" b="1" spc="60" dirty="0">
                <a:cs typeface="Times New Roman"/>
              </a:rPr>
              <a:t> </a:t>
            </a:r>
            <a:r>
              <a:rPr sz="2800" b="1" spc="-65" dirty="0" err="1">
                <a:cs typeface="Times New Roman"/>
              </a:rPr>
              <a:t>malzemeden</a:t>
            </a:r>
            <a:endParaRPr lang="tr-TR" dirty="0">
              <a:cs typeface="Times New Roman"/>
            </a:endParaRPr>
          </a:p>
          <a:p>
            <a:pPr marL="589915" indent="-346710">
              <a:lnSpc>
                <a:spcPct val="100000"/>
              </a:lnSpc>
              <a:spcBef>
                <a:spcPts val="1664"/>
              </a:spcBef>
              <a:buChar char="•"/>
              <a:tabLst>
                <a:tab pos="589915" algn="l"/>
                <a:tab pos="590550" algn="l"/>
              </a:tabLst>
            </a:pPr>
            <a:r>
              <a:rPr sz="2800" b="1" spc="-5" dirty="0" err="1">
                <a:cs typeface="Times New Roman"/>
              </a:rPr>
              <a:t>Çatıları</a:t>
            </a:r>
            <a:r>
              <a:rPr sz="2800" b="1" spc="-25" dirty="0">
                <a:cs typeface="Times New Roman"/>
              </a:rPr>
              <a:t> </a:t>
            </a:r>
            <a:r>
              <a:rPr sz="2800" b="1" spc="-5" dirty="0" err="1">
                <a:cs typeface="Times New Roman"/>
              </a:rPr>
              <a:t>hafif</a:t>
            </a:r>
            <a:endParaRPr lang="tr-TR" dirty="0">
              <a:cs typeface="Times New Roman"/>
            </a:endParaRPr>
          </a:p>
          <a:p>
            <a:pPr marL="589915" indent="-346710">
              <a:lnSpc>
                <a:spcPct val="100000"/>
              </a:lnSpc>
              <a:spcBef>
                <a:spcPts val="1664"/>
              </a:spcBef>
              <a:buChar char="•"/>
              <a:tabLst>
                <a:tab pos="589915" algn="l"/>
                <a:tab pos="590550" algn="l"/>
              </a:tabLst>
            </a:pPr>
            <a:r>
              <a:rPr sz="2800" b="1" spc="-5" dirty="0" err="1">
                <a:cs typeface="Times New Roman"/>
              </a:rPr>
              <a:t>Kapı</a:t>
            </a:r>
            <a:r>
              <a:rPr sz="2800" b="1" spc="-5" dirty="0">
                <a:cs typeface="Times New Roman"/>
              </a:rPr>
              <a:t> ve </a:t>
            </a:r>
            <a:r>
              <a:rPr sz="2800" b="1" spc="-15" dirty="0">
                <a:cs typeface="Times New Roman"/>
              </a:rPr>
              <a:t>pencereler </a:t>
            </a:r>
            <a:r>
              <a:rPr sz="2800" b="1" spc="-5" dirty="0" err="1">
                <a:cs typeface="Times New Roman"/>
              </a:rPr>
              <a:t>dışarı</a:t>
            </a:r>
            <a:r>
              <a:rPr sz="2800" b="1" spc="-50" dirty="0">
                <a:cs typeface="Times New Roman"/>
              </a:rPr>
              <a:t> </a:t>
            </a:r>
            <a:r>
              <a:rPr sz="2800" b="1" spc="-35" dirty="0" err="1">
                <a:cs typeface="Times New Roman"/>
              </a:rPr>
              <a:t>açılır</a:t>
            </a:r>
            <a:endParaRPr lang="tr-TR" dirty="0">
              <a:cs typeface="Times New Roman"/>
            </a:endParaRPr>
          </a:p>
          <a:p>
            <a:pPr marL="589915" indent="-346710">
              <a:lnSpc>
                <a:spcPct val="100000"/>
              </a:lnSpc>
              <a:spcBef>
                <a:spcPts val="1664"/>
              </a:spcBef>
              <a:buChar char="•"/>
              <a:tabLst>
                <a:tab pos="589915" algn="l"/>
                <a:tab pos="590550" algn="l"/>
              </a:tabLst>
            </a:pPr>
            <a:r>
              <a:rPr sz="2800" b="1" spc="-10" dirty="0">
                <a:cs typeface="Times New Roman"/>
              </a:rPr>
              <a:t>Zemin düzgün </a:t>
            </a:r>
            <a:r>
              <a:rPr sz="2800" b="1" spc="-5" dirty="0">
                <a:cs typeface="Times New Roman"/>
              </a:rPr>
              <a:t>ve </a:t>
            </a:r>
            <a:r>
              <a:rPr sz="2800" b="1" spc="-135" dirty="0" err="1">
                <a:cs typeface="Times New Roman"/>
              </a:rPr>
              <a:t>kolay</a:t>
            </a:r>
            <a:r>
              <a:rPr sz="2800" b="1" spc="-135" dirty="0">
                <a:cs typeface="Times New Roman"/>
              </a:rPr>
              <a:t>  </a:t>
            </a:r>
            <a:r>
              <a:rPr sz="2800" b="1" spc="-5" dirty="0" err="1">
                <a:cs typeface="Times New Roman"/>
              </a:rPr>
              <a:t>temizlenir</a:t>
            </a:r>
            <a:r>
              <a:rPr lang="tr-TR" sz="2800" b="1" spc="-5" dirty="0">
                <a:cs typeface="Times New Roman"/>
              </a:rPr>
              <a:t> </a:t>
            </a:r>
            <a:r>
              <a:rPr sz="2800" b="1" spc="-30" dirty="0" err="1">
                <a:cs typeface="Times New Roman"/>
              </a:rPr>
              <a:t>olmalıdır</a:t>
            </a:r>
            <a:r>
              <a:rPr sz="2800" b="1" spc="-30" dirty="0">
                <a:cs typeface="Times New Roman"/>
              </a:rPr>
              <a:t>.</a:t>
            </a:r>
            <a:endParaRPr sz="2800" dirty="0">
              <a:cs typeface="Times New Roman"/>
            </a:endParaRPr>
          </a:p>
        </p:txBody>
      </p:sp>
      <p:pic>
        <p:nvPicPr>
          <p:cNvPr id="18434" name="Picture 2" descr="Kimyasal Malzeme Deposu | Avrupa Konteyner">
            <a:extLst>
              <a:ext uri="{FF2B5EF4-FFF2-40B4-BE49-F238E27FC236}">
                <a16:creationId xmlns:a16="http://schemas.microsoft.com/office/drawing/2014/main" id="{A6A3349C-241D-45FB-B340-0D538F86DC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0449" y="1350335"/>
            <a:ext cx="5707002" cy="32094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760606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CAA5F33C-6ED3-4CDE-BD61-A31F16E65D07}"/>
              </a:ext>
            </a:extLst>
          </p:cNvPr>
          <p:cNvSpPr>
            <a:spLocks noGrp="1"/>
          </p:cNvSpPr>
          <p:nvPr>
            <p:ph idx="1"/>
          </p:nvPr>
        </p:nvSpPr>
        <p:spPr>
          <a:xfrm>
            <a:off x="699976" y="581616"/>
            <a:ext cx="10515600" cy="5893612"/>
          </a:xfrm>
        </p:spPr>
        <p:txBody>
          <a:bodyPr>
            <a:normAutofit fontScale="85000" lnSpcReduction="20000"/>
          </a:bodyPr>
          <a:lstStyle/>
          <a:p>
            <a:r>
              <a:rPr lang="tr-TR" dirty="0"/>
              <a:t>Depolamada işaretlere dikkat edilmeli</a:t>
            </a:r>
          </a:p>
          <a:p>
            <a:r>
              <a:rPr lang="tr-TR" dirty="0"/>
              <a:t>Depolama raflarından malzemenin düşmemesi için önlem alınmalı</a:t>
            </a:r>
          </a:p>
          <a:p>
            <a:r>
              <a:rPr lang="tr-TR" dirty="0"/>
              <a:t>Dökülmelere karşı önlem alınmalı</a:t>
            </a:r>
          </a:p>
          <a:p>
            <a:r>
              <a:rPr lang="tr-TR" dirty="0"/>
              <a:t>Etkileşen kimyasallar yan yan konulmamalı</a:t>
            </a:r>
          </a:p>
          <a:p>
            <a:r>
              <a:rPr lang="tr-TR" dirty="0"/>
              <a:t>Malzeme tanklarının etrafı taşma havuzu ile çevrilmeli ve dökülmelere karşı önlem alınmalıdır.</a:t>
            </a:r>
          </a:p>
          <a:p>
            <a:r>
              <a:rPr lang="tr-TR" dirty="0"/>
              <a:t>Varil, bidon </a:t>
            </a:r>
            <a:r>
              <a:rPr lang="tr-TR" dirty="0" err="1"/>
              <a:t>vb</a:t>
            </a:r>
            <a:r>
              <a:rPr lang="tr-TR" dirty="0"/>
              <a:t> malzemeler kirlilik yaratmayacak şekilde depolanmalıdır</a:t>
            </a:r>
          </a:p>
          <a:p>
            <a:r>
              <a:rPr lang="tr-TR" dirty="0"/>
              <a:t>Kullanım alanlarında göz duşları ve malzeme güvenlik bilgi formları bulundurulmalıdır.</a:t>
            </a:r>
          </a:p>
          <a:p>
            <a:r>
              <a:rPr lang="tr-TR" dirty="0"/>
              <a:t>Yanıcı kimyasallar diğerlerinden ayrı olarak güneşten etkilenmeyecek şekilde kapalı alanda depolanmalıdır.</a:t>
            </a:r>
          </a:p>
          <a:p>
            <a:r>
              <a:rPr lang="tr-TR" dirty="0"/>
              <a:t>Dökülmelere karşı uygun nitelikte absorban malzemeler konulmalıdır.</a:t>
            </a:r>
          </a:p>
          <a:p>
            <a:r>
              <a:rPr lang="tr-TR" dirty="0"/>
              <a:t>Kaplar Tanımlı olmalıdırlar.</a:t>
            </a:r>
          </a:p>
          <a:p>
            <a:r>
              <a:rPr lang="tr-TR" dirty="0"/>
              <a:t>Depolarda havalandırma sağlanmalıdır. Alarm sistemleri ve yangın söndürme sistemleri bulundurulmalıdır</a:t>
            </a:r>
          </a:p>
          <a:p>
            <a:r>
              <a:rPr lang="tr-TR" dirty="0"/>
              <a:t>Paratoner, güvenlik duşu ve göz duşu mutlaka olmalıdır.  </a:t>
            </a:r>
          </a:p>
          <a:p>
            <a:pPr marL="12700">
              <a:lnSpc>
                <a:spcPct val="100000"/>
              </a:lnSpc>
              <a:spcBef>
                <a:spcPts val="100"/>
              </a:spcBef>
            </a:pPr>
            <a:endParaRPr lang="tr-TR" sz="2000" b="1" spc="-5"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3262706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198274CA-061F-403B-8518-D6CC418BBAC9}"/>
              </a:ext>
            </a:extLst>
          </p:cNvPr>
          <p:cNvSpPr>
            <a:spLocks noGrp="1"/>
          </p:cNvSpPr>
          <p:nvPr>
            <p:ph type="title"/>
          </p:nvPr>
        </p:nvSpPr>
        <p:spPr>
          <a:xfrm>
            <a:off x="838200" y="365126"/>
            <a:ext cx="10515600" cy="687498"/>
          </a:xfrm>
        </p:spPr>
        <p:txBody>
          <a:bodyPr>
            <a:normAutofit fontScale="90000"/>
          </a:bodyPr>
          <a:lstStyle/>
          <a:p>
            <a:r>
              <a:rPr lang="tr-TR" dirty="0"/>
              <a:t>Eğitim</a:t>
            </a:r>
          </a:p>
        </p:txBody>
      </p:sp>
      <p:sp>
        <p:nvSpPr>
          <p:cNvPr id="3" name="İçerik Yer Tutucusu 2">
            <a:extLst>
              <a:ext uri="{FF2B5EF4-FFF2-40B4-BE49-F238E27FC236}">
                <a16:creationId xmlns:a16="http://schemas.microsoft.com/office/drawing/2014/main" id="{497B5680-FA39-409D-A8F8-33A02F560802}"/>
              </a:ext>
            </a:extLst>
          </p:cNvPr>
          <p:cNvSpPr>
            <a:spLocks noGrp="1"/>
          </p:cNvSpPr>
          <p:nvPr>
            <p:ph idx="1"/>
          </p:nvPr>
        </p:nvSpPr>
        <p:spPr>
          <a:xfrm>
            <a:off x="657447" y="1347160"/>
            <a:ext cx="10515600" cy="4351338"/>
          </a:xfrm>
        </p:spPr>
        <p:txBody>
          <a:bodyPr/>
          <a:lstStyle/>
          <a:p>
            <a:pPr marL="12700" marR="857250">
              <a:lnSpc>
                <a:spcPct val="100000"/>
              </a:lnSpc>
              <a:spcBef>
                <a:spcPts val="1440"/>
              </a:spcBef>
              <a:buFont typeface="Arial"/>
              <a:buChar char="•"/>
              <a:tabLst>
                <a:tab pos="195580" algn="l"/>
              </a:tabLst>
            </a:pPr>
            <a:r>
              <a:rPr lang="tr-TR" dirty="0"/>
              <a:t>Çalışanlara kimyasal maddelerin kullanılması,  taşınması, depolanması ve atılması, kaza halinde ve acil durumlarda nasıl  hareket edecekleri hakkında gerekli bilgiler verilmelidir.</a:t>
            </a:r>
          </a:p>
          <a:p>
            <a:pPr marL="120014" indent="-107950">
              <a:lnSpc>
                <a:spcPct val="100000"/>
              </a:lnSpc>
              <a:buSzPct val="95833"/>
              <a:buFont typeface="Arial"/>
              <a:buChar char="•"/>
              <a:tabLst>
                <a:tab pos="120650" algn="l"/>
                <a:tab pos="3942079" algn="l"/>
              </a:tabLst>
            </a:pPr>
            <a:r>
              <a:rPr lang="tr-TR" dirty="0"/>
              <a:t>ÇALIŞMA TALİMATLARI HAZIRLANMALIDIR</a:t>
            </a:r>
          </a:p>
          <a:p>
            <a:pPr marL="224154" indent="-212090">
              <a:lnSpc>
                <a:spcPct val="100000"/>
              </a:lnSpc>
              <a:spcBef>
                <a:spcPts val="2065"/>
              </a:spcBef>
              <a:buSzPct val="116666"/>
              <a:buFont typeface="Arial"/>
              <a:buChar char="•"/>
              <a:tabLst>
                <a:tab pos="224790" algn="l"/>
                <a:tab pos="3442970" algn="l"/>
              </a:tabLst>
            </a:pPr>
            <a:r>
              <a:rPr lang="tr-TR" dirty="0"/>
              <a:t>İKAZ LEVHALARI ve POSTERLER ASILMALIDIR.</a:t>
            </a:r>
          </a:p>
          <a:p>
            <a:pPr marL="224154" indent="-212090">
              <a:lnSpc>
                <a:spcPct val="100000"/>
              </a:lnSpc>
              <a:spcBef>
                <a:spcPts val="2065"/>
              </a:spcBef>
              <a:buSzPct val="116666"/>
              <a:buFont typeface="Arial"/>
              <a:buChar char="•"/>
              <a:tabLst>
                <a:tab pos="224790" algn="l"/>
                <a:tab pos="3442970" algn="l"/>
              </a:tabLst>
            </a:pPr>
            <a:r>
              <a:rPr lang="tr-TR" b="1" i="1" dirty="0"/>
              <a:t>DEPODAN SORUMLU BİR KİŞİ OLMALI</a:t>
            </a:r>
            <a:r>
              <a:rPr lang="tr-TR" i="1" dirty="0"/>
              <a:t>DIR</a:t>
            </a:r>
          </a:p>
          <a:p>
            <a:endParaRPr lang="tr-TR" dirty="0"/>
          </a:p>
        </p:txBody>
      </p:sp>
    </p:spTree>
    <p:extLst>
      <p:ext uri="{BB962C8B-B14F-4D97-AF65-F5344CB8AC3E}">
        <p14:creationId xmlns:p14="http://schemas.microsoft.com/office/powerpoint/2010/main" val="291822812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A3CE33A1-9B0A-4D3F-81FE-5A0A7529D5B7}"/>
              </a:ext>
            </a:extLst>
          </p:cNvPr>
          <p:cNvSpPr>
            <a:spLocks noGrp="1"/>
          </p:cNvSpPr>
          <p:nvPr>
            <p:ph idx="1"/>
          </p:nvPr>
        </p:nvSpPr>
        <p:spPr>
          <a:xfrm>
            <a:off x="694440" y="379597"/>
            <a:ext cx="2787502" cy="4351338"/>
          </a:xfrm>
        </p:spPr>
        <p:txBody>
          <a:bodyPr/>
          <a:lstStyle/>
          <a:p>
            <a:pPr algn="ctr">
              <a:lnSpc>
                <a:spcPct val="100000"/>
              </a:lnSpc>
              <a:spcBef>
                <a:spcPts val="105"/>
              </a:spcBef>
            </a:pPr>
            <a:r>
              <a:rPr lang="tr-TR" b="1" i="1" dirty="0">
                <a:latin typeface="Carlito"/>
                <a:cs typeface="Carlito"/>
              </a:rPr>
              <a:t>Acil çıkış </a:t>
            </a:r>
            <a:r>
              <a:rPr lang="tr-TR" b="1" i="1" spc="-5" dirty="0">
                <a:latin typeface="Carlito"/>
                <a:cs typeface="Carlito"/>
              </a:rPr>
              <a:t>yollarında herhangi </a:t>
            </a:r>
            <a:r>
              <a:rPr lang="tr-TR" b="1" i="1" dirty="0">
                <a:latin typeface="Carlito"/>
                <a:cs typeface="Carlito"/>
              </a:rPr>
              <a:t>bir </a:t>
            </a:r>
            <a:r>
              <a:rPr lang="tr-TR" b="1" i="1" spc="-5" dirty="0">
                <a:latin typeface="Carlito"/>
                <a:cs typeface="Carlito"/>
              </a:rPr>
              <a:t>şey</a:t>
            </a:r>
            <a:r>
              <a:rPr lang="tr-TR" b="1" i="1" spc="-155" dirty="0">
                <a:latin typeface="Carlito"/>
                <a:cs typeface="Carlito"/>
              </a:rPr>
              <a:t> </a:t>
            </a:r>
            <a:r>
              <a:rPr lang="tr-TR" b="1" i="1" spc="-5" dirty="0">
                <a:latin typeface="Carlito"/>
                <a:cs typeface="Carlito"/>
              </a:rPr>
              <a:t>olmamalı,</a:t>
            </a:r>
            <a:endParaRPr lang="tr-TR" dirty="0">
              <a:latin typeface="Carlito"/>
              <a:cs typeface="Carlito"/>
            </a:endParaRPr>
          </a:p>
          <a:p>
            <a:pPr marL="1905" algn="ctr">
              <a:lnSpc>
                <a:spcPct val="100000"/>
              </a:lnSpc>
              <a:spcBef>
                <a:spcPts val="1565"/>
              </a:spcBef>
            </a:pPr>
            <a:r>
              <a:rPr lang="tr-TR" b="1" i="1" dirty="0">
                <a:latin typeface="Carlito"/>
                <a:cs typeface="Carlito"/>
              </a:rPr>
              <a:t>Acil çıkışlar işaretlerle</a:t>
            </a:r>
            <a:r>
              <a:rPr lang="tr-TR" b="1" i="1" spc="-100" dirty="0">
                <a:latin typeface="Carlito"/>
                <a:cs typeface="Carlito"/>
              </a:rPr>
              <a:t> </a:t>
            </a:r>
            <a:r>
              <a:rPr lang="tr-TR" b="1" i="1" dirty="0">
                <a:latin typeface="Carlito"/>
                <a:cs typeface="Carlito"/>
              </a:rPr>
              <a:t>belirtilmeli</a:t>
            </a:r>
            <a:endParaRPr lang="tr-TR" dirty="0"/>
          </a:p>
        </p:txBody>
      </p:sp>
      <p:pic>
        <p:nvPicPr>
          <p:cNvPr id="21506" name="Picture 2" descr="Acil Durum Aydınlatmaları ve İşaretleri">
            <a:extLst>
              <a:ext uri="{FF2B5EF4-FFF2-40B4-BE49-F238E27FC236}">
                <a16:creationId xmlns:a16="http://schemas.microsoft.com/office/drawing/2014/main" id="{9AD0F6E8-3688-449E-BD32-3E67F1E3F8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1942" y="229819"/>
            <a:ext cx="8439150" cy="4867275"/>
          </a:xfrm>
          <a:prstGeom prst="rect">
            <a:avLst/>
          </a:prstGeom>
          <a:noFill/>
          <a:extLst>
            <a:ext uri="{909E8E84-426E-40DD-AFC4-6F175D3DCCD1}">
              <a14:hiddenFill xmlns:a14="http://schemas.microsoft.com/office/drawing/2010/main">
                <a:solidFill>
                  <a:srgbClr val="FFFFFF"/>
                </a:solidFill>
              </a14:hiddenFill>
            </a:ext>
          </a:extLst>
        </p:spPr>
      </p:pic>
      <p:sp>
        <p:nvSpPr>
          <p:cNvPr id="4" name="Dikdörtgen 3">
            <a:extLst>
              <a:ext uri="{FF2B5EF4-FFF2-40B4-BE49-F238E27FC236}">
                <a16:creationId xmlns:a16="http://schemas.microsoft.com/office/drawing/2014/main" id="{FA43CFC6-0DB6-4D59-A288-CCBBAB8EE33C}"/>
              </a:ext>
            </a:extLst>
          </p:cNvPr>
          <p:cNvSpPr/>
          <p:nvPr/>
        </p:nvSpPr>
        <p:spPr>
          <a:xfrm>
            <a:off x="520995" y="5327749"/>
            <a:ext cx="11671005" cy="1054263"/>
          </a:xfrm>
          <a:prstGeom prst="rect">
            <a:avLst/>
          </a:prstGeom>
        </p:spPr>
        <p:txBody>
          <a:bodyPr wrap="square">
            <a:spAutoFit/>
          </a:bodyPr>
          <a:lstStyle/>
          <a:p>
            <a:pPr marL="12700" marR="5080" indent="10160">
              <a:lnSpc>
                <a:spcPct val="115100"/>
              </a:lnSpc>
              <a:spcBef>
                <a:spcPts val="100"/>
              </a:spcBef>
            </a:pPr>
            <a:r>
              <a:rPr lang="tr-TR" sz="2800" b="1" i="1" dirty="0">
                <a:latin typeface="Carlito"/>
                <a:cs typeface="Carlito"/>
              </a:rPr>
              <a:t>Acil çıkış </a:t>
            </a:r>
            <a:r>
              <a:rPr lang="tr-TR" sz="2800" b="1" i="1" spc="-10" dirty="0">
                <a:latin typeface="Carlito"/>
                <a:cs typeface="Carlito"/>
              </a:rPr>
              <a:t>kapıları </a:t>
            </a:r>
            <a:r>
              <a:rPr lang="tr-TR" sz="2800" b="1" i="1" dirty="0">
                <a:latin typeface="Carlito"/>
                <a:cs typeface="Carlito"/>
              </a:rPr>
              <a:t>çalışma </a:t>
            </a:r>
            <a:r>
              <a:rPr lang="tr-TR" sz="2800" b="1" i="1" spc="-5" dirty="0">
                <a:latin typeface="Carlito"/>
                <a:cs typeface="Carlito"/>
              </a:rPr>
              <a:t>saatleri </a:t>
            </a:r>
            <a:r>
              <a:rPr lang="tr-TR" sz="2800" b="1" i="1" dirty="0">
                <a:latin typeface="Carlito"/>
                <a:cs typeface="Carlito"/>
              </a:rPr>
              <a:t>içinde kilitli</a:t>
            </a:r>
            <a:r>
              <a:rPr lang="tr-TR" sz="2800" b="1" i="1" spc="-204" dirty="0">
                <a:latin typeface="Carlito"/>
                <a:cs typeface="Carlito"/>
              </a:rPr>
              <a:t> </a:t>
            </a:r>
            <a:r>
              <a:rPr lang="tr-TR" sz="2800" b="1" i="1" spc="-5" dirty="0">
                <a:latin typeface="Carlito"/>
                <a:cs typeface="Carlito"/>
              </a:rPr>
              <a:t>olmamalı,  </a:t>
            </a:r>
            <a:r>
              <a:rPr lang="tr-TR" sz="2800" b="1" i="1" spc="-25" dirty="0">
                <a:latin typeface="Carlito"/>
                <a:cs typeface="Carlito"/>
              </a:rPr>
              <a:t>Yangın </a:t>
            </a:r>
            <a:r>
              <a:rPr lang="tr-TR" sz="2800" b="1" i="1" spc="-5" dirty="0">
                <a:latin typeface="Carlito"/>
                <a:cs typeface="Carlito"/>
              </a:rPr>
              <a:t>söndürücülere </a:t>
            </a:r>
            <a:r>
              <a:rPr lang="tr-TR" sz="2800" b="1" i="1" dirty="0">
                <a:latin typeface="Carlito"/>
                <a:cs typeface="Carlito"/>
              </a:rPr>
              <a:t>daima </a:t>
            </a:r>
            <a:r>
              <a:rPr lang="tr-TR" sz="2800" b="1" i="1" spc="-10" dirty="0">
                <a:latin typeface="Carlito"/>
                <a:cs typeface="Carlito"/>
              </a:rPr>
              <a:t>kolaylıkla</a:t>
            </a:r>
            <a:r>
              <a:rPr lang="tr-TR" sz="2800" b="1" i="1" spc="-120" dirty="0">
                <a:latin typeface="Carlito"/>
                <a:cs typeface="Carlito"/>
              </a:rPr>
              <a:t> </a:t>
            </a:r>
            <a:r>
              <a:rPr lang="tr-TR" sz="2800" b="1" i="1" spc="-15" dirty="0">
                <a:latin typeface="Carlito"/>
                <a:cs typeface="Carlito"/>
              </a:rPr>
              <a:t>ulaşılabilmelidir.</a:t>
            </a:r>
            <a:endParaRPr lang="tr-TR" sz="2800" dirty="0">
              <a:latin typeface="Carlito"/>
              <a:cs typeface="Carlito"/>
            </a:endParaRPr>
          </a:p>
        </p:txBody>
      </p:sp>
    </p:spTree>
    <p:extLst>
      <p:ext uri="{BB962C8B-B14F-4D97-AF65-F5344CB8AC3E}">
        <p14:creationId xmlns:p14="http://schemas.microsoft.com/office/powerpoint/2010/main" val="119142279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object 9">
            <a:extLst>
              <a:ext uri="{FF2B5EF4-FFF2-40B4-BE49-F238E27FC236}">
                <a16:creationId xmlns:a16="http://schemas.microsoft.com/office/drawing/2014/main" id="{2F68DEC8-62DF-4768-96EE-C2C4CA967D20}"/>
              </a:ext>
            </a:extLst>
          </p:cNvPr>
          <p:cNvGrpSpPr/>
          <p:nvPr/>
        </p:nvGrpSpPr>
        <p:grpSpPr>
          <a:xfrm>
            <a:off x="2978429" y="291527"/>
            <a:ext cx="8107680" cy="5902010"/>
            <a:chOff x="2484120" y="374904"/>
            <a:chExt cx="8107680" cy="6073140"/>
          </a:xfrm>
        </p:grpSpPr>
        <p:sp>
          <p:nvSpPr>
            <p:cNvPr id="5" name="object 10">
              <a:extLst>
                <a:ext uri="{FF2B5EF4-FFF2-40B4-BE49-F238E27FC236}">
                  <a16:creationId xmlns:a16="http://schemas.microsoft.com/office/drawing/2014/main" id="{9EEAFDCD-040D-43FA-8AD2-10A73E2C4624}"/>
                </a:ext>
              </a:extLst>
            </p:cNvPr>
            <p:cNvSpPr/>
            <p:nvPr/>
          </p:nvSpPr>
          <p:spPr>
            <a:xfrm>
              <a:off x="6509004" y="1752599"/>
              <a:ext cx="4082796" cy="4695444"/>
            </a:xfrm>
            <a:prstGeom prst="rect">
              <a:avLst/>
            </a:prstGeom>
            <a:blipFill>
              <a:blip r:embed="rId2" cstate="print"/>
              <a:stretch>
                <a:fillRect/>
              </a:stretch>
            </a:blipFill>
          </p:spPr>
          <p:txBody>
            <a:bodyPr wrap="square" lIns="0" tIns="0" rIns="0" bIns="0" rtlCol="0"/>
            <a:lstStyle/>
            <a:p>
              <a:endParaRPr/>
            </a:p>
          </p:txBody>
        </p:sp>
        <p:sp>
          <p:nvSpPr>
            <p:cNvPr id="6" name="object 11">
              <a:extLst>
                <a:ext uri="{FF2B5EF4-FFF2-40B4-BE49-F238E27FC236}">
                  <a16:creationId xmlns:a16="http://schemas.microsoft.com/office/drawing/2014/main" id="{C472C872-DFDA-4270-AAEF-5E39CE222DB7}"/>
                </a:ext>
              </a:extLst>
            </p:cNvPr>
            <p:cNvSpPr/>
            <p:nvPr/>
          </p:nvSpPr>
          <p:spPr>
            <a:xfrm>
              <a:off x="2534412" y="374904"/>
              <a:ext cx="7319772" cy="1560576"/>
            </a:xfrm>
            <a:prstGeom prst="rect">
              <a:avLst/>
            </a:prstGeom>
            <a:blipFill>
              <a:blip r:embed="rId3" cstate="print"/>
              <a:stretch>
                <a:fillRect/>
              </a:stretch>
            </a:blipFill>
          </p:spPr>
          <p:txBody>
            <a:bodyPr wrap="square" lIns="0" tIns="0" rIns="0" bIns="0" rtlCol="0"/>
            <a:lstStyle/>
            <a:p>
              <a:endParaRPr/>
            </a:p>
          </p:txBody>
        </p:sp>
        <p:sp>
          <p:nvSpPr>
            <p:cNvPr id="7" name="object 12">
              <a:extLst>
                <a:ext uri="{FF2B5EF4-FFF2-40B4-BE49-F238E27FC236}">
                  <a16:creationId xmlns:a16="http://schemas.microsoft.com/office/drawing/2014/main" id="{0E2854FF-B3CC-45D9-BB89-AAFE4ACDE52E}"/>
                </a:ext>
              </a:extLst>
            </p:cNvPr>
            <p:cNvSpPr/>
            <p:nvPr/>
          </p:nvSpPr>
          <p:spPr>
            <a:xfrm>
              <a:off x="4002024" y="374904"/>
              <a:ext cx="4398264" cy="1011936"/>
            </a:xfrm>
            <a:prstGeom prst="rect">
              <a:avLst/>
            </a:prstGeom>
            <a:blipFill>
              <a:blip r:embed="rId4" cstate="print"/>
              <a:stretch>
                <a:fillRect/>
              </a:stretch>
            </a:blipFill>
          </p:spPr>
          <p:txBody>
            <a:bodyPr wrap="square" lIns="0" tIns="0" rIns="0" bIns="0" rtlCol="0"/>
            <a:lstStyle/>
            <a:p>
              <a:endParaRPr/>
            </a:p>
          </p:txBody>
        </p:sp>
        <p:sp>
          <p:nvSpPr>
            <p:cNvPr id="8" name="object 13">
              <a:extLst>
                <a:ext uri="{FF2B5EF4-FFF2-40B4-BE49-F238E27FC236}">
                  <a16:creationId xmlns:a16="http://schemas.microsoft.com/office/drawing/2014/main" id="{1ABB8057-9F00-4668-8412-080014A63C88}"/>
                </a:ext>
              </a:extLst>
            </p:cNvPr>
            <p:cNvSpPr/>
            <p:nvPr/>
          </p:nvSpPr>
          <p:spPr>
            <a:xfrm>
              <a:off x="2484120" y="923544"/>
              <a:ext cx="7319772" cy="1011936"/>
            </a:xfrm>
            <a:prstGeom prst="rect">
              <a:avLst/>
            </a:prstGeom>
            <a:blipFill>
              <a:blip r:embed="rId5" cstate="print"/>
              <a:stretch>
                <a:fillRect/>
              </a:stretch>
            </a:blipFill>
          </p:spPr>
          <p:txBody>
            <a:bodyPr wrap="square" lIns="0" tIns="0" rIns="0" bIns="0" rtlCol="0"/>
            <a:lstStyle/>
            <a:p>
              <a:endParaRPr/>
            </a:p>
          </p:txBody>
        </p:sp>
      </p:grpSp>
      <p:sp>
        <p:nvSpPr>
          <p:cNvPr id="9" name="Dikdörtgen 8">
            <a:extLst>
              <a:ext uri="{FF2B5EF4-FFF2-40B4-BE49-F238E27FC236}">
                <a16:creationId xmlns:a16="http://schemas.microsoft.com/office/drawing/2014/main" id="{57CA0D15-0E94-4046-8E36-AF12DC1A43A5}"/>
              </a:ext>
            </a:extLst>
          </p:cNvPr>
          <p:cNvSpPr/>
          <p:nvPr/>
        </p:nvSpPr>
        <p:spPr>
          <a:xfrm>
            <a:off x="828703" y="1669222"/>
            <a:ext cx="6203566" cy="4524315"/>
          </a:xfrm>
          <a:prstGeom prst="rect">
            <a:avLst/>
          </a:prstGeom>
          <a:solidFill>
            <a:schemeClr val="accent6">
              <a:lumMod val="20000"/>
              <a:lumOff val="80000"/>
            </a:schemeClr>
          </a:solidFill>
        </p:spPr>
        <p:txBody>
          <a:bodyPr wrap="square">
            <a:spAutoFit/>
          </a:bodyPr>
          <a:lstStyle/>
          <a:p>
            <a:pPr marL="12700" marR="5080">
              <a:lnSpc>
                <a:spcPct val="100000"/>
              </a:lnSpc>
              <a:spcBef>
                <a:spcPts val="95"/>
              </a:spcBef>
            </a:pPr>
            <a:r>
              <a:rPr lang="tr-TR" sz="4800" b="1" i="1" spc="-50" dirty="0">
                <a:latin typeface="Times New Roman"/>
                <a:cs typeface="Times New Roman"/>
              </a:rPr>
              <a:t>Variller </a:t>
            </a:r>
            <a:r>
              <a:rPr lang="tr-TR" sz="4800" b="1" i="1" dirty="0">
                <a:latin typeface="Times New Roman"/>
                <a:cs typeface="Times New Roman"/>
              </a:rPr>
              <a:t>ve diğer </a:t>
            </a:r>
            <a:r>
              <a:rPr lang="tr-TR" sz="4800" b="1" i="1" spc="-5" dirty="0">
                <a:latin typeface="Times New Roman"/>
                <a:cs typeface="Times New Roman"/>
              </a:rPr>
              <a:t>büyük  </a:t>
            </a:r>
            <a:r>
              <a:rPr lang="tr-TR" sz="4800" b="1" i="1" dirty="0">
                <a:latin typeface="Times New Roman"/>
                <a:cs typeface="Times New Roman"/>
              </a:rPr>
              <a:t>kaplar</a:t>
            </a:r>
            <a:r>
              <a:rPr lang="tr-TR" sz="4800" b="1" i="1" spc="-35" dirty="0">
                <a:latin typeface="Times New Roman"/>
                <a:cs typeface="Times New Roman"/>
              </a:rPr>
              <a:t> </a:t>
            </a:r>
            <a:r>
              <a:rPr lang="tr-TR" sz="4800" b="1" i="1" spc="-5" dirty="0">
                <a:latin typeface="Times New Roman"/>
                <a:cs typeface="Times New Roman"/>
              </a:rPr>
              <a:t>yuvarlanmayacak  şekilde istif</a:t>
            </a:r>
            <a:r>
              <a:rPr lang="tr-TR" sz="4800" b="1" i="1" spc="20" dirty="0">
                <a:latin typeface="Times New Roman"/>
                <a:cs typeface="Times New Roman"/>
              </a:rPr>
              <a:t> </a:t>
            </a:r>
            <a:r>
              <a:rPr lang="tr-TR" sz="4800" b="1" i="1" dirty="0">
                <a:latin typeface="Times New Roman"/>
                <a:cs typeface="Times New Roman"/>
              </a:rPr>
              <a:t>edilerek</a:t>
            </a:r>
            <a:r>
              <a:rPr lang="tr-TR" sz="4800" dirty="0">
                <a:latin typeface="Times New Roman"/>
                <a:cs typeface="Times New Roman"/>
              </a:rPr>
              <a:t> </a:t>
            </a:r>
            <a:r>
              <a:rPr lang="tr-TR" sz="4800" b="1" i="1" dirty="0">
                <a:latin typeface="Times New Roman"/>
                <a:cs typeface="Times New Roman"/>
              </a:rPr>
              <a:t>kişilerin </a:t>
            </a:r>
            <a:r>
              <a:rPr lang="tr-TR" sz="4800" b="1" i="1" spc="-5" dirty="0">
                <a:latin typeface="Times New Roman"/>
                <a:cs typeface="Times New Roman"/>
              </a:rPr>
              <a:t>kazaya  </a:t>
            </a:r>
            <a:r>
              <a:rPr lang="tr-TR" sz="4800" b="1" i="1" spc="-10" dirty="0">
                <a:latin typeface="Times New Roman"/>
                <a:cs typeface="Times New Roman"/>
              </a:rPr>
              <a:t>uğraması</a:t>
            </a:r>
            <a:r>
              <a:rPr lang="tr-TR" sz="4800" b="1" i="1" spc="5" dirty="0">
                <a:latin typeface="Times New Roman"/>
                <a:cs typeface="Times New Roman"/>
              </a:rPr>
              <a:t> </a:t>
            </a:r>
            <a:r>
              <a:rPr lang="tr-TR" sz="4800" b="1" i="1" spc="-20" dirty="0">
                <a:latin typeface="Times New Roman"/>
                <a:cs typeface="Times New Roman"/>
              </a:rPr>
              <a:t>önlenmelidir.</a:t>
            </a:r>
            <a:endParaRPr lang="tr-TR" sz="4800" dirty="0">
              <a:latin typeface="Times New Roman"/>
              <a:cs typeface="Times New Roman"/>
            </a:endParaRPr>
          </a:p>
        </p:txBody>
      </p:sp>
    </p:spTree>
    <p:extLst>
      <p:ext uri="{BB962C8B-B14F-4D97-AF65-F5344CB8AC3E}">
        <p14:creationId xmlns:p14="http://schemas.microsoft.com/office/powerpoint/2010/main" val="350984744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17C71E63-D6A6-4605-94F4-68EA1CDABE43}"/>
              </a:ext>
            </a:extLst>
          </p:cNvPr>
          <p:cNvPicPr>
            <a:picLocks noChangeAspect="1"/>
          </p:cNvPicPr>
          <p:nvPr/>
        </p:nvPicPr>
        <p:blipFill>
          <a:blip r:embed="rId2"/>
          <a:stretch>
            <a:fillRect/>
          </a:stretch>
        </p:blipFill>
        <p:spPr>
          <a:xfrm>
            <a:off x="1073887" y="467068"/>
            <a:ext cx="10206457" cy="6390932"/>
          </a:xfrm>
          <a:prstGeom prst="rect">
            <a:avLst/>
          </a:prstGeom>
        </p:spPr>
      </p:pic>
      <p:sp>
        <p:nvSpPr>
          <p:cNvPr id="3" name="İçerik Yer Tutucusu 2">
            <a:extLst>
              <a:ext uri="{FF2B5EF4-FFF2-40B4-BE49-F238E27FC236}">
                <a16:creationId xmlns:a16="http://schemas.microsoft.com/office/drawing/2014/main" id="{1956294C-8880-48F6-8D59-D8821BD9770A}"/>
              </a:ext>
            </a:extLst>
          </p:cNvPr>
          <p:cNvSpPr>
            <a:spLocks noGrp="1"/>
          </p:cNvSpPr>
          <p:nvPr>
            <p:ph idx="1"/>
          </p:nvPr>
        </p:nvSpPr>
        <p:spPr>
          <a:xfrm>
            <a:off x="434163" y="592248"/>
            <a:ext cx="10515600" cy="4351338"/>
          </a:xfrm>
        </p:spPr>
        <p:txBody>
          <a:bodyPr/>
          <a:lstStyle/>
          <a:p>
            <a:r>
              <a:rPr lang="tr-TR" b="1" i="1" spc="-5" dirty="0">
                <a:latin typeface="Times New Roman"/>
                <a:cs typeface="Times New Roman"/>
              </a:rPr>
              <a:t>İşlenmiş </a:t>
            </a:r>
            <a:r>
              <a:rPr lang="tr-TR" b="1" i="1" dirty="0">
                <a:latin typeface="Times New Roman"/>
                <a:cs typeface="Times New Roman"/>
              </a:rPr>
              <a:t>mamul, yarı mamul ve</a:t>
            </a:r>
            <a:r>
              <a:rPr lang="tr-TR" b="1" i="1" spc="-70" dirty="0">
                <a:latin typeface="Times New Roman"/>
                <a:cs typeface="Times New Roman"/>
              </a:rPr>
              <a:t> </a:t>
            </a:r>
            <a:r>
              <a:rPr lang="tr-TR" b="1" i="1" dirty="0">
                <a:latin typeface="Times New Roman"/>
                <a:cs typeface="Times New Roman"/>
              </a:rPr>
              <a:t>diğer  malzemeler özelliklerine (ebat ve  ağırlıklarına) göre düzgün olarak  </a:t>
            </a:r>
            <a:r>
              <a:rPr lang="tr-TR" b="1" i="1" spc="5" dirty="0">
                <a:latin typeface="Times New Roman"/>
                <a:cs typeface="Times New Roman"/>
              </a:rPr>
              <a:t>düşmeyecek </a:t>
            </a:r>
            <a:r>
              <a:rPr lang="tr-TR" b="1" i="1" dirty="0">
                <a:latin typeface="Times New Roman"/>
                <a:cs typeface="Times New Roman"/>
              </a:rPr>
              <a:t>ve devrilmeyecek şekilde  </a:t>
            </a:r>
            <a:r>
              <a:rPr lang="tr-TR" b="1" i="1" spc="-10" dirty="0">
                <a:latin typeface="Times New Roman"/>
                <a:cs typeface="Times New Roman"/>
              </a:rPr>
              <a:t>istiflenmelidir.</a:t>
            </a:r>
            <a:endParaRPr lang="tr-TR" dirty="0">
              <a:latin typeface="Times New Roman"/>
              <a:cs typeface="Times New Roman"/>
            </a:endParaRPr>
          </a:p>
          <a:p>
            <a:endParaRPr lang="tr-TR" dirty="0"/>
          </a:p>
        </p:txBody>
      </p:sp>
    </p:spTree>
    <p:extLst>
      <p:ext uri="{BB962C8B-B14F-4D97-AF65-F5344CB8AC3E}">
        <p14:creationId xmlns:p14="http://schemas.microsoft.com/office/powerpoint/2010/main" val="118505817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61C9C291-6473-4BE6-891F-EFCE2456D734}"/>
              </a:ext>
            </a:extLst>
          </p:cNvPr>
          <p:cNvSpPr>
            <a:spLocks noGrp="1"/>
          </p:cNvSpPr>
          <p:nvPr>
            <p:ph idx="1"/>
          </p:nvPr>
        </p:nvSpPr>
        <p:spPr>
          <a:xfrm>
            <a:off x="487326" y="475290"/>
            <a:ext cx="11293548" cy="1523631"/>
          </a:xfrm>
        </p:spPr>
        <p:txBody>
          <a:bodyPr/>
          <a:lstStyle/>
          <a:p>
            <a:pPr marL="12700" marR="593725">
              <a:lnSpc>
                <a:spcPct val="100000"/>
              </a:lnSpc>
              <a:spcBef>
                <a:spcPts val="105"/>
              </a:spcBef>
            </a:pPr>
            <a:r>
              <a:rPr lang="tr-TR" i="1" dirty="0">
                <a:latin typeface="Times New Roman"/>
                <a:cs typeface="Times New Roman"/>
              </a:rPr>
              <a:t>Depolama, ısı,</a:t>
            </a:r>
            <a:r>
              <a:rPr lang="tr-TR" i="1" spc="-120" dirty="0">
                <a:latin typeface="Times New Roman"/>
                <a:cs typeface="Times New Roman"/>
              </a:rPr>
              <a:t> </a:t>
            </a:r>
            <a:r>
              <a:rPr lang="tr-TR" i="1" dirty="0">
                <a:latin typeface="Times New Roman"/>
                <a:cs typeface="Times New Roman"/>
              </a:rPr>
              <a:t>ışın,  </a:t>
            </a:r>
            <a:r>
              <a:rPr lang="tr-TR" i="1" spc="-5" dirty="0">
                <a:latin typeface="Times New Roman"/>
                <a:cs typeface="Times New Roman"/>
              </a:rPr>
              <a:t>nem, </a:t>
            </a:r>
            <a:r>
              <a:rPr lang="tr-TR" i="1" dirty="0">
                <a:latin typeface="Times New Roman"/>
                <a:cs typeface="Times New Roman"/>
              </a:rPr>
              <a:t>titreşim, </a:t>
            </a:r>
            <a:r>
              <a:rPr lang="tr-TR" i="1" spc="-25" dirty="0">
                <a:latin typeface="Times New Roman"/>
                <a:cs typeface="Times New Roman"/>
              </a:rPr>
              <a:t>alev,  </a:t>
            </a:r>
            <a:r>
              <a:rPr lang="tr-TR" i="1" dirty="0">
                <a:latin typeface="Times New Roman"/>
                <a:cs typeface="Times New Roman"/>
              </a:rPr>
              <a:t>kıvılcım, kimyasal  reaksiyon, elektrik  akımı gibi  durumlardan</a:t>
            </a:r>
            <a:r>
              <a:rPr lang="tr-TR" dirty="0">
                <a:latin typeface="Times New Roman"/>
                <a:cs typeface="Times New Roman"/>
              </a:rPr>
              <a:t> </a:t>
            </a:r>
            <a:r>
              <a:rPr lang="tr-TR" i="1" dirty="0">
                <a:latin typeface="Times New Roman"/>
                <a:cs typeface="Times New Roman"/>
              </a:rPr>
              <a:t>etkilenmeyecek</a:t>
            </a:r>
            <a:r>
              <a:rPr lang="tr-TR" i="1" spc="-90" dirty="0">
                <a:latin typeface="Times New Roman"/>
                <a:cs typeface="Times New Roman"/>
              </a:rPr>
              <a:t> </a:t>
            </a:r>
            <a:r>
              <a:rPr lang="tr-TR" i="1" dirty="0">
                <a:latin typeface="Times New Roman"/>
                <a:cs typeface="Times New Roman"/>
              </a:rPr>
              <a:t>şekilde  </a:t>
            </a:r>
            <a:r>
              <a:rPr lang="tr-TR" i="1" spc="-15" dirty="0">
                <a:latin typeface="Times New Roman"/>
                <a:cs typeface="Times New Roman"/>
              </a:rPr>
              <a:t>yapılmalıdır.</a:t>
            </a:r>
            <a:endParaRPr lang="tr-TR" dirty="0">
              <a:latin typeface="Times New Roman"/>
              <a:cs typeface="Times New Roman"/>
            </a:endParaRPr>
          </a:p>
          <a:p>
            <a:endParaRPr lang="tr-TR" dirty="0"/>
          </a:p>
        </p:txBody>
      </p:sp>
      <p:pic>
        <p:nvPicPr>
          <p:cNvPr id="22532" name="Picture 4" descr="DEPOLAMA, TAġIMA ve ĠSTĠFLEME ĠġLERĠNDE Ġġ GÜVENLĠĞĠ - PDF Free Download">
            <a:extLst>
              <a:ext uri="{FF2B5EF4-FFF2-40B4-BE49-F238E27FC236}">
                <a16:creationId xmlns:a16="http://schemas.microsoft.com/office/drawing/2014/main" id="{98C2286D-3F9B-425F-AC03-0ACA1F3BD1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42781" y="1998921"/>
            <a:ext cx="6116157" cy="45939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888456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A1926A1C-E0ED-4721-90FB-8116343A5BF2}"/>
              </a:ext>
            </a:extLst>
          </p:cNvPr>
          <p:cNvSpPr>
            <a:spLocks noGrp="1"/>
          </p:cNvSpPr>
          <p:nvPr>
            <p:ph idx="1"/>
          </p:nvPr>
        </p:nvSpPr>
        <p:spPr>
          <a:xfrm>
            <a:off x="689345" y="570983"/>
            <a:ext cx="10515600" cy="4351338"/>
          </a:xfrm>
        </p:spPr>
        <p:txBody>
          <a:bodyPr/>
          <a:lstStyle/>
          <a:p>
            <a:pPr marL="0" indent="0" algn="ctr">
              <a:lnSpc>
                <a:spcPct val="100000"/>
              </a:lnSpc>
              <a:spcBef>
                <a:spcPts val="310"/>
              </a:spcBef>
              <a:buNone/>
            </a:pPr>
            <a:r>
              <a:rPr lang="tr-TR" sz="3200" b="1" i="1" dirty="0">
                <a:solidFill>
                  <a:srgbClr val="FF3300"/>
                </a:solidFill>
                <a:latin typeface="Times New Roman"/>
                <a:cs typeface="Times New Roman"/>
              </a:rPr>
              <a:t>Depolarda</a:t>
            </a:r>
            <a:r>
              <a:rPr lang="tr-TR" sz="3200" b="1" i="1" spc="-50" dirty="0">
                <a:solidFill>
                  <a:srgbClr val="FF3300"/>
                </a:solidFill>
                <a:latin typeface="Times New Roman"/>
                <a:cs typeface="Times New Roman"/>
              </a:rPr>
              <a:t> </a:t>
            </a:r>
            <a:r>
              <a:rPr lang="tr-TR" sz="3200" b="1" i="1" dirty="0">
                <a:solidFill>
                  <a:srgbClr val="FF3300"/>
                </a:solidFill>
                <a:latin typeface="Times New Roman"/>
                <a:cs typeface="Times New Roman"/>
              </a:rPr>
              <a:t>Havalandırma</a:t>
            </a:r>
            <a:endParaRPr lang="tr-TR" sz="3200" dirty="0">
              <a:latin typeface="Times New Roman"/>
              <a:cs typeface="Times New Roman"/>
            </a:endParaRPr>
          </a:p>
          <a:p>
            <a:pPr marL="12700" marR="5080" algn="ctr">
              <a:lnSpc>
                <a:spcPts val="2690"/>
              </a:lnSpc>
              <a:spcBef>
                <a:spcPts val="819"/>
              </a:spcBef>
            </a:pPr>
            <a:r>
              <a:rPr lang="tr-TR" b="1" i="1" spc="-5" dirty="0">
                <a:latin typeface="Times New Roman"/>
                <a:cs typeface="Times New Roman"/>
              </a:rPr>
              <a:t>Duvarın </a:t>
            </a:r>
            <a:r>
              <a:rPr lang="tr-TR" b="1" i="1" spc="-10" dirty="0">
                <a:latin typeface="Times New Roman"/>
                <a:cs typeface="Times New Roman"/>
              </a:rPr>
              <a:t>zemine </a:t>
            </a:r>
            <a:r>
              <a:rPr lang="tr-TR" b="1" i="1" spc="-5" dirty="0">
                <a:latin typeface="Times New Roman"/>
                <a:cs typeface="Times New Roman"/>
              </a:rPr>
              <a:t>yakın yerlerindeki havalandırma  açıklıkları </a:t>
            </a:r>
            <a:r>
              <a:rPr lang="tr-TR" b="1" i="1" spc="-10" dirty="0">
                <a:latin typeface="Times New Roman"/>
                <a:cs typeface="Times New Roman"/>
              </a:rPr>
              <a:t>sadece </a:t>
            </a:r>
            <a:r>
              <a:rPr lang="tr-TR" b="1" i="1" spc="-5" dirty="0">
                <a:latin typeface="Times New Roman"/>
                <a:cs typeface="Times New Roman"/>
              </a:rPr>
              <a:t>zayıf bir havalandırma</a:t>
            </a:r>
            <a:r>
              <a:rPr lang="tr-TR" b="1" i="1" spc="-15" dirty="0">
                <a:latin typeface="Times New Roman"/>
                <a:cs typeface="Times New Roman"/>
              </a:rPr>
              <a:t> </a:t>
            </a:r>
            <a:r>
              <a:rPr lang="tr-TR" b="1" i="1" spc="-25" dirty="0">
                <a:latin typeface="Times New Roman"/>
                <a:cs typeface="Times New Roman"/>
              </a:rPr>
              <a:t>sağlar.</a:t>
            </a:r>
            <a:endParaRPr lang="tr-TR" dirty="0">
              <a:latin typeface="Times New Roman"/>
              <a:cs typeface="Times New Roman"/>
            </a:endParaRPr>
          </a:p>
          <a:p>
            <a:endParaRPr lang="tr-TR" dirty="0"/>
          </a:p>
        </p:txBody>
      </p:sp>
      <p:sp>
        <p:nvSpPr>
          <p:cNvPr id="5" name="Dikdörtgen 4">
            <a:extLst>
              <a:ext uri="{FF2B5EF4-FFF2-40B4-BE49-F238E27FC236}">
                <a16:creationId xmlns:a16="http://schemas.microsoft.com/office/drawing/2014/main" id="{361796B9-2E0F-4DFA-A31E-6421649061AD}"/>
              </a:ext>
            </a:extLst>
          </p:cNvPr>
          <p:cNvSpPr/>
          <p:nvPr/>
        </p:nvSpPr>
        <p:spPr>
          <a:xfrm>
            <a:off x="481123" y="5910824"/>
            <a:ext cx="11229753" cy="784830"/>
          </a:xfrm>
          <a:prstGeom prst="rect">
            <a:avLst/>
          </a:prstGeom>
        </p:spPr>
        <p:txBody>
          <a:bodyPr wrap="square">
            <a:spAutoFit/>
          </a:bodyPr>
          <a:lstStyle/>
          <a:p>
            <a:pPr marL="12065" marR="5080" algn="ctr">
              <a:lnSpc>
                <a:spcPts val="2690"/>
              </a:lnSpc>
              <a:spcBef>
                <a:spcPts val="745"/>
              </a:spcBef>
            </a:pPr>
            <a:r>
              <a:rPr lang="tr-TR" sz="2400" b="1" i="1" spc="-5" dirty="0">
                <a:latin typeface="Times New Roman"/>
                <a:cs typeface="Times New Roman"/>
              </a:rPr>
              <a:t>İyi bir genel havalandırma çatı ve duvarlardaki  havalandırma açıklıklarının</a:t>
            </a:r>
            <a:r>
              <a:rPr lang="tr-TR" sz="2400" b="1" i="1" spc="-45" dirty="0">
                <a:latin typeface="Times New Roman"/>
                <a:cs typeface="Times New Roman"/>
              </a:rPr>
              <a:t> </a:t>
            </a:r>
            <a:r>
              <a:rPr lang="tr-TR" sz="2400" b="1" i="1" spc="-5" dirty="0">
                <a:latin typeface="Times New Roman"/>
                <a:cs typeface="Times New Roman"/>
              </a:rPr>
              <a:t>beraberce</a:t>
            </a:r>
            <a:endParaRPr lang="tr-TR" sz="2400" dirty="0">
              <a:latin typeface="Times New Roman"/>
              <a:cs typeface="Times New Roman"/>
            </a:endParaRPr>
          </a:p>
          <a:p>
            <a:pPr marL="3810" algn="ctr">
              <a:lnSpc>
                <a:spcPts val="2710"/>
              </a:lnSpc>
            </a:pPr>
            <a:r>
              <a:rPr lang="tr-TR" sz="2400" b="1" i="1" spc="-5" dirty="0">
                <a:latin typeface="Times New Roman"/>
                <a:cs typeface="Times New Roman"/>
              </a:rPr>
              <a:t>kullanılmasıyla</a:t>
            </a:r>
            <a:r>
              <a:rPr lang="tr-TR" sz="2400" b="1" i="1" spc="-45" dirty="0">
                <a:latin typeface="Times New Roman"/>
                <a:cs typeface="Times New Roman"/>
              </a:rPr>
              <a:t> </a:t>
            </a:r>
            <a:r>
              <a:rPr lang="tr-TR" sz="2400" b="1" i="1" spc="-20" dirty="0">
                <a:latin typeface="Times New Roman"/>
                <a:cs typeface="Times New Roman"/>
              </a:rPr>
              <a:t>sağlanır.</a:t>
            </a:r>
            <a:endParaRPr lang="tr-TR" sz="2400" dirty="0">
              <a:latin typeface="Times New Roman"/>
              <a:cs typeface="Times New Roman"/>
            </a:endParaRPr>
          </a:p>
        </p:txBody>
      </p:sp>
      <p:pic>
        <p:nvPicPr>
          <p:cNvPr id="6" name="Resim 5">
            <a:extLst>
              <a:ext uri="{FF2B5EF4-FFF2-40B4-BE49-F238E27FC236}">
                <a16:creationId xmlns:a16="http://schemas.microsoft.com/office/drawing/2014/main" id="{A2CEC597-D9E6-4091-84A9-48BF6BBC308E}"/>
              </a:ext>
            </a:extLst>
          </p:cNvPr>
          <p:cNvPicPr>
            <a:picLocks noChangeAspect="1"/>
          </p:cNvPicPr>
          <p:nvPr/>
        </p:nvPicPr>
        <p:blipFill>
          <a:blip r:embed="rId2"/>
          <a:stretch>
            <a:fillRect/>
          </a:stretch>
        </p:blipFill>
        <p:spPr>
          <a:xfrm>
            <a:off x="2869405" y="2005898"/>
            <a:ext cx="6453188" cy="3672423"/>
          </a:xfrm>
          <a:prstGeom prst="rect">
            <a:avLst/>
          </a:prstGeom>
        </p:spPr>
      </p:pic>
    </p:spTree>
    <p:extLst>
      <p:ext uri="{BB962C8B-B14F-4D97-AF65-F5344CB8AC3E}">
        <p14:creationId xmlns:p14="http://schemas.microsoft.com/office/powerpoint/2010/main" val="326174842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
            <a:extLst>
              <a:ext uri="{FF2B5EF4-FFF2-40B4-BE49-F238E27FC236}">
                <a16:creationId xmlns:a16="http://schemas.microsoft.com/office/drawing/2014/main" id="{CE0D7E46-4BF4-4D48-B9F7-384F1C5518FB}"/>
              </a:ext>
            </a:extLst>
          </p:cNvPr>
          <p:cNvSpPr/>
          <p:nvPr/>
        </p:nvSpPr>
        <p:spPr>
          <a:xfrm>
            <a:off x="1829819" y="0"/>
            <a:ext cx="8532361" cy="6499052"/>
          </a:xfrm>
          <a:prstGeom prst="rect">
            <a:avLst/>
          </a:prstGeom>
          <a:blipFill>
            <a:blip r:embed="rId2" cstate="print"/>
            <a:stretch>
              <a:fillRect/>
            </a:stretch>
          </a:blipFill>
        </p:spPr>
        <p:txBody>
          <a:bodyPr wrap="square" lIns="0" tIns="0" rIns="0" bIns="0" rtlCol="0"/>
          <a:lstStyle/>
          <a:p>
            <a:endParaRPr/>
          </a:p>
        </p:txBody>
      </p:sp>
    </p:spTree>
    <p:extLst>
      <p:ext uri="{BB962C8B-B14F-4D97-AF65-F5344CB8AC3E}">
        <p14:creationId xmlns:p14="http://schemas.microsoft.com/office/powerpoint/2010/main" val="23111272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Kimyasal Risk Etmenleri - 2021">
            <a:extLst>
              <a:ext uri="{FF2B5EF4-FFF2-40B4-BE49-F238E27FC236}">
                <a16:creationId xmlns:a16="http://schemas.microsoft.com/office/drawing/2014/main" id="{A76B617B-A275-4E6F-8CD7-214DC2A47C7E}"/>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14000"/>
                    </a14:imgEffect>
                    <a14:imgEffect>
                      <a14:brightnessContrast bright="-4000" contrast="-81000"/>
                    </a14:imgEffect>
                  </a14:imgLayer>
                </a14:imgProps>
              </a:ext>
              <a:ext uri="{28A0092B-C50C-407E-A947-70E740481C1C}">
                <a14:useLocalDpi xmlns:a14="http://schemas.microsoft.com/office/drawing/2010/main" val="0"/>
              </a:ext>
            </a:extLst>
          </a:blip>
          <a:srcRect/>
          <a:stretch>
            <a:fillRect/>
          </a:stretch>
        </p:blipFill>
        <p:spPr bwMode="auto">
          <a:xfrm>
            <a:off x="-4011" y="0"/>
            <a:ext cx="12196011" cy="6758013"/>
          </a:xfrm>
          <a:prstGeom prst="rect">
            <a:avLst/>
          </a:prstGeom>
          <a:noFill/>
          <a:effectLst>
            <a:outerShdw blurRad="50800" dir="5400000" algn="ctr" rotWithShape="0">
              <a:srgbClr val="000000">
                <a:alpha val="43137"/>
              </a:srgbClr>
            </a:outerShdw>
            <a:reflection blurRad="1270000" stA="8000" endPos="98000" dist="50800" dir="5400000" sy="-100000" algn="bl" rotWithShape="0"/>
          </a:effectLst>
          <a:extLst>
            <a:ext uri="{909E8E84-426E-40DD-AFC4-6F175D3DCCD1}">
              <a14:hiddenFill xmlns:a14="http://schemas.microsoft.com/office/drawing/2010/main">
                <a:solidFill>
                  <a:srgbClr val="FFFFFF"/>
                </a:solidFill>
              </a14:hiddenFill>
            </a:ext>
          </a:extLst>
        </p:spPr>
      </p:pic>
      <p:sp>
        <p:nvSpPr>
          <p:cNvPr id="2" name="Unvan 1">
            <a:extLst>
              <a:ext uri="{FF2B5EF4-FFF2-40B4-BE49-F238E27FC236}">
                <a16:creationId xmlns:a16="http://schemas.microsoft.com/office/drawing/2014/main" id="{7CAB3F83-9F0E-48DA-B8CA-1040A9FB2D37}"/>
              </a:ext>
            </a:extLst>
          </p:cNvPr>
          <p:cNvSpPr>
            <a:spLocks noGrp="1"/>
          </p:cNvSpPr>
          <p:nvPr>
            <p:ph type="title"/>
          </p:nvPr>
        </p:nvSpPr>
        <p:spPr/>
        <p:txBody>
          <a:bodyPr/>
          <a:lstStyle/>
          <a:p>
            <a:r>
              <a:rPr lang="tr-TR" dirty="0">
                <a:solidFill>
                  <a:schemeClr val="accent4">
                    <a:lumMod val="20000"/>
                    <a:lumOff val="80000"/>
                  </a:schemeClr>
                </a:solidFill>
              </a:rPr>
              <a:t>KİMYASAL MADDE </a:t>
            </a:r>
          </a:p>
        </p:txBody>
      </p:sp>
      <p:sp>
        <p:nvSpPr>
          <p:cNvPr id="3" name="İçerik Yer Tutucusu 2">
            <a:extLst>
              <a:ext uri="{FF2B5EF4-FFF2-40B4-BE49-F238E27FC236}">
                <a16:creationId xmlns:a16="http://schemas.microsoft.com/office/drawing/2014/main" id="{8E4A283C-E9F3-474C-8FF9-F7FB2C1FB49D}"/>
              </a:ext>
            </a:extLst>
          </p:cNvPr>
          <p:cNvSpPr>
            <a:spLocks noGrp="1"/>
          </p:cNvSpPr>
          <p:nvPr>
            <p:ph idx="1"/>
          </p:nvPr>
        </p:nvSpPr>
        <p:spPr>
          <a:xfrm>
            <a:off x="-1" y="1511166"/>
            <a:ext cx="11954577" cy="4656172"/>
          </a:xfrm>
        </p:spPr>
        <p:txBody>
          <a:bodyPr/>
          <a:lstStyle/>
          <a:p>
            <a:r>
              <a:rPr lang="tr-TR" dirty="0">
                <a:solidFill>
                  <a:schemeClr val="accent4">
                    <a:lumMod val="20000"/>
                    <a:lumOff val="80000"/>
                  </a:schemeClr>
                </a:solidFill>
              </a:rPr>
              <a:t>Doğal halde bulunan, üretilen, herhangi bir işlem sırasında kullanılan veya atıklar da dâhil olmak üzere ortaya çıkan, bizzat üretilmiş olup olmadığına ve piyasaya arz olunup olunmadığına bakılmaksızın her türlü element, bileşik veya karışımları ifade eder.</a:t>
            </a:r>
          </a:p>
        </p:txBody>
      </p:sp>
    </p:spTree>
    <p:extLst>
      <p:ext uri="{BB962C8B-B14F-4D97-AF65-F5344CB8AC3E}">
        <p14:creationId xmlns:p14="http://schemas.microsoft.com/office/powerpoint/2010/main" val="413691900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Vogel verkürzen Leere depo aydınlatma armatürleri aufwachen Töten Spucke">
            <a:extLst>
              <a:ext uri="{FF2B5EF4-FFF2-40B4-BE49-F238E27FC236}">
                <a16:creationId xmlns:a16="http://schemas.microsoft.com/office/drawing/2014/main" id="{F2CFB814-512E-4795-B161-5906CDCDF0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01" y="1546450"/>
            <a:ext cx="12136598" cy="5311550"/>
          </a:xfrm>
          <a:prstGeom prst="rect">
            <a:avLst/>
          </a:prstGeom>
          <a:noFill/>
          <a:extLst>
            <a:ext uri="{909E8E84-426E-40DD-AFC4-6F175D3DCCD1}">
              <a14:hiddenFill xmlns:a14="http://schemas.microsoft.com/office/drawing/2010/main">
                <a:solidFill>
                  <a:srgbClr val="FFFFFF"/>
                </a:solidFill>
              </a14:hiddenFill>
            </a:ext>
          </a:extLst>
        </p:spPr>
      </p:pic>
      <p:sp>
        <p:nvSpPr>
          <p:cNvPr id="3" name="İçerik Yer Tutucusu 2">
            <a:extLst>
              <a:ext uri="{FF2B5EF4-FFF2-40B4-BE49-F238E27FC236}">
                <a16:creationId xmlns:a16="http://schemas.microsoft.com/office/drawing/2014/main" id="{8F271903-4AB9-4EEA-8270-690808B13EE4}"/>
              </a:ext>
            </a:extLst>
          </p:cNvPr>
          <p:cNvSpPr>
            <a:spLocks noGrp="1"/>
          </p:cNvSpPr>
          <p:nvPr>
            <p:ph idx="1"/>
          </p:nvPr>
        </p:nvSpPr>
        <p:spPr>
          <a:xfrm>
            <a:off x="440784" y="326434"/>
            <a:ext cx="10515600" cy="1220016"/>
          </a:xfrm>
        </p:spPr>
        <p:txBody>
          <a:bodyPr/>
          <a:lstStyle/>
          <a:p>
            <a:r>
              <a:rPr lang="tr-TR" b="1" i="1" dirty="0">
                <a:latin typeface="Times New Roman"/>
                <a:cs typeface="Times New Roman"/>
              </a:rPr>
              <a:t>Depolarda aydınlatma yapılırken; suni aydınlatma yapılıyorsa, genel aydınlatma kuralları  uygulanmalıdır.</a:t>
            </a:r>
          </a:p>
          <a:p>
            <a:endParaRPr lang="tr-TR" dirty="0"/>
          </a:p>
        </p:txBody>
      </p:sp>
      <p:sp>
        <p:nvSpPr>
          <p:cNvPr id="4" name="Dikdörtgen 3">
            <a:extLst>
              <a:ext uri="{FF2B5EF4-FFF2-40B4-BE49-F238E27FC236}">
                <a16:creationId xmlns:a16="http://schemas.microsoft.com/office/drawing/2014/main" id="{CD68C5EB-01BB-4ED9-8E2D-4046A2F8085A}"/>
              </a:ext>
            </a:extLst>
          </p:cNvPr>
          <p:cNvSpPr/>
          <p:nvPr/>
        </p:nvSpPr>
        <p:spPr>
          <a:xfrm>
            <a:off x="27701" y="5679619"/>
            <a:ext cx="11040792" cy="1077218"/>
          </a:xfrm>
          <a:prstGeom prst="rect">
            <a:avLst/>
          </a:prstGeom>
        </p:spPr>
        <p:txBody>
          <a:bodyPr wrap="square">
            <a:spAutoFit/>
          </a:bodyPr>
          <a:lstStyle/>
          <a:p>
            <a:pPr marL="2540" algn="ctr">
              <a:lnSpc>
                <a:spcPct val="100000"/>
              </a:lnSpc>
              <a:spcBef>
                <a:spcPts val="1015"/>
              </a:spcBef>
            </a:pPr>
            <a:r>
              <a:rPr lang="tr-TR" sz="2800" b="1" i="1" spc="-5" dirty="0">
                <a:solidFill>
                  <a:srgbClr val="0000FF"/>
                </a:solidFill>
                <a:latin typeface="Times New Roman"/>
                <a:cs typeface="Times New Roman"/>
              </a:rPr>
              <a:t>Lamba aralıkları iyi tespit</a:t>
            </a:r>
            <a:r>
              <a:rPr lang="tr-TR" sz="2800" b="1" i="1" spc="-35" dirty="0">
                <a:solidFill>
                  <a:srgbClr val="0000FF"/>
                </a:solidFill>
                <a:latin typeface="Times New Roman"/>
                <a:cs typeface="Times New Roman"/>
              </a:rPr>
              <a:t> </a:t>
            </a:r>
            <a:r>
              <a:rPr lang="tr-TR" sz="2800" b="1" i="1" spc="-5" dirty="0">
                <a:solidFill>
                  <a:srgbClr val="0000FF"/>
                </a:solidFill>
                <a:latin typeface="Times New Roman"/>
                <a:cs typeface="Times New Roman"/>
              </a:rPr>
              <a:t>edilmeli,</a:t>
            </a:r>
            <a:endParaRPr lang="tr-TR" sz="2800" dirty="0">
              <a:latin typeface="Times New Roman"/>
              <a:cs typeface="Times New Roman"/>
            </a:endParaRPr>
          </a:p>
          <a:p>
            <a:pPr marL="12700" marR="5080" algn="ctr">
              <a:lnSpc>
                <a:spcPct val="70000"/>
              </a:lnSpc>
              <a:spcBef>
                <a:spcPts val="1920"/>
              </a:spcBef>
            </a:pPr>
            <a:r>
              <a:rPr lang="tr-TR" sz="2800" b="1" i="1" spc="-25" dirty="0">
                <a:solidFill>
                  <a:srgbClr val="0000FF"/>
                </a:solidFill>
                <a:latin typeface="Times New Roman"/>
                <a:cs typeface="Times New Roman"/>
              </a:rPr>
              <a:t>Aydınlatma </a:t>
            </a:r>
            <a:r>
              <a:rPr lang="tr-TR" sz="2800" b="1" i="1" spc="-5" dirty="0">
                <a:solidFill>
                  <a:srgbClr val="0000FF"/>
                </a:solidFill>
                <a:latin typeface="Times New Roman"/>
                <a:cs typeface="Times New Roman"/>
              </a:rPr>
              <a:t>tesisatının </a:t>
            </a:r>
            <a:r>
              <a:rPr lang="tr-TR" sz="2800" b="1" i="1" dirty="0">
                <a:solidFill>
                  <a:srgbClr val="0000FF"/>
                </a:solidFill>
                <a:latin typeface="Times New Roman"/>
                <a:cs typeface="Times New Roman"/>
              </a:rPr>
              <a:t>bakım </a:t>
            </a:r>
            <a:r>
              <a:rPr lang="tr-TR" sz="2800" b="1" i="1" spc="-5" dirty="0">
                <a:solidFill>
                  <a:srgbClr val="0000FF"/>
                </a:solidFill>
                <a:latin typeface="Times New Roman"/>
                <a:cs typeface="Times New Roman"/>
              </a:rPr>
              <a:t>ve onarımına gerekli  </a:t>
            </a:r>
            <a:r>
              <a:rPr lang="tr-TR" sz="2800" b="1" i="1" dirty="0">
                <a:solidFill>
                  <a:srgbClr val="0000FF"/>
                </a:solidFill>
                <a:latin typeface="Times New Roman"/>
                <a:cs typeface="Times New Roman"/>
              </a:rPr>
              <a:t>itina</a:t>
            </a:r>
            <a:r>
              <a:rPr lang="tr-TR" sz="2800" b="1" i="1" spc="-20" dirty="0">
                <a:solidFill>
                  <a:srgbClr val="0000FF"/>
                </a:solidFill>
                <a:latin typeface="Times New Roman"/>
                <a:cs typeface="Times New Roman"/>
              </a:rPr>
              <a:t> </a:t>
            </a:r>
            <a:r>
              <a:rPr lang="tr-TR" sz="2800" b="1" i="1" spc="-15" dirty="0">
                <a:solidFill>
                  <a:srgbClr val="0000FF"/>
                </a:solidFill>
                <a:latin typeface="Times New Roman"/>
                <a:cs typeface="Times New Roman"/>
              </a:rPr>
              <a:t>gösterilmelidir.</a:t>
            </a:r>
            <a:endParaRPr lang="tr-TR" sz="2800" dirty="0">
              <a:latin typeface="Times New Roman"/>
              <a:cs typeface="Times New Roman"/>
            </a:endParaRPr>
          </a:p>
        </p:txBody>
      </p:sp>
    </p:spTree>
    <p:extLst>
      <p:ext uri="{BB962C8B-B14F-4D97-AF65-F5344CB8AC3E}">
        <p14:creationId xmlns:p14="http://schemas.microsoft.com/office/powerpoint/2010/main" val="397753238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459F9171-343F-4B4D-BA8C-536F0445E80E}"/>
              </a:ext>
            </a:extLst>
          </p:cNvPr>
          <p:cNvSpPr>
            <a:spLocks noGrp="1"/>
          </p:cNvSpPr>
          <p:nvPr>
            <p:ph idx="1"/>
          </p:nvPr>
        </p:nvSpPr>
        <p:spPr>
          <a:xfrm>
            <a:off x="372140" y="379598"/>
            <a:ext cx="10981660" cy="2714476"/>
          </a:xfrm>
        </p:spPr>
        <p:txBody>
          <a:bodyPr/>
          <a:lstStyle/>
          <a:p>
            <a:r>
              <a:rPr lang="tr-TR" dirty="0"/>
              <a:t>Malzemeler cins ebat ve ağırlıklarına  göre uygun ambalajlama yapılarak  depolanmalıdır.</a:t>
            </a:r>
          </a:p>
          <a:p>
            <a:r>
              <a:rPr lang="tr-TR" dirty="0">
                <a:solidFill>
                  <a:schemeClr val="accent1">
                    <a:lumMod val="60000"/>
                    <a:lumOff val="40000"/>
                  </a:schemeClr>
                </a:solidFill>
              </a:rPr>
              <a:t>Tehlikeli eşyalar ne kadar yüksekliğe istif edilebilir?</a:t>
            </a:r>
          </a:p>
          <a:p>
            <a:r>
              <a:rPr lang="tr-TR" dirty="0"/>
              <a:t>Genel olarak tehlikeli maddeleri taşıyan kapların, o yerden düştüklerinde hasara uğramayacaklarından emin olunabilecek bir yükseklikte istiflenmesi gerekir.</a:t>
            </a:r>
          </a:p>
          <a:p>
            <a:endParaRPr lang="tr-TR" dirty="0"/>
          </a:p>
        </p:txBody>
      </p:sp>
      <p:sp>
        <p:nvSpPr>
          <p:cNvPr id="5" name="Dikdörtgen 4">
            <a:extLst>
              <a:ext uri="{FF2B5EF4-FFF2-40B4-BE49-F238E27FC236}">
                <a16:creationId xmlns:a16="http://schemas.microsoft.com/office/drawing/2014/main" id="{C6AEE6C8-ABD7-4BDD-8527-A84BABD4BA79}"/>
              </a:ext>
            </a:extLst>
          </p:cNvPr>
          <p:cNvSpPr/>
          <p:nvPr/>
        </p:nvSpPr>
        <p:spPr>
          <a:xfrm>
            <a:off x="634409" y="3094074"/>
            <a:ext cx="3916326" cy="2677656"/>
          </a:xfrm>
          <a:prstGeom prst="rect">
            <a:avLst/>
          </a:prstGeom>
        </p:spPr>
        <p:txBody>
          <a:bodyPr wrap="square">
            <a:spAutoFit/>
          </a:bodyPr>
          <a:lstStyle/>
          <a:p>
            <a:r>
              <a:rPr lang="tr-TR" sz="2800" dirty="0"/>
              <a:t>Yakıcı, yanıcı, zehirli, </a:t>
            </a:r>
          </a:p>
          <a:p>
            <a:r>
              <a:rPr lang="tr-TR" sz="2800" dirty="0"/>
              <a:t>çok zehirli veya oksitleyici </a:t>
            </a:r>
          </a:p>
          <a:p>
            <a:r>
              <a:rPr lang="tr-TR" sz="2800" dirty="0"/>
              <a:t>maddelerin kırılabilir </a:t>
            </a:r>
          </a:p>
          <a:p>
            <a:r>
              <a:rPr lang="tr-TR" sz="2800" dirty="0"/>
              <a:t>kaplarının ambalajları sadece 40 cm yüksekliğe kadar depolanabilir.</a:t>
            </a:r>
          </a:p>
        </p:txBody>
      </p:sp>
      <p:pic>
        <p:nvPicPr>
          <p:cNvPr id="24578" name="Picture 2" descr="DEPOLAMA, TAġIMA ve ĠSTĠFLEME ĠġLERĠNDE Ġġ GÜVENLĠĞĠ - PDF Free Download">
            <a:extLst>
              <a:ext uri="{FF2B5EF4-FFF2-40B4-BE49-F238E27FC236}">
                <a16:creationId xmlns:a16="http://schemas.microsoft.com/office/drawing/2014/main" id="{9C84146B-065E-49C0-BDE3-512B51187D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3083443"/>
            <a:ext cx="5429250" cy="3143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898368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52E54426-F6E6-4606-8170-F18DA6271B79}"/>
              </a:ext>
            </a:extLst>
          </p:cNvPr>
          <p:cNvSpPr>
            <a:spLocks noGrp="1"/>
          </p:cNvSpPr>
          <p:nvPr>
            <p:ph idx="1"/>
          </p:nvPr>
        </p:nvSpPr>
        <p:spPr>
          <a:xfrm>
            <a:off x="455428" y="592248"/>
            <a:ext cx="5807149" cy="5627799"/>
          </a:xfrm>
        </p:spPr>
        <p:txBody>
          <a:bodyPr>
            <a:normAutofit/>
          </a:bodyPr>
          <a:lstStyle/>
          <a:p>
            <a:r>
              <a:rPr lang="tr-TR" dirty="0"/>
              <a:t>Yakıcı, yanıcı, zehirli, çok zehirli veya oksitleyici  maddelerin diğer kapları 150 cm’den fazla yükseklikten düşmeyecek şekilde depolanmalıdır.</a:t>
            </a:r>
          </a:p>
          <a:p>
            <a:pPr marL="0" indent="0">
              <a:buNone/>
            </a:pPr>
            <a:endParaRPr lang="tr-TR" dirty="0"/>
          </a:p>
          <a:p>
            <a:pPr marL="12700" marR="5080">
              <a:lnSpc>
                <a:spcPct val="100000"/>
              </a:lnSpc>
              <a:spcBef>
                <a:spcPts val="100"/>
              </a:spcBef>
              <a:tabLst>
                <a:tab pos="1384300" algn="l"/>
                <a:tab pos="2806700" algn="l"/>
              </a:tabLst>
            </a:pPr>
            <a:r>
              <a:rPr lang="tr-TR" dirty="0"/>
              <a:t>Aşırı yükleme yapılmamalı,  gelişi güzel depolama yaparak çalışma alanları  daraltılmamalı ve düzensiz  hale getirilmemelidir.</a:t>
            </a:r>
          </a:p>
          <a:p>
            <a:r>
              <a:rPr lang="tr-TR" dirty="0"/>
              <a:t>En iyi depolama yatay  olarak, kapakların saat 3  veya 9’u gösterir  konumda olmasına dikkat  ederek depolamaktır.</a:t>
            </a:r>
          </a:p>
          <a:p>
            <a:endParaRPr lang="tr-TR" dirty="0"/>
          </a:p>
          <a:p>
            <a:endParaRPr lang="tr-TR" dirty="0"/>
          </a:p>
        </p:txBody>
      </p:sp>
      <p:pic>
        <p:nvPicPr>
          <p:cNvPr id="25602" name="Picture 2" descr="DEPOLAMA, TAġIMA ve ĠSTĠFLEME ĠġLERĠNDE Ġġ GÜVENLĠĞĠ - PDF Free Download">
            <a:extLst>
              <a:ext uri="{FF2B5EF4-FFF2-40B4-BE49-F238E27FC236}">
                <a16:creationId xmlns:a16="http://schemas.microsoft.com/office/drawing/2014/main" id="{9403241A-076E-4155-B48C-6300D8A7FC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4084" y="416922"/>
            <a:ext cx="5388455" cy="53884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573969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DA436450-2A7B-4D7A-BBCA-692081B4DDE9}"/>
              </a:ext>
            </a:extLst>
          </p:cNvPr>
          <p:cNvSpPr>
            <a:spLocks noGrp="1"/>
          </p:cNvSpPr>
          <p:nvPr>
            <p:ph idx="1"/>
          </p:nvPr>
        </p:nvSpPr>
        <p:spPr>
          <a:xfrm>
            <a:off x="976424" y="996285"/>
            <a:ext cx="10878878" cy="1197765"/>
          </a:xfrm>
        </p:spPr>
        <p:txBody>
          <a:bodyPr>
            <a:normAutofit lnSpcReduction="10000"/>
          </a:bodyPr>
          <a:lstStyle/>
          <a:p>
            <a:r>
              <a:rPr lang="tr-TR" dirty="0"/>
              <a:t>Kapalı yerler veya sundurma altları, açık alanlara göre daha fazla tercih edilmelidir. 0 </a:t>
            </a:r>
            <a:r>
              <a:rPr lang="tr-TR" sz="1900" dirty="0"/>
              <a:t>0</a:t>
            </a:r>
            <a:r>
              <a:rPr lang="tr-TR" dirty="0"/>
              <a:t>C </a:t>
            </a:r>
            <a:r>
              <a:rPr lang="tr-TR" dirty="0" err="1"/>
              <a:t>nin</a:t>
            </a:r>
            <a:r>
              <a:rPr lang="tr-TR" dirty="0"/>
              <a:t> altındaki sıcaklık ve aşırı güneş ışınlarından korunmalıdır</a:t>
            </a:r>
          </a:p>
          <a:p>
            <a:endParaRPr lang="tr-TR" dirty="0"/>
          </a:p>
          <a:p>
            <a:endParaRPr lang="tr-TR" dirty="0"/>
          </a:p>
        </p:txBody>
      </p:sp>
      <p:sp>
        <p:nvSpPr>
          <p:cNvPr id="4" name="object 18">
            <a:extLst>
              <a:ext uri="{FF2B5EF4-FFF2-40B4-BE49-F238E27FC236}">
                <a16:creationId xmlns:a16="http://schemas.microsoft.com/office/drawing/2014/main" id="{EE798F67-DEB8-4A89-988F-2019E1C39DF6}"/>
              </a:ext>
            </a:extLst>
          </p:cNvPr>
          <p:cNvSpPr/>
          <p:nvPr/>
        </p:nvSpPr>
        <p:spPr>
          <a:xfrm>
            <a:off x="2505739" y="2427966"/>
            <a:ext cx="6340550" cy="3667665"/>
          </a:xfrm>
          <a:prstGeom prst="rect">
            <a:avLst/>
          </a:prstGeom>
          <a:blipFill>
            <a:blip r:embed="rId2" cstate="print"/>
            <a:stretch>
              <a:fillRect/>
            </a:stretch>
          </a:blipFill>
        </p:spPr>
        <p:txBody>
          <a:bodyPr wrap="square" lIns="0" tIns="0" rIns="0" bIns="0" rtlCol="0"/>
          <a:lstStyle/>
          <a:p>
            <a:endParaRPr/>
          </a:p>
        </p:txBody>
      </p:sp>
      <p:sp>
        <p:nvSpPr>
          <p:cNvPr id="5" name="Dikdörtgen 4">
            <a:extLst>
              <a:ext uri="{FF2B5EF4-FFF2-40B4-BE49-F238E27FC236}">
                <a16:creationId xmlns:a16="http://schemas.microsoft.com/office/drawing/2014/main" id="{6552C8EB-2ACF-4353-A9BA-F9A6337CBC3D}"/>
              </a:ext>
            </a:extLst>
          </p:cNvPr>
          <p:cNvSpPr/>
          <p:nvPr/>
        </p:nvSpPr>
        <p:spPr>
          <a:xfrm>
            <a:off x="2431311" y="344722"/>
            <a:ext cx="7806800" cy="523220"/>
          </a:xfrm>
          <a:prstGeom prst="rect">
            <a:avLst/>
          </a:prstGeom>
        </p:spPr>
        <p:txBody>
          <a:bodyPr wrap="square">
            <a:spAutoFit/>
          </a:bodyPr>
          <a:lstStyle/>
          <a:p>
            <a:pPr marL="12700">
              <a:lnSpc>
                <a:spcPct val="100000"/>
              </a:lnSpc>
              <a:spcBef>
                <a:spcPts val="100"/>
              </a:spcBef>
            </a:pPr>
            <a:r>
              <a:rPr lang="sv-SE" sz="2800" b="1" i="1" spc="-5" dirty="0">
                <a:solidFill>
                  <a:srgbClr val="FF6600"/>
                </a:solidFill>
                <a:latin typeface="Times New Roman"/>
                <a:cs typeface="Times New Roman"/>
              </a:rPr>
              <a:t>Makina </a:t>
            </a:r>
            <a:r>
              <a:rPr lang="sv-SE" sz="2800" b="1" i="1" dirty="0">
                <a:solidFill>
                  <a:srgbClr val="FF6600"/>
                </a:solidFill>
                <a:latin typeface="Times New Roman"/>
                <a:cs typeface="Times New Roman"/>
              </a:rPr>
              <a:t>yağı ve gres </a:t>
            </a:r>
            <a:r>
              <a:rPr lang="sv-SE" sz="2800" b="1" i="1" spc="-5" dirty="0">
                <a:solidFill>
                  <a:srgbClr val="FF6600"/>
                </a:solidFill>
                <a:latin typeface="Times New Roman"/>
                <a:cs typeface="Times New Roman"/>
              </a:rPr>
              <a:t>varillerinin</a:t>
            </a:r>
            <a:r>
              <a:rPr lang="sv-SE" sz="2800" b="1" i="1" spc="-60" dirty="0">
                <a:solidFill>
                  <a:srgbClr val="FF6600"/>
                </a:solidFill>
                <a:latin typeface="Times New Roman"/>
                <a:cs typeface="Times New Roman"/>
              </a:rPr>
              <a:t> </a:t>
            </a:r>
            <a:r>
              <a:rPr lang="sv-SE" sz="2800" b="1" i="1" dirty="0">
                <a:solidFill>
                  <a:srgbClr val="FF6600"/>
                </a:solidFill>
                <a:latin typeface="Times New Roman"/>
                <a:cs typeface="Times New Roman"/>
              </a:rPr>
              <a:t>depolanması</a:t>
            </a:r>
            <a:endParaRPr lang="sv-SE" sz="2800" dirty="0">
              <a:latin typeface="Times New Roman"/>
              <a:cs typeface="Times New Roman"/>
            </a:endParaRPr>
          </a:p>
        </p:txBody>
      </p:sp>
    </p:spTree>
    <p:extLst>
      <p:ext uri="{BB962C8B-B14F-4D97-AF65-F5344CB8AC3E}">
        <p14:creationId xmlns:p14="http://schemas.microsoft.com/office/powerpoint/2010/main" val="270566996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21">
            <a:extLst>
              <a:ext uri="{FF2B5EF4-FFF2-40B4-BE49-F238E27FC236}">
                <a16:creationId xmlns:a16="http://schemas.microsoft.com/office/drawing/2014/main" id="{2242AB45-6400-4B4B-A513-E168B68756B2}"/>
              </a:ext>
            </a:extLst>
          </p:cNvPr>
          <p:cNvSpPr txBox="1">
            <a:spLocks noGrp="1"/>
          </p:cNvSpPr>
          <p:nvPr>
            <p:ph idx="1"/>
          </p:nvPr>
        </p:nvSpPr>
        <p:spPr>
          <a:xfrm>
            <a:off x="391632" y="400863"/>
            <a:ext cx="8008089" cy="3295774"/>
          </a:xfrm>
          <a:prstGeom prst="rect">
            <a:avLst/>
          </a:prstGeom>
        </p:spPr>
        <p:txBody>
          <a:bodyPr vert="horz" wrap="square" lIns="0" tIns="12700" rIns="0" bIns="0" rtlCol="0">
            <a:spAutoFit/>
          </a:bodyPr>
          <a:lstStyle/>
          <a:p>
            <a:pPr marR="144145" algn="ctr">
              <a:lnSpc>
                <a:spcPts val="3060"/>
              </a:lnSpc>
              <a:spcBef>
                <a:spcPts val="100"/>
              </a:spcBef>
            </a:pPr>
            <a:r>
              <a:rPr sz="3000" b="1" i="1" spc="-5" dirty="0">
                <a:solidFill>
                  <a:srgbClr val="FF6600"/>
                </a:solidFill>
                <a:latin typeface="Times New Roman"/>
                <a:cs typeface="Times New Roman"/>
              </a:rPr>
              <a:t>Koruyucu </a:t>
            </a:r>
            <a:r>
              <a:rPr sz="3000" b="1" i="1" spc="-5" dirty="0" err="1">
                <a:solidFill>
                  <a:srgbClr val="FF6600"/>
                </a:solidFill>
                <a:latin typeface="Times New Roman"/>
                <a:cs typeface="Times New Roman"/>
              </a:rPr>
              <a:t>tamponlar</a:t>
            </a:r>
            <a:r>
              <a:rPr sz="3000" b="1" i="1" dirty="0">
                <a:solidFill>
                  <a:srgbClr val="FF6600"/>
                </a:solidFill>
                <a:latin typeface="Times New Roman"/>
                <a:cs typeface="Times New Roman"/>
              </a:rPr>
              <a:t> </a:t>
            </a:r>
            <a:r>
              <a:rPr sz="3000" b="1" i="1" dirty="0" err="1">
                <a:solidFill>
                  <a:srgbClr val="FF6600"/>
                </a:solidFill>
                <a:latin typeface="Times New Roman"/>
                <a:cs typeface="Times New Roman"/>
              </a:rPr>
              <a:t>ve</a:t>
            </a:r>
            <a:r>
              <a:rPr lang="tr-TR" sz="3000" dirty="0">
                <a:latin typeface="Times New Roman"/>
                <a:cs typeface="Times New Roman"/>
              </a:rPr>
              <a:t> </a:t>
            </a:r>
            <a:r>
              <a:rPr sz="3000" b="1" i="1" spc="-5" dirty="0" err="1">
                <a:solidFill>
                  <a:srgbClr val="FF6600"/>
                </a:solidFill>
                <a:latin typeface="Times New Roman"/>
                <a:cs typeface="Times New Roman"/>
              </a:rPr>
              <a:t>depolama</a:t>
            </a:r>
            <a:r>
              <a:rPr sz="3000" b="1" i="1" spc="-40" dirty="0">
                <a:solidFill>
                  <a:srgbClr val="FF6600"/>
                </a:solidFill>
                <a:latin typeface="Times New Roman"/>
                <a:cs typeface="Times New Roman"/>
              </a:rPr>
              <a:t> </a:t>
            </a:r>
            <a:r>
              <a:rPr sz="3000" b="1" i="1" spc="-5" dirty="0" err="1">
                <a:solidFill>
                  <a:srgbClr val="FF6600"/>
                </a:solidFill>
                <a:latin typeface="Times New Roman"/>
                <a:cs typeface="Times New Roman"/>
              </a:rPr>
              <a:t>teçhizatının</a:t>
            </a:r>
            <a:r>
              <a:rPr sz="3000" b="1" i="1" spc="-5" dirty="0">
                <a:solidFill>
                  <a:srgbClr val="FF6600"/>
                </a:solidFill>
                <a:latin typeface="Times New Roman"/>
                <a:cs typeface="Times New Roman"/>
              </a:rPr>
              <a:t>  </a:t>
            </a:r>
            <a:r>
              <a:rPr sz="3000" b="1" i="1" spc="-5" dirty="0" err="1">
                <a:solidFill>
                  <a:srgbClr val="FF6600"/>
                </a:solidFill>
                <a:latin typeface="Times New Roman"/>
                <a:cs typeface="Times New Roman"/>
              </a:rPr>
              <a:t>işaretlenmesi</a:t>
            </a:r>
            <a:endParaRPr sz="2650" dirty="0">
              <a:latin typeface="Times New Roman"/>
              <a:cs typeface="Times New Roman"/>
            </a:endParaRPr>
          </a:p>
          <a:p>
            <a:pPr marL="12700" marR="5080" indent="-1905">
              <a:lnSpc>
                <a:spcPct val="100000"/>
              </a:lnSpc>
            </a:pPr>
            <a:r>
              <a:rPr sz="2800" b="1" i="1" spc="-5" dirty="0">
                <a:latin typeface="Calibri "/>
                <a:cs typeface="Times New Roman"/>
              </a:rPr>
              <a:t>Rafların köşe başları koruyucu  ayak tamponları ile güvenli</a:t>
            </a:r>
            <a:r>
              <a:rPr sz="2800" b="1" i="1" spc="-40" dirty="0">
                <a:latin typeface="Calibri "/>
                <a:cs typeface="Times New Roman"/>
              </a:rPr>
              <a:t> </a:t>
            </a:r>
            <a:r>
              <a:rPr sz="2800" b="1" i="1" spc="-5" dirty="0">
                <a:latin typeface="Calibri "/>
                <a:cs typeface="Times New Roman"/>
              </a:rPr>
              <a:t>hale  getirilmeli,</a:t>
            </a:r>
            <a:endParaRPr sz="2800" dirty="0">
              <a:latin typeface="Calibri "/>
              <a:cs typeface="Times New Roman"/>
            </a:endParaRPr>
          </a:p>
          <a:p>
            <a:pPr>
              <a:lnSpc>
                <a:spcPct val="100000"/>
              </a:lnSpc>
              <a:spcBef>
                <a:spcPts val="1560"/>
              </a:spcBef>
            </a:pPr>
            <a:r>
              <a:rPr sz="2800" b="1" i="1" spc="-5" dirty="0">
                <a:latin typeface="Calibri "/>
                <a:cs typeface="Times New Roman"/>
              </a:rPr>
              <a:t>Özellikleri </a:t>
            </a:r>
            <a:r>
              <a:rPr sz="2800" b="1" i="1" spc="-5" dirty="0" err="1">
                <a:latin typeface="Calibri "/>
                <a:cs typeface="Times New Roman"/>
              </a:rPr>
              <a:t>ve</a:t>
            </a:r>
            <a:r>
              <a:rPr sz="2800" b="1" i="1" spc="-50" dirty="0">
                <a:latin typeface="Calibri "/>
                <a:cs typeface="Times New Roman"/>
              </a:rPr>
              <a:t> </a:t>
            </a:r>
            <a:r>
              <a:rPr sz="2800" b="1" i="1" spc="-5" dirty="0" err="1">
                <a:latin typeface="Calibri "/>
                <a:cs typeface="Times New Roman"/>
              </a:rPr>
              <a:t>taşıyabileceği</a:t>
            </a:r>
            <a:r>
              <a:rPr lang="tr-TR" dirty="0">
                <a:latin typeface="Calibri "/>
                <a:cs typeface="Times New Roman"/>
              </a:rPr>
              <a:t> </a:t>
            </a:r>
            <a:r>
              <a:rPr sz="2800" b="1" i="1" spc="-5" dirty="0" err="1">
                <a:latin typeface="Calibri "/>
                <a:cs typeface="Times New Roman"/>
              </a:rPr>
              <a:t>maksimum</a:t>
            </a:r>
            <a:r>
              <a:rPr sz="2800" b="1" i="1" spc="-5" dirty="0">
                <a:latin typeface="Calibri "/>
                <a:cs typeface="Times New Roman"/>
              </a:rPr>
              <a:t> yük </a:t>
            </a:r>
            <a:r>
              <a:rPr sz="2800" b="1" i="1" dirty="0">
                <a:latin typeface="Calibri "/>
                <a:cs typeface="Times New Roman"/>
              </a:rPr>
              <a:t>miktarı,</a:t>
            </a:r>
            <a:r>
              <a:rPr sz="2800" b="1" i="1" spc="-40" dirty="0">
                <a:latin typeface="Calibri "/>
                <a:cs typeface="Times New Roman"/>
              </a:rPr>
              <a:t> </a:t>
            </a:r>
            <a:r>
              <a:rPr sz="2800" b="1" i="1" spc="-5" dirty="0">
                <a:latin typeface="Calibri "/>
                <a:cs typeface="Times New Roman"/>
              </a:rPr>
              <a:t>rafların  üzerine açıkça görülebilecek  şekilde</a:t>
            </a:r>
            <a:r>
              <a:rPr sz="2800" b="1" i="1" spc="-25" dirty="0">
                <a:latin typeface="Calibri "/>
                <a:cs typeface="Times New Roman"/>
              </a:rPr>
              <a:t> </a:t>
            </a:r>
            <a:r>
              <a:rPr sz="2800" b="1" i="1" spc="-15" dirty="0">
                <a:latin typeface="Calibri "/>
                <a:cs typeface="Times New Roman"/>
              </a:rPr>
              <a:t>yazılmalıdır.</a:t>
            </a:r>
            <a:endParaRPr sz="2800" dirty="0">
              <a:latin typeface="Calibri "/>
              <a:cs typeface="Times New Roman"/>
            </a:endParaRPr>
          </a:p>
        </p:txBody>
      </p:sp>
      <p:pic>
        <p:nvPicPr>
          <p:cNvPr id="26626" name="Picture 2" descr="Ege DRS Raf ve Depo Sistemleri">
            <a:extLst>
              <a:ext uri="{FF2B5EF4-FFF2-40B4-BE49-F238E27FC236}">
                <a16:creationId xmlns:a16="http://schemas.microsoft.com/office/drawing/2014/main" id="{0CC31876-E6DE-4A1D-A4F3-45D403855D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6550" y="3964274"/>
            <a:ext cx="3863274" cy="2893726"/>
          </a:xfrm>
          <a:prstGeom prst="rect">
            <a:avLst/>
          </a:prstGeom>
          <a:noFill/>
          <a:extLst>
            <a:ext uri="{909E8E84-426E-40DD-AFC4-6F175D3DCCD1}">
              <a14:hiddenFill xmlns:a14="http://schemas.microsoft.com/office/drawing/2010/main">
                <a:solidFill>
                  <a:srgbClr val="FFFFFF"/>
                </a:solidFill>
              </a14:hiddenFill>
            </a:ext>
          </a:extLst>
        </p:spPr>
      </p:pic>
      <p:pic>
        <p:nvPicPr>
          <p:cNvPr id="26628" name="Picture 4" descr="KİMYASALLARIN DEPOLAMA, TAŞIMA VE İSTİFLEME KURALLARI - PDF Free Download">
            <a:extLst>
              <a:ext uri="{FF2B5EF4-FFF2-40B4-BE49-F238E27FC236}">
                <a16:creationId xmlns:a16="http://schemas.microsoft.com/office/drawing/2014/main" id="{8CAF59A3-50D0-4C1A-A749-23E9EDB7C4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0892" y="475807"/>
            <a:ext cx="3896917" cy="61376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569505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6B70492A-754D-485C-AD97-B013229976F2}"/>
              </a:ext>
            </a:extLst>
          </p:cNvPr>
          <p:cNvSpPr>
            <a:spLocks noGrp="1"/>
          </p:cNvSpPr>
          <p:nvPr>
            <p:ph type="title"/>
          </p:nvPr>
        </p:nvSpPr>
        <p:spPr>
          <a:xfrm>
            <a:off x="838200" y="365126"/>
            <a:ext cx="10515600" cy="761926"/>
          </a:xfrm>
        </p:spPr>
        <p:txBody>
          <a:bodyPr>
            <a:normAutofit fontScale="90000"/>
          </a:bodyPr>
          <a:lstStyle/>
          <a:p>
            <a:br>
              <a:rPr lang="tr-TR" b="1" i="1" spc="-40" dirty="0">
                <a:solidFill>
                  <a:srgbClr val="FF6600"/>
                </a:solidFill>
                <a:latin typeface="Times New Roman"/>
                <a:cs typeface="Times New Roman"/>
              </a:rPr>
            </a:br>
            <a:r>
              <a:rPr lang="tr-TR" b="1" i="1" spc="-40" dirty="0">
                <a:solidFill>
                  <a:srgbClr val="FF6600"/>
                </a:solidFill>
                <a:latin typeface="Times New Roman"/>
                <a:cs typeface="Times New Roman"/>
              </a:rPr>
              <a:t>Tehlikeli </a:t>
            </a:r>
            <a:r>
              <a:rPr lang="tr-TR" b="1" i="1" spc="-5" dirty="0">
                <a:solidFill>
                  <a:srgbClr val="FF6600"/>
                </a:solidFill>
                <a:latin typeface="Times New Roman"/>
                <a:cs typeface="Times New Roman"/>
              </a:rPr>
              <a:t>sıvı</a:t>
            </a:r>
            <a:r>
              <a:rPr lang="tr-TR" b="1" i="1" spc="-40" dirty="0">
                <a:solidFill>
                  <a:srgbClr val="FF6600"/>
                </a:solidFill>
                <a:latin typeface="Times New Roman"/>
                <a:cs typeface="Times New Roman"/>
              </a:rPr>
              <a:t> </a:t>
            </a:r>
            <a:r>
              <a:rPr lang="tr-TR" b="1" i="1" dirty="0">
                <a:solidFill>
                  <a:srgbClr val="FF6600"/>
                </a:solidFill>
                <a:latin typeface="Times New Roman"/>
                <a:cs typeface="Times New Roman"/>
              </a:rPr>
              <a:t>depoları</a:t>
            </a:r>
            <a:br>
              <a:rPr lang="tr-TR" dirty="0">
                <a:latin typeface="Times New Roman"/>
                <a:cs typeface="Times New Roman"/>
              </a:rPr>
            </a:br>
            <a:endParaRPr lang="tr-TR" dirty="0"/>
          </a:p>
        </p:txBody>
      </p:sp>
      <p:sp>
        <p:nvSpPr>
          <p:cNvPr id="3" name="İçerik Yer Tutucusu 2">
            <a:extLst>
              <a:ext uri="{FF2B5EF4-FFF2-40B4-BE49-F238E27FC236}">
                <a16:creationId xmlns:a16="http://schemas.microsoft.com/office/drawing/2014/main" id="{52E3F20E-FF8C-4E7E-850C-79F1B8916B05}"/>
              </a:ext>
            </a:extLst>
          </p:cNvPr>
          <p:cNvSpPr>
            <a:spLocks noGrp="1"/>
          </p:cNvSpPr>
          <p:nvPr>
            <p:ph idx="1"/>
          </p:nvPr>
        </p:nvSpPr>
        <p:spPr>
          <a:xfrm>
            <a:off x="529856" y="1253331"/>
            <a:ext cx="10515600" cy="4351338"/>
          </a:xfrm>
        </p:spPr>
        <p:txBody>
          <a:bodyPr>
            <a:normAutofit/>
          </a:bodyPr>
          <a:lstStyle/>
          <a:p>
            <a:r>
              <a:rPr lang="tr-TR" dirty="0"/>
              <a:t>Depoların etrafı bir arıza halinde, mevcut en büyük deponun içindeki sıvının yarısını alabilecek uygun güvenlik duvarıyla veya tamamını alabilecek büyüklükte kuyu veya toplama  çukurlarına bağlı drenaj kanalları ile çevrelenmelidir.</a:t>
            </a:r>
          </a:p>
          <a:p>
            <a:r>
              <a:rPr lang="tr-TR" dirty="0"/>
              <a:t>Depoların drenaj hattı yağmur kanalı veya şehir pis su hattına doğrudan bağlanmamalıdır. Bağlanırsa çevre kirliliğine sebep olur.</a:t>
            </a:r>
          </a:p>
          <a:p>
            <a:r>
              <a:rPr lang="tr-TR" dirty="0"/>
              <a:t>Drenaj hattı toplama çukurlarına bağlanmalı. Burada toplanan atıklar daha sonra bertaraf edilmelidir.</a:t>
            </a:r>
          </a:p>
          <a:p>
            <a:endParaRPr lang="tr-TR" dirty="0"/>
          </a:p>
        </p:txBody>
      </p:sp>
    </p:spTree>
    <p:extLst>
      <p:ext uri="{BB962C8B-B14F-4D97-AF65-F5344CB8AC3E}">
        <p14:creationId xmlns:p14="http://schemas.microsoft.com/office/powerpoint/2010/main" val="385373728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6" name="Picture 4" descr="TEHLİKELİ SIVI ATIK DEPOLARINDA DÖKÜNTÜ ÖNLEME YÖNETİMİ Açık Tehlikeli Sıvı  Atık Depolama Alanlarında Döküntü">
            <a:extLst>
              <a:ext uri="{FF2B5EF4-FFF2-40B4-BE49-F238E27FC236}">
                <a16:creationId xmlns:a16="http://schemas.microsoft.com/office/drawing/2014/main" id="{36DD3C67-51A7-4E10-86AF-84C3E8F039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349" y="251194"/>
            <a:ext cx="6559317" cy="3177806"/>
          </a:xfrm>
          <a:prstGeom prst="rect">
            <a:avLst/>
          </a:prstGeom>
          <a:noFill/>
          <a:extLst>
            <a:ext uri="{909E8E84-426E-40DD-AFC4-6F175D3DCCD1}">
              <a14:hiddenFill xmlns:a14="http://schemas.microsoft.com/office/drawing/2010/main">
                <a:solidFill>
                  <a:srgbClr val="FFFFFF"/>
                </a:solidFill>
              </a14:hiddenFill>
            </a:ext>
          </a:extLst>
        </p:spPr>
      </p:pic>
      <p:pic>
        <p:nvPicPr>
          <p:cNvPr id="4" name="Resim 3">
            <a:extLst>
              <a:ext uri="{FF2B5EF4-FFF2-40B4-BE49-F238E27FC236}">
                <a16:creationId xmlns:a16="http://schemas.microsoft.com/office/drawing/2014/main" id="{6166492D-9EAD-475F-8DC4-7D1935CAA71F}"/>
              </a:ext>
            </a:extLst>
          </p:cNvPr>
          <p:cNvPicPr>
            <a:picLocks noChangeAspect="1"/>
          </p:cNvPicPr>
          <p:nvPr/>
        </p:nvPicPr>
        <p:blipFill>
          <a:blip r:embed="rId3"/>
          <a:stretch>
            <a:fillRect/>
          </a:stretch>
        </p:blipFill>
        <p:spPr>
          <a:xfrm>
            <a:off x="6404391" y="3399942"/>
            <a:ext cx="5677692" cy="3458058"/>
          </a:xfrm>
          <a:prstGeom prst="rect">
            <a:avLst/>
          </a:prstGeom>
        </p:spPr>
      </p:pic>
      <p:pic>
        <p:nvPicPr>
          <p:cNvPr id="28678" name="Picture 6" descr="100 LT Kimyasal Döküntü Taşma Tavası Taban Izgaralı | Pressol Yağlama  Cihazları Türkiye Distribütörü - Odaksan">
            <a:extLst>
              <a:ext uri="{FF2B5EF4-FFF2-40B4-BE49-F238E27FC236}">
                <a16:creationId xmlns:a16="http://schemas.microsoft.com/office/drawing/2014/main" id="{DEEB79CF-BC1F-4B52-8B64-0D825EAE14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36492" y="0"/>
            <a:ext cx="3414159" cy="3349039"/>
          </a:xfrm>
          <a:prstGeom prst="rect">
            <a:avLst/>
          </a:prstGeom>
          <a:noFill/>
          <a:extLst>
            <a:ext uri="{909E8E84-426E-40DD-AFC4-6F175D3DCCD1}">
              <a14:hiddenFill xmlns:a14="http://schemas.microsoft.com/office/drawing/2010/main">
                <a:solidFill>
                  <a:srgbClr val="FFFFFF"/>
                </a:solidFill>
              </a14:hiddenFill>
            </a:ext>
          </a:extLst>
        </p:spPr>
      </p:pic>
      <p:pic>
        <p:nvPicPr>
          <p:cNvPr id="28680" name="Picture 8" descr="Crocsy 100 Litrelik Döküntü Önleme ve Toplama Tavası - Maksimum İş  Güvenliği Ltd. Şti.">
            <a:extLst>
              <a:ext uri="{FF2B5EF4-FFF2-40B4-BE49-F238E27FC236}">
                <a16:creationId xmlns:a16="http://schemas.microsoft.com/office/drawing/2014/main" id="{CE859B28-E607-47AA-B5F6-B5827DAB38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259" y="3680194"/>
            <a:ext cx="3669119" cy="31778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784164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07AFA166-C0F8-4D4E-B953-E8392BCD35B1}"/>
              </a:ext>
            </a:extLst>
          </p:cNvPr>
          <p:cNvSpPr>
            <a:spLocks noGrp="1"/>
          </p:cNvSpPr>
          <p:nvPr>
            <p:ph type="title"/>
          </p:nvPr>
        </p:nvSpPr>
        <p:spPr>
          <a:xfrm>
            <a:off x="838200" y="365126"/>
            <a:ext cx="10515600" cy="719396"/>
          </a:xfrm>
          <a:solidFill>
            <a:srgbClr val="EB3345"/>
          </a:solidFill>
        </p:spPr>
        <p:txBody>
          <a:bodyPr/>
          <a:lstStyle/>
          <a:p>
            <a:r>
              <a:rPr lang="tr-TR" dirty="0">
                <a:solidFill>
                  <a:schemeClr val="bg1"/>
                </a:solidFill>
              </a:rPr>
              <a:t>                            PATLAYICILAR</a:t>
            </a:r>
            <a:r>
              <a:rPr lang="tr-TR" dirty="0"/>
              <a:t> </a:t>
            </a:r>
          </a:p>
        </p:txBody>
      </p:sp>
      <p:sp>
        <p:nvSpPr>
          <p:cNvPr id="3" name="İçerik Yer Tutucusu 2">
            <a:extLst>
              <a:ext uri="{FF2B5EF4-FFF2-40B4-BE49-F238E27FC236}">
                <a16:creationId xmlns:a16="http://schemas.microsoft.com/office/drawing/2014/main" id="{1FD9D5F0-7E8B-40FD-AC9C-00EF52093F32}"/>
              </a:ext>
            </a:extLst>
          </p:cNvPr>
          <p:cNvSpPr>
            <a:spLocks noGrp="1"/>
          </p:cNvSpPr>
          <p:nvPr>
            <p:ph idx="1"/>
          </p:nvPr>
        </p:nvSpPr>
        <p:spPr>
          <a:xfrm>
            <a:off x="838200" y="1275907"/>
            <a:ext cx="10515600" cy="4986116"/>
          </a:xfrm>
        </p:spPr>
        <p:txBody>
          <a:bodyPr>
            <a:normAutofit/>
          </a:bodyPr>
          <a:lstStyle/>
          <a:p>
            <a:r>
              <a:rPr lang="tr-TR" dirty="0"/>
              <a:t>Patlayıcı maddeleri depolamak ve kullanmak için özel bir alan oluşturulmalıdır. </a:t>
            </a:r>
          </a:p>
          <a:p>
            <a:r>
              <a:rPr lang="tr-TR" dirty="0"/>
              <a:t>Depolama odaları sağlam inşa edilmiş olmalı ve kullanılmadığı zamanlarda güvenli bir şekilde kilitlenmiş olmalıdır. </a:t>
            </a:r>
          </a:p>
          <a:p>
            <a:r>
              <a:rPr lang="tr-TR" dirty="0"/>
              <a:t>Herhangi bir patlama sonucu oluşabilecek hasarı en aza indirmek için depolama alanları diğer bina ve yapılardan uzakta bulunmalıdır. </a:t>
            </a:r>
          </a:p>
          <a:p>
            <a:r>
              <a:rPr lang="tr-TR" dirty="0"/>
              <a:t>Depolama alanı iyi havalandırılmış ve rutubetten arındırılmış olmalıdır. </a:t>
            </a:r>
          </a:p>
          <a:p>
            <a:r>
              <a:rPr lang="tr-TR" dirty="0"/>
              <a:t>Depoda doğal aydınlatma veya taşınabilir elektrik lambaları kullanılmalı ya da deponun dışından aydınlatma yapılmalıdır. </a:t>
            </a:r>
          </a:p>
          <a:p>
            <a:r>
              <a:rPr lang="tr-TR" dirty="0"/>
              <a:t>Depo zemini ahşaptan veya kıvılcım oluşturmayacak başka bir maddeden yapılmış olmalıdır. </a:t>
            </a:r>
          </a:p>
        </p:txBody>
      </p:sp>
      <p:pic>
        <p:nvPicPr>
          <p:cNvPr id="4" name="Resim 3">
            <a:extLst>
              <a:ext uri="{FF2B5EF4-FFF2-40B4-BE49-F238E27FC236}">
                <a16:creationId xmlns:a16="http://schemas.microsoft.com/office/drawing/2014/main" id="{81DE6B51-E3A9-405F-8D86-5793AEEE8B49}"/>
              </a:ext>
            </a:extLst>
          </p:cNvPr>
          <p:cNvPicPr>
            <a:picLocks noChangeAspect="1"/>
          </p:cNvPicPr>
          <p:nvPr/>
        </p:nvPicPr>
        <p:blipFill>
          <a:blip r:embed="rId2"/>
          <a:stretch>
            <a:fillRect/>
          </a:stretch>
        </p:blipFill>
        <p:spPr>
          <a:xfrm>
            <a:off x="10044786" y="4679046"/>
            <a:ext cx="2024014" cy="1813828"/>
          </a:xfrm>
          <a:prstGeom prst="rect">
            <a:avLst/>
          </a:prstGeom>
        </p:spPr>
      </p:pic>
    </p:spTree>
    <p:extLst>
      <p:ext uri="{BB962C8B-B14F-4D97-AF65-F5344CB8AC3E}">
        <p14:creationId xmlns:p14="http://schemas.microsoft.com/office/powerpoint/2010/main" val="84140712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F1ABD604-10D5-4476-8012-E0F8D3160B43}"/>
              </a:ext>
            </a:extLst>
          </p:cNvPr>
          <p:cNvSpPr>
            <a:spLocks noGrp="1"/>
          </p:cNvSpPr>
          <p:nvPr>
            <p:ph idx="1"/>
          </p:nvPr>
        </p:nvSpPr>
        <p:spPr>
          <a:xfrm>
            <a:off x="838200" y="786809"/>
            <a:ext cx="10515600" cy="5390154"/>
          </a:xfrm>
        </p:spPr>
        <p:txBody>
          <a:bodyPr>
            <a:normAutofit/>
          </a:bodyPr>
          <a:lstStyle/>
          <a:p>
            <a:r>
              <a:rPr lang="tr-TR" dirty="0"/>
              <a:t>Depolama alanının çevresi kuru ot, çöp ve yanmaya yatkın diğer maddelerden arındırılmış olmalıdır. </a:t>
            </a:r>
          </a:p>
          <a:p>
            <a:r>
              <a:rPr lang="tr-TR" dirty="0"/>
              <a:t>Hiçbir depo; petrol, yağ, yanıcı ya da parlayıcı atık madde, açıkta ateş veya alev içeren binaların yanında olmamalıdır. </a:t>
            </a:r>
          </a:p>
          <a:p>
            <a:r>
              <a:rPr lang="tr-TR" dirty="0"/>
              <a:t>Patlayıcı maddeleri kullanan görevlilere güvenli depolama metotları, kimyasalların tehlikeleri gibi konularda eğitim verilmelidir.</a:t>
            </a:r>
          </a:p>
          <a:p>
            <a:r>
              <a:rPr lang="tr-TR" dirty="0"/>
              <a:t> Depolama sırasında sıvı kaplarında patlayıcı peroksit oluşturucu ürünlerin bulunmasına izin verilmemelidir. Kara barut ve patlayıcılar ayrı depolama alanlarında depolanmalıdır. </a:t>
            </a:r>
          </a:p>
          <a:p>
            <a:r>
              <a:rPr lang="tr-TR" dirty="0"/>
              <a:t>Depolama alanında hiçbir alet, patlatıcı ya da herhangi bir malzeme bulunmamalıdır. </a:t>
            </a:r>
          </a:p>
          <a:p>
            <a:r>
              <a:rPr lang="tr-TR" dirty="0"/>
              <a:t>Patlayıcıların kutularının açılmasında paslanmaz aletler kullanılmalıdır. </a:t>
            </a:r>
          </a:p>
          <a:p>
            <a:endParaRPr lang="tr-TR" dirty="0"/>
          </a:p>
        </p:txBody>
      </p:sp>
    </p:spTree>
    <p:extLst>
      <p:ext uri="{BB962C8B-B14F-4D97-AF65-F5344CB8AC3E}">
        <p14:creationId xmlns:p14="http://schemas.microsoft.com/office/powerpoint/2010/main" val="155298770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51536E00-2520-4785-999F-6CF3A7CAEB05}"/>
              </a:ext>
            </a:extLst>
          </p:cNvPr>
          <p:cNvSpPr>
            <a:spLocks noGrp="1"/>
          </p:cNvSpPr>
          <p:nvPr>
            <p:ph type="title"/>
          </p:nvPr>
        </p:nvSpPr>
        <p:spPr>
          <a:xfrm>
            <a:off x="838200" y="365126"/>
            <a:ext cx="10515600" cy="751294"/>
          </a:xfrm>
          <a:solidFill>
            <a:srgbClr val="EB3345"/>
          </a:solidFill>
        </p:spPr>
        <p:txBody>
          <a:bodyPr/>
          <a:lstStyle/>
          <a:p>
            <a:pPr algn="ctr"/>
            <a:r>
              <a:rPr lang="tr-TR" dirty="0">
                <a:solidFill>
                  <a:schemeClr val="bg1"/>
                </a:solidFill>
              </a:rPr>
              <a:t>Alevlenir Gazlar</a:t>
            </a:r>
          </a:p>
        </p:txBody>
      </p:sp>
      <p:sp>
        <p:nvSpPr>
          <p:cNvPr id="3" name="İçerik Yer Tutucusu 2">
            <a:extLst>
              <a:ext uri="{FF2B5EF4-FFF2-40B4-BE49-F238E27FC236}">
                <a16:creationId xmlns:a16="http://schemas.microsoft.com/office/drawing/2014/main" id="{2E954D22-50BD-44F9-A61E-5738C79FFC35}"/>
              </a:ext>
            </a:extLst>
          </p:cNvPr>
          <p:cNvSpPr>
            <a:spLocks noGrp="1"/>
          </p:cNvSpPr>
          <p:nvPr>
            <p:ph idx="1"/>
          </p:nvPr>
        </p:nvSpPr>
        <p:spPr>
          <a:xfrm>
            <a:off x="838200" y="1456660"/>
            <a:ext cx="10515600" cy="4720303"/>
          </a:xfrm>
        </p:spPr>
        <p:txBody>
          <a:bodyPr>
            <a:normAutofit fontScale="85000" lnSpcReduction="20000"/>
          </a:bodyPr>
          <a:lstStyle/>
          <a:p>
            <a:r>
              <a:rPr lang="tr-TR" dirty="0"/>
              <a:t>Alev alabilen maddeler, güneş ışığından, tüm ısı ve alev kaynaklarından uzak tutulmalıdır. Depolama odalarının duvarları, tavanları ve zeminleri yangına en az iki saat dayanıklı malzemelerden yapılmış olmalıdır. </a:t>
            </a:r>
          </a:p>
          <a:p>
            <a:r>
              <a:rPr lang="tr-TR" dirty="0"/>
              <a:t>Depolama odaları otomatik kapanan yangın kapılarıyla donatılmış olmalıdır. Depolama odalarının tesisatlarının elektrik topraklaması yapılmalı ve periyodik olarak kontrol edilmeli ya da otomatik duman veya yangın </a:t>
            </a:r>
            <a:r>
              <a:rPr lang="tr-TR" dirty="0" err="1"/>
              <a:t>dedektörleri</a:t>
            </a:r>
            <a:r>
              <a:rPr lang="tr-TR" dirty="0"/>
              <a:t> yerleştirilmiş olmalıdır. </a:t>
            </a:r>
          </a:p>
          <a:p>
            <a:r>
              <a:rPr lang="tr-TR" dirty="0"/>
              <a:t>Alevlenir maddeler, buharlarının havayla karışması sonucu kazara oluşabilecek tutuşmaları önlemek için yeterince serin ve iyi havalandırılan yerlerde depolanmalıdır. </a:t>
            </a:r>
          </a:p>
          <a:p>
            <a:r>
              <a:rPr lang="tr-TR" dirty="0"/>
              <a:t>Alevlenir çözücülerin buharları havadan ağır olabilir ve uzaktaki tutuşturma kaynağına zeminden ilerleyebilir. Dökülmüş kimyasalların alevlenir buharları merdiven ve asansör boşluklarından aşağı inebilir ve alt katlarda tutuşabilir.  Bu yüzden bu çözücülerin kullanıldığı ve depolandığı yerlerde sigara kullanımı ve açık alevler yasaklanmalıdır.</a:t>
            </a:r>
          </a:p>
        </p:txBody>
      </p:sp>
    </p:spTree>
    <p:extLst>
      <p:ext uri="{BB962C8B-B14F-4D97-AF65-F5344CB8AC3E}">
        <p14:creationId xmlns:p14="http://schemas.microsoft.com/office/powerpoint/2010/main" val="655274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5BE33F0B-9DBB-4AF4-B413-8BE5875E4206}"/>
              </a:ext>
            </a:extLst>
          </p:cNvPr>
          <p:cNvSpPr/>
          <p:nvPr/>
        </p:nvSpPr>
        <p:spPr>
          <a:xfrm>
            <a:off x="495300" y="1191994"/>
            <a:ext cx="11696700" cy="5355312"/>
          </a:xfrm>
          <a:prstGeom prst="rect">
            <a:avLst/>
          </a:prstGeom>
        </p:spPr>
        <p:txBody>
          <a:bodyPr wrap="square">
            <a:spAutoFit/>
          </a:bodyPr>
          <a:lstStyle/>
          <a:p>
            <a:r>
              <a:rPr lang="tr-TR" b="1" i="0" dirty="0">
                <a:solidFill>
                  <a:srgbClr val="333333"/>
                </a:solidFill>
                <a:effectLst/>
                <a:latin typeface="Poppins"/>
              </a:rPr>
              <a:t>a) Alerjik madde:</a:t>
            </a:r>
            <a:r>
              <a:rPr lang="tr-TR" b="0" i="0" dirty="0">
                <a:solidFill>
                  <a:srgbClr val="333333"/>
                </a:solidFill>
                <a:effectLst/>
                <a:latin typeface="Poppins"/>
              </a:rPr>
              <a:t> Solunduğunda, cilde nüfuz ettiğinde aşırı derecede hassasiyet meydana getirme özelliği olan ve daha sonra maruz kalınması durumunda karakteristik olumsuz etkilerin ortaya çıkmasına neden olan maddeleri,</a:t>
            </a:r>
            <a:br>
              <a:rPr lang="tr-TR" dirty="0"/>
            </a:br>
            <a:br>
              <a:rPr lang="tr-TR" dirty="0"/>
            </a:br>
            <a:r>
              <a:rPr lang="tr-TR" b="1" i="0" dirty="0">
                <a:solidFill>
                  <a:srgbClr val="333333"/>
                </a:solidFill>
                <a:effectLst/>
                <a:latin typeface="Poppins"/>
              </a:rPr>
              <a:t>b) Alevlenir madde:</a:t>
            </a:r>
            <a:r>
              <a:rPr lang="tr-TR" b="0" i="0" dirty="0">
                <a:solidFill>
                  <a:srgbClr val="333333"/>
                </a:solidFill>
                <a:effectLst/>
                <a:latin typeface="Poppins"/>
              </a:rPr>
              <a:t> Parlama noktası 21°C &amp; 55°C arasında olan sıvı haldeki maddeleri,</a:t>
            </a:r>
            <a:br>
              <a:rPr lang="tr-TR" dirty="0"/>
            </a:br>
            <a:br>
              <a:rPr lang="tr-TR" dirty="0"/>
            </a:br>
            <a:r>
              <a:rPr lang="tr-TR" b="1" i="0" dirty="0">
                <a:solidFill>
                  <a:srgbClr val="333333"/>
                </a:solidFill>
                <a:effectLst/>
                <a:latin typeface="Poppins"/>
              </a:rPr>
              <a:t>c) Aşındırıcı madde:</a:t>
            </a:r>
            <a:r>
              <a:rPr lang="tr-TR" b="0" i="0" dirty="0">
                <a:solidFill>
                  <a:srgbClr val="333333"/>
                </a:solidFill>
                <a:effectLst/>
                <a:latin typeface="Poppins"/>
              </a:rPr>
              <a:t> Canlı doku ile temasında, dokunun tahribatına neden olabilen maddeleri,</a:t>
            </a:r>
            <a:br>
              <a:rPr lang="tr-TR" dirty="0"/>
            </a:br>
            <a:br>
              <a:rPr lang="tr-TR" dirty="0"/>
            </a:br>
            <a:r>
              <a:rPr lang="tr-TR" b="1" i="0" dirty="0">
                <a:solidFill>
                  <a:srgbClr val="333333"/>
                </a:solidFill>
                <a:effectLst/>
                <a:latin typeface="Poppins"/>
              </a:rPr>
              <a:t>ç) Bakanlık:</a:t>
            </a:r>
            <a:r>
              <a:rPr lang="tr-TR" b="0" i="0" dirty="0">
                <a:solidFill>
                  <a:srgbClr val="333333"/>
                </a:solidFill>
                <a:effectLst/>
                <a:latin typeface="Poppins"/>
              </a:rPr>
              <a:t> Çalışma ve Sosyal Güvenlik Bakanlığını,</a:t>
            </a:r>
            <a:br>
              <a:rPr lang="tr-TR" dirty="0"/>
            </a:br>
            <a:br>
              <a:rPr lang="tr-TR" dirty="0"/>
            </a:br>
            <a:r>
              <a:rPr lang="tr-TR" b="1" i="0" dirty="0">
                <a:solidFill>
                  <a:srgbClr val="333333"/>
                </a:solidFill>
                <a:effectLst/>
                <a:latin typeface="Poppins"/>
              </a:rPr>
              <a:t>d) Biyolojik sınır değeri:</a:t>
            </a:r>
            <a:r>
              <a:rPr lang="tr-TR" b="0" i="0" dirty="0">
                <a:solidFill>
                  <a:srgbClr val="333333"/>
                </a:solidFill>
                <a:effectLst/>
                <a:latin typeface="Poppins"/>
              </a:rPr>
              <a:t> Kimyasal maddenin ve </a:t>
            </a:r>
            <a:r>
              <a:rPr lang="tr-TR" b="0" i="0" dirty="0" err="1">
                <a:solidFill>
                  <a:srgbClr val="333333"/>
                </a:solidFill>
                <a:effectLst/>
                <a:latin typeface="Poppins"/>
              </a:rPr>
              <a:t>metabolitinin</a:t>
            </a:r>
            <a:r>
              <a:rPr lang="tr-TR" b="0" i="0" dirty="0">
                <a:solidFill>
                  <a:srgbClr val="333333"/>
                </a:solidFill>
                <a:effectLst/>
                <a:latin typeface="Poppins"/>
              </a:rPr>
              <a:t> uygun biyolojik ortamdaki konsantrasyonunun ve etki göstergesinin üst sınırını,</a:t>
            </a:r>
            <a:br>
              <a:rPr lang="tr-TR" dirty="0"/>
            </a:br>
            <a:br>
              <a:rPr lang="tr-TR" dirty="0"/>
            </a:br>
            <a:r>
              <a:rPr lang="tr-TR" b="1" i="0" dirty="0">
                <a:solidFill>
                  <a:srgbClr val="333333"/>
                </a:solidFill>
                <a:effectLst/>
                <a:latin typeface="Poppins"/>
              </a:rPr>
              <a:t>e) Çevre için tehlikeli madde:</a:t>
            </a:r>
            <a:r>
              <a:rPr lang="tr-TR" b="0" i="0" dirty="0">
                <a:solidFill>
                  <a:srgbClr val="333333"/>
                </a:solidFill>
                <a:effectLst/>
                <a:latin typeface="Poppins"/>
              </a:rPr>
              <a:t> Çevre ortamına girdiğinde çevrenin bir veya birkaç unsuru için hemen veya sonradan kısa veya uzun süreli tehlikeler gösteren maddeleri,</a:t>
            </a:r>
            <a:br>
              <a:rPr lang="tr-TR" dirty="0"/>
            </a:br>
            <a:br>
              <a:rPr lang="tr-TR" dirty="0"/>
            </a:br>
            <a:r>
              <a:rPr lang="tr-TR" b="1" i="0" dirty="0">
                <a:solidFill>
                  <a:srgbClr val="333333"/>
                </a:solidFill>
                <a:effectLst/>
                <a:latin typeface="Poppins"/>
              </a:rPr>
              <a:t>f) Çok kolay alevlenir madde:</a:t>
            </a:r>
            <a:r>
              <a:rPr lang="tr-TR" b="0" i="0" dirty="0">
                <a:solidFill>
                  <a:srgbClr val="333333"/>
                </a:solidFill>
                <a:effectLst/>
                <a:latin typeface="Poppins"/>
              </a:rPr>
              <a:t> 0°C´den düşük parlama noktası ve 35°C´den düşük kaynama noktasına sahip sıvı haldeki maddeler ile oda sıcaklığında ve basıncı altında hava ile temasında yanabilen, gaz haldeki maddeleri,</a:t>
            </a:r>
            <a:br>
              <a:rPr lang="tr-TR" dirty="0"/>
            </a:br>
            <a:br>
              <a:rPr lang="tr-TR" dirty="0"/>
            </a:br>
            <a:endParaRPr lang="tr-TR" dirty="0"/>
          </a:p>
        </p:txBody>
      </p:sp>
    </p:spTree>
    <p:extLst>
      <p:ext uri="{BB962C8B-B14F-4D97-AF65-F5344CB8AC3E}">
        <p14:creationId xmlns:p14="http://schemas.microsoft.com/office/powerpoint/2010/main" val="355405554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876F8BE3-4EC0-46BA-986A-1FF311CA89A4}"/>
              </a:ext>
            </a:extLst>
          </p:cNvPr>
          <p:cNvSpPr>
            <a:spLocks noGrp="1"/>
          </p:cNvSpPr>
          <p:nvPr>
            <p:ph idx="1"/>
          </p:nvPr>
        </p:nvSpPr>
        <p:spPr>
          <a:xfrm>
            <a:off x="838200" y="786810"/>
            <a:ext cx="10515600" cy="5390154"/>
          </a:xfrm>
        </p:spPr>
        <p:txBody>
          <a:bodyPr>
            <a:normAutofit fontScale="92500" lnSpcReduction="20000"/>
          </a:bodyPr>
          <a:lstStyle/>
          <a:p>
            <a:r>
              <a:rPr lang="tr-TR" dirty="0"/>
              <a:t>“Sigara içilmez” işaretleri alev alabilen maddelerin depolandığı alanlarda gözle fark edilir bir yere asılmalıdır. </a:t>
            </a:r>
          </a:p>
          <a:p>
            <a:r>
              <a:rPr lang="tr-TR" dirty="0"/>
              <a:t>Alevlenir maddelerin depolanması için en güvenli yol taşınabilir ve onaylı güvenlik kapları kullanmaktır. Alevlenir maddelerin taşınmasında genellikle 200 litrelik silindirler kullanılır ama bunlar uzun vadeli depolama için düşünülmemelidir. </a:t>
            </a:r>
          </a:p>
          <a:p>
            <a:r>
              <a:rPr lang="tr-TR" dirty="0"/>
              <a:t>Depolama kabının kapağı dikkatlice çıkarılmalı ve ısıdan, ateşten veya güneş ışığına </a:t>
            </a:r>
            <a:r>
              <a:rPr lang="tr-TR" dirty="0" err="1"/>
              <a:t>maruziyetten</a:t>
            </a:r>
            <a:r>
              <a:rPr lang="tr-TR" dirty="0"/>
              <a:t> kaynaklanabilecek iç basınç artmasını engellemek için onaylı basınç tahliye çıkışıyla değiştirilmelidir. </a:t>
            </a:r>
          </a:p>
          <a:p>
            <a:r>
              <a:rPr lang="tr-TR" dirty="0"/>
              <a:t>Çok kolay alevlenir maddeler, güçlü oksitleyicilerden ve kendiliğinden yanmaya yatkın maddelerden ayrı tutulmalıdır. </a:t>
            </a:r>
          </a:p>
          <a:p>
            <a:r>
              <a:rPr lang="tr-TR" dirty="0"/>
              <a:t>Kimyasal maddenin tehlikesine uygun bir yangın söndürücü hazır durumda bekletilmeli ve bunu kullanacak olan çalışanlara gerekli eğitim verilmelidir. </a:t>
            </a:r>
          </a:p>
          <a:p>
            <a:r>
              <a:rPr lang="tr-TR" dirty="0"/>
              <a:t>Alevlenir maddeler metal malzemeden aktarılırken, çalışan kapalı transfer sistemi kullanılmalı veya uygun egzoz havalandırması bulunmalıdır. </a:t>
            </a:r>
          </a:p>
        </p:txBody>
      </p:sp>
    </p:spTree>
    <p:extLst>
      <p:ext uri="{BB962C8B-B14F-4D97-AF65-F5344CB8AC3E}">
        <p14:creationId xmlns:p14="http://schemas.microsoft.com/office/powerpoint/2010/main" val="83860432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2FACB774-B2CD-47A6-A7FC-4B8C668D7442}"/>
              </a:ext>
            </a:extLst>
          </p:cNvPr>
          <p:cNvSpPr>
            <a:spLocks noGrp="1"/>
          </p:cNvSpPr>
          <p:nvPr>
            <p:ph type="title"/>
          </p:nvPr>
        </p:nvSpPr>
        <p:spPr>
          <a:xfrm>
            <a:off x="838200" y="500061"/>
            <a:ext cx="9890051" cy="892803"/>
          </a:xfrm>
          <a:solidFill>
            <a:srgbClr val="EB3345"/>
          </a:solidFill>
        </p:spPr>
        <p:txBody>
          <a:bodyPr/>
          <a:lstStyle/>
          <a:p>
            <a:pPr algn="ctr"/>
            <a:r>
              <a:rPr lang="tr-TR" dirty="0">
                <a:solidFill>
                  <a:schemeClr val="bg1"/>
                </a:solidFill>
              </a:rPr>
              <a:t>Alevlenir </a:t>
            </a:r>
            <a:r>
              <a:rPr lang="tr-TR" dirty="0" err="1">
                <a:solidFill>
                  <a:schemeClr val="bg1"/>
                </a:solidFill>
              </a:rPr>
              <a:t>Aerosoller</a:t>
            </a:r>
            <a:endParaRPr lang="tr-TR" dirty="0">
              <a:solidFill>
                <a:schemeClr val="bg1"/>
              </a:solidFill>
            </a:endParaRPr>
          </a:p>
        </p:txBody>
      </p:sp>
      <p:sp>
        <p:nvSpPr>
          <p:cNvPr id="3" name="İçerik Yer Tutucusu 2">
            <a:extLst>
              <a:ext uri="{FF2B5EF4-FFF2-40B4-BE49-F238E27FC236}">
                <a16:creationId xmlns:a16="http://schemas.microsoft.com/office/drawing/2014/main" id="{02D99400-A3AD-4E7C-956E-BFB499C4B713}"/>
              </a:ext>
            </a:extLst>
          </p:cNvPr>
          <p:cNvSpPr>
            <a:spLocks noGrp="1"/>
          </p:cNvSpPr>
          <p:nvPr>
            <p:ph idx="1"/>
          </p:nvPr>
        </p:nvSpPr>
        <p:spPr>
          <a:xfrm>
            <a:off x="838200" y="1825625"/>
            <a:ext cx="8071884" cy="3905324"/>
          </a:xfrm>
        </p:spPr>
        <p:txBody>
          <a:bodyPr/>
          <a:lstStyle/>
          <a:p>
            <a:r>
              <a:rPr lang="tr-TR" dirty="0" err="1"/>
              <a:t>Aerosoller</a:t>
            </a:r>
            <a:r>
              <a:rPr lang="tr-TR" dirty="0"/>
              <a:t>, küçük katı ya da sıvı partiküllerin gaz veya sıvı içinde dağılmasıyla oluşan koloidal sistemlerdir. </a:t>
            </a:r>
            <a:r>
              <a:rPr lang="tr-TR" dirty="0" err="1"/>
              <a:t>Aerosoller</a:t>
            </a:r>
            <a:r>
              <a:rPr lang="tr-TR" dirty="0"/>
              <a:t>, iç fazı sıvı ya da katı diğer fazı gaz olan iki fazlı sistemlerdir. Bunlar, iç fazına bakılmaksızın </a:t>
            </a:r>
            <a:r>
              <a:rPr lang="tr-TR" dirty="0" err="1"/>
              <a:t>aerosol</a:t>
            </a:r>
            <a:r>
              <a:rPr lang="tr-TR" dirty="0"/>
              <a:t> kaplara konulurlar. </a:t>
            </a:r>
            <a:r>
              <a:rPr lang="tr-TR" dirty="0" err="1"/>
              <a:t>Aerosol</a:t>
            </a:r>
            <a:r>
              <a:rPr lang="tr-TR" dirty="0"/>
              <a:t> kaplar, sıkıştırılmış, sıvılaştırılmış veya basınç altında çözünmüş bir gaz içerir ve bu gaz </a:t>
            </a:r>
            <a:r>
              <a:rPr lang="tr-TR" dirty="0" err="1"/>
              <a:t>aerosolün</a:t>
            </a:r>
            <a:r>
              <a:rPr lang="tr-TR" dirty="0"/>
              <a:t> dağıtımında itici rol oynar.</a:t>
            </a:r>
          </a:p>
        </p:txBody>
      </p:sp>
      <p:pic>
        <p:nvPicPr>
          <p:cNvPr id="4" name="Resim 3">
            <a:extLst>
              <a:ext uri="{FF2B5EF4-FFF2-40B4-BE49-F238E27FC236}">
                <a16:creationId xmlns:a16="http://schemas.microsoft.com/office/drawing/2014/main" id="{564663A5-D178-418E-9AF5-D3430CBD83B1}"/>
              </a:ext>
            </a:extLst>
          </p:cNvPr>
          <p:cNvPicPr>
            <a:picLocks noChangeAspect="1"/>
          </p:cNvPicPr>
          <p:nvPr/>
        </p:nvPicPr>
        <p:blipFill>
          <a:blip r:embed="rId2"/>
          <a:stretch>
            <a:fillRect/>
          </a:stretch>
        </p:blipFill>
        <p:spPr>
          <a:xfrm>
            <a:off x="9718158" y="1825625"/>
            <a:ext cx="2374715" cy="4160768"/>
          </a:xfrm>
          <a:prstGeom prst="rect">
            <a:avLst/>
          </a:prstGeom>
        </p:spPr>
      </p:pic>
      <p:pic>
        <p:nvPicPr>
          <p:cNvPr id="5" name="Resim 4">
            <a:extLst>
              <a:ext uri="{FF2B5EF4-FFF2-40B4-BE49-F238E27FC236}">
                <a16:creationId xmlns:a16="http://schemas.microsoft.com/office/drawing/2014/main" id="{817A4A6A-9366-4144-8834-336C8EC3C7D2}"/>
              </a:ext>
            </a:extLst>
          </p:cNvPr>
          <p:cNvPicPr>
            <a:picLocks noChangeAspect="1"/>
          </p:cNvPicPr>
          <p:nvPr/>
        </p:nvPicPr>
        <p:blipFill>
          <a:blip r:embed="rId3"/>
          <a:stretch>
            <a:fillRect/>
          </a:stretch>
        </p:blipFill>
        <p:spPr>
          <a:xfrm>
            <a:off x="10624473" y="346388"/>
            <a:ext cx="1362075" cy="1200150"/>
          </a:xfrm>
          <a:prstGeom prst="rect">
            <a:avLst/>
          </a:prstGeom>
        </p:spPr>
      </p:pic>
    </p:spTree>
    <p:extLst>
      <p:ext uri="{BB962C8B-B14F-4D97-AF65-F5344CB8AC3E}">
        <p14:creationId xmlns:p14="http://schemas.microsoft.com/office/powerpoint/2010/main" val="189494089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98441F5C-C315-40B6-9CA6-B8F16E73C009}"/>
              </a:ext>
            </a:extLst>
          </p:cNvPr>
          <p:cNvSpPr>
            <a:spLocks noGrp="1"/>
          </p:cNvSpPr>
          <p:nvPr>
            <p:ph type="title"/>
          </p:nvPr>
        </p:nvSpPr>
        <p:spPr>
          <a:xfrm>
            <a:off x="659220" y="365126"/>
            <a:ext cx="9643730" cy="719395"/>
          </a:xfrm>
          <a:solidFill>
            <a:srgbClr val="EB3345"/>
          </a:solidFill>
        </p:spPr>
        <p:txBody>
          <a:bodyPr/>
          <a:lstStyle/>
          <a:p>
            <a:pPr algn="ctr"/>
            <a:r>
              <a:rPr lang="tr-TR" dirty="0">
                <a:solidFill>
                  <a:schemeClr val="bg1"/>
                </a:solidFill>
              </a:rPr>
              <a:t>Alevlenir </a:t>
            </a:r>
            <a:r>
              <a:rPr lang="tr-TR" dirty="0" err="1">
                <a:solidFill>
                  <a:schemeClr val="bg1"/>
                </a:solidFill>
              </a:rPr>
              <a:t>Aerosoller</a:t>
            </a:r>
            <a:endParaRPr lang="tr-TR" dirty="0">
              <a:solidFill>
                <a:schemeClr val="bg1"/>
              </a:solidFill>
            </a:endParaRPr>
          </a:p>
        </p:txBody>
      </p:sp>
      <p:sp>
        <p:nvSpPr>
          <p:cNvPr id="3" name="İçerik Yer Tutucusu 2">
            <a:extLst>
              <a:ext uri="{FF2B5EF4-FFF2-40B4-BE49-F238E27FC236}">
                <a16:creationId xmlns:a16="http://schemas.microsoft.com/office/drawing/2014/main" id="{7C9256D9-F738-478A-AEC4-E76FB9140E6A}"/>
              </a:ext>
            </a:extLst>
          </p:cNvPr>
          <p:cNvSpPr>
            <a:spLocks noGrp="1"/>
          </p:cNvSpPr>
          <p:nvPr>
            <p:ph idx="1"/>
          </p:nvPr>
        </p:nvSpPr>
        <p:spPr>
          <a:xfrm>
            <a:off x="659219" y="1435395"/>
            <a:ext cx="11068493" cy="4741568"/>
          </a:xfrm>
        </p:spPr>
        <p:txBody>
          <a:bodyPr>
            <a:normAutofit lnSpcReduction="10000"/>
          </a:bodyPr>
          <a:lstStyle/>
          <a:p>
            <a:r>
              <a:rPr lang="tr-TR" dirty="0" err="1"/>
              <a:t>Aerosol</a:t>
            </a:r>
            <a:r>
              <a:rPr lang="tr-TR" dirty="0"/>
              <a:t> kapları ayrı bir yerde ve tek başına, mümkün olduğu kadar alçağa yerleştirilmelidir. Binanın dışında ve binadan uzakta ayrı bir yerde yapılan bir depoda veya römorkta depolanmalıdır. </a:t>
            </a:r>
          </a:p>
          <a:p>
            <a:r>
              <a:rPr lang="tr-TR" dirty="0"/>
              <a:t>Dışarıda depolama uygulanabilir değilse içeride, tutuşturma kaynaklarından uzakta aşağıdakilerden birine uygun olarak </a:t>
            </a:r>
            <a:r>
              <a:rPr lang="tr-TR" dirty="0" err="1"/>
              <a:t>depolanamalıdır</a:t>
            </a:r>
            <a:r>
              <a:rPr lang="tr-TR" dirty="0"/>
              <a:t>: </a:t>
            </a:r>
          </a:p>
          <a:p>
            <a:r>
              <a:rPr lang="tr-TR" dirty="0"/>
              <a:t>Ayrı bir odada </a:t>
            </a:r>
          </a:p>
          <a:p>
            <a:r>
              <a:rPr lang="tr-TR" dirty="0"/>
              <a:t>Metal dolaplarda </a:t>
            </a:r>
          </a:p>
          <a:p>
            <a:r>
              <a:rPr lang="tr-TR" dirty="0"/>
              <a:t>Tel örgü kafeslerde </a:t>
            </a:r>
          </a:p>
          <a:p>
            <a:r>
              <a:rPr lang="tr-TR" dirty="0"/>
              <a:t> Güneş ışığından korunmalıdır. 50o C’yi aşan sıcaklıklara maruz bırakılmamalıdır.</a:t>
            </a:r>
          </a:p>
        </p:txBody>
      </p:sp>
      <p:pic>
        <p:nvPicPr>
          <p:cNvPr id="4" name="Resim 3">
            <a:extLst>
              <a:ext uri="{FF2B5EF4-FFF2-40B4-BE49-F238E27FC236}">
                <a16:creationId xmlns:a16="http://schemas.microsoft.com/office/drawing/2014/main" id="{10EACAD0-9473-4305-BF5E-CF563DFFBCC4}"/>
              </a:ext>
            </a:extLst>
          </p:cNvPr>
          <p:cNvPicPr>
            <a:picLocks noChangeAspect="1"/>
          </p:cNvPicPr>
          <p:nvPr/>
        </p:nvPicPr>
        <p:blipFill>
          <a:blip r:embed="rId2"/>
          <a:stretch>
            <a:fillRect/>
          </a:stretch>
        </p:blipFill>
        <p:spPr>
          <a:xfrm>
            <a:off x="10731241" y="59808"/>
            <a:ext cx="1362075" cy="1200150"/>
          </a:xfrm>
          <a:prstGeom prst="rect">
            <a:avLst/>
          </a:prstGeom>
        </p:spPr>
      </p:pic>
    </p:spTree>
    <p:extLst>
      <p:ext uri="{BB962C8B-B14F-4D97-AF65-F5344CB8AC3E}">
        <p14:creationId xmlns:p14="http://schemas.microsoft.com/office/powerpoint/2010/main" val="3563746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54809080-7CF2-4DF5-8724-608F08FE084D}"/>
              </a:ext>
            </a:extLst>
          </p:cNvPr>
          <p:cNvSpPr>
            <a:spLocks noGrp="1"/>
          </p:cNvSpPr>
          <p:nvPr>
            <p:ph idx="1"/>
          </p:nvPr>
        </p:nvSpPr>
        <p:spPr>
          <a:xfrm>
            <a:off x="838200" y="733647"/>
            <a:ext cx="10515600" cy="5443316"/>
          </a:xfrm>
        </p:spPr>
        <p:txBody>
          <a:bodyPr>
            <a:normAutofit/>
          </a:bodyPr>
          <a:lstStyle/>
          <a:p>
            <a:r>
              <a:rPr lang="tr-TR" dirty="0"/>
              <a:t>Alevlenir maddeler, buharlarının havayla karışması sonucu kazara oluşabilecek tutuşmaları önlemek için yeterince serin yerlerde depolanmalıdır. </a:t>
            </a:r>
          </a:p>
          <a:p>
            <a:r>
              <a:rPr lang="tr-TR" dirty="0"/>
              <a:t>Alevlenir çözücülerin buharları havadan ağır olabilir ve uzaktaki tutuşturma kaynağına zeminden ilerleyebilir.  </a:t>
            </a:r>
          </a:p>
          <a:p>
            <a:r>
              <a:rPr lang="tr-TR" dirty="0"/>
              <a:t>Dökülmüş kimyasalların alevlenir buharları merdiven ve asansör boşluklarından aşağı inebilir ve alt katlarda tutuşabilir. Bu yüzden bu çözücülerin kullanıldığı ve depolandığı yerlerde sigara kullanımı ve açık alevler yasaklanmalıdır. </a:t>
            </a:r>
          </a:p>
          <a:p>
            <a:r>
              <a:rPr lang="tr-TR" dirty="0"/>
              <a:t>Alevlenir maddelerin depolanması için en güvenli yol taşınabilir, onaylı güvenlik kapları kullanmaktır. </a:t>
            </a:r>
          </a:p>
        </p:txBody>
      </p:sp>
    </p:spTree>
    <p:extLst>
      <p:ext uri="{BB962C8B-B14F-4D97-AF65-F5344CB8AC3E}">
        <p14:creationId xmlns:p14="http://schemas.microsoft.com/office/powerpoint/2010/main" val="135114413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D5CA66F1-EBC1-4B50-B85E-00D337D8B8FF}"/>
              </a:ext>
            </a:extLst>
          </p:cNvPr>
          <p:cNvSpPr>
            <a:spLocks noGrp="1"/>
          </p:cNvSpPr>
          <p:nvPr>
            <p:ph idx="1"/>
          </p:nvPr>
        </p:nvSpPr>
        <p:spPr>
          <a:xfrm>
            <a:off x="838200" y="170121"/>
            <a:ext cx="10515600" cy="6006842"/>
          </a:xfrm>
        </p:spPr>
        <p:txBody>
          <a:bodyPr>
            <a:normAutofit/>
          </a:bodyPr>
          <a:lstStyle/>
          <a:p>
            <a:r>
              <a:rPr lang="tr-TR" dirty="0"/>
              <a:t>Alevlenir maddelerin taşınmasında genellikle 200 litrelik silindirler kullanılır ama bunlar uzun vadeli depolama için düşünülmemelidir. </a:t>
            </a:r>
          </a:p>
          <a:p>
            <a:r>
              <a:rPr lang="tr-TR" dirty="0"/>
              <a:t>Depolama kabının kapağı dikkatlice çıkarılmalı ve ısıdan, ateşten veya güneş ışığına </a:t>
            </a:r>
            <a:r>
              <a:rPr lang="tr-TR" dirty="0" err="1"/>
              <a:t>maruziyetten</a:t>
            </a:r>
            <a:r>
              <a:rPr lang="tr-TR" dirty="0"/>
              <a:t> kaynaklanabilecek iç basınç artmasını engellemek için onaylı basınç tahliye çıkışıyla değiştirilmelidir. </a:t>
            </a:r>
          </a:p>
          <a:p>
            <a:r>
              <a:rPr lang="tr-TR" dirty="0"/>
              <a:t>Alevlenir maddeler metal malzemeden aktarılırken, çalışan kapalı transfer sistemi kullanmalı veya uygun egzoz havalandırması bulunmalıdır. </a:t>
            </a:r>
          </a:p>
          <a:p>
            <a:r>
              <a:rPr lang="tr-TR" dirty="0"/>
              <a:t>Çok kolay alevlenir maddeler güçlü oksitleyicilerden ve kendiliğinden yanmaya yatkın maddelerden ayrı tutulmalıdır. </a:t>
            </a:r>
          </a:p>
          <a:p>
            <a:endParaRPr lang="tr-TR" dirty="0"/>
          </a:p>
        </p:txBody>
      </p:sp>
    </p:spTree>
    <p:extLst>
      <p:ext uri="{BB962C8B-B14F-4D97-AF65-F5344CB8AC3E}">
        <p14:creationId xmlns:p14="http://schemas.microsoft.com/office/powerpoint/2010/main" val="16369611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7022A123-8A18-4ABB-B30A-799ABBF56FB8}"/>
              </a:ext>
            </a:extLst>
          </p:cNvPr>
          <p:cNvSpPr>
            <a:spLocks noGrp="1"/>
          </p:cNvSpPr>
          <p:nvPr>
            <p:ph idx="1"/>
          </p:nvPr>
        </p:nvSpPr>
        <p:spPr>
          <a:xfrm>
            <a:off x="838200" y="829340"/>
            <a:ext cx="8720470" cy="5347623"/>
          </a:xfrm>
        </p:spPr>
        <p:txBody>
          <a:bodyPr/>
          <a:lstStyle/>
          <a:p>
            <a:r>
              <a:rPr lang="tr-TR" dirty="0"/>
              <a:t>Acil durumlar için yangın söndürme cihazları ve kuru kum ve toprak gibi emici </a:t>
            </a:r>
            <a:r>
              <a:rPr lang="tr-TR" dirty="0" err="1"/>
              <a:t>inert</a:t>
            </a:r>
            <a:r>
              <a:rPr lang="tr-TR" dirty="0"/>
              <a:t> malzemeler bulundurulmalıdır. </a:t>
            </a:r>
          </a:p>
          <a:p>
            <a:r>
              <a:rPr lang="tr-TR" dirty="0"/>
              <a:t>Depolama odalarının duvarları, tavanları ve zeminleri yangına en az iki saat dayanıklı malzemelerden yapılmış olmalıdır. </a:t>
            </a:r>
          </a:p>
          <a:p>
            <a:r>
              <a:rPr lang="tr-TR" dirty="0"/>
              <a:t>Depolama odaları otomatik kapanan yangın kapılarıyla donatılmış olmalıdır. </a:t>
            </a:r>
          </a:p>
          <a:p>
            <a:r>
              <a:rPr lang="tr-TR" dirty="0"/>
              <a:t>Depolama odalarının tesisatlarının elektrik topraklaması yapılmalı ve periyodik olarak kontrolü sağlanmalıdır ya da depolama odalarına otomatik duman veya yangın </a:t>
            </a:r>
            <a:r>
              <a:rPr lang="tr-TR" dirty="0" err="1"/>
              <a:t>dedektörleri</a:t>
            </a:r>
            <a:r>
              <a:rPr lang="tr-TR" dirty="0"/>
              <a:t> yerleştirilmiş olmalıdır.</a:t>
            </a:r>
          </a:p>
          <a:p>
            <a:endParaRPr lang="tr-TR" dirty="0"/>
          </a:p>
        </p:txBody>
      </p:sp>
    </p:spTree>
    <p:extLst>
      <p:ext uri="{BB962C8B-B14F-4D97-AF65-F5344CB8AC3E}">
        <p14:creationId xmlns:p14="http://schemas.microsoft.com/office/powerpoint/2010/main" val="279159645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2F7C0D7-1DF6-46AF-99C8-02F26C52D19A}"/>
              </a:ext>
            </a:extLst>
          </p:cNvPr>
          <p:cNvSpPr>
            <a:spLocks noGrp="1"/>
          </p:cNvSpPr>
          <p:nvPr>
            <p:ph type="title"/>
          </p:nvPr>
        </p:nvSpPr>
        <p:spPr>
          <a:xfrm>
            <a:off x="838199" y="316023"/>
            <a:ext cx="9581707" cy="730028"/>
          </a:xfrm>
          <a:solidFill>
            <a:srgbClr val="EB3345"/>
          </a:solidFill>
        </p:spPr>
        <p:txBody>
          <a:bodyPr/>
          <a:lstStyle/>
          <a:p>
            <a:pPr algn="ctr"/>
            <a:r>
              <a:rPr lang="tr-TR" dirty="0">
                <a:solidFill>
                  <a:schemeClr val="bg1"/>
                </a:solidFill>
              </a:rPr>
              <a:t>Oksitleyici Gazlar</a:t>
            </a:r>
          </a:p>
        </p:txBody>
      </p:sp>
      <p:sp>
        <p:nvSpPr>
          <p:cNvPr id="3" name="İçerik Yer Tutucusu 2">
            <a:extLst>
              <a:ext uri="{FF2B5EF4-FFF2-40B4-BE49-F238E27FC236}">
                <a16:creationId xmlns:a16="http://schemas.microsoft.com/office/drawing/2014/main" id="{1A2AA679-7045-4DD5-ADFB-DE704AA943AC}"/>
              </a:ext>
            </a:extLst>
          </p:cNvPr>
          <p:cNvSpPr>
            <a:spLocks noGrp="1"/>
          </p:cNvSpPr>
          <p:nvPr>
            <p:ph idx="1"/>
          </p:nvPr>
        </p:nvSpPr>
        <p:spPr>
          <a:xfrm>
            <a:off x="838200" y="1382233"/>
            <a:ext cx="10515600" cy="4794730"/>
          </a:xfrm>
        </p:spPr>
        <p:txBody>
          <a:bodyPr>
            <a:normAutofit fontScale="92500"/>
          </a:bodyPr>
          <a:lstStyle/>
          <a:p>
            <a:r>
              <a:rPr lang="tr-TR" dirty="0"/>
              <a:t>Oksitleyici gaz, oksijen vererek diğer malzemelerin yanmasına havadan daha fazla neden olan veya katkı sağlayan herhangi bir gaz veya gaz karışımıdır. </a:t>
            </a:r>
          </a:p>
          <a:p>
            <a:r>
              <a:rPr lang="tr-TR" dirty="0"/>
              <a:t>Depolama alanı serin, iyi havalandırılmış ve ateşe dayanıklı inşa edilmiş olmalıdır. Alevlenir maddeler oksitleyici maddelerin depolandığı alanlardan uzakta tutulmalıdır. Bazı oksijen vericiler depolama odası sıcaklığında oksijen yayarlar, bazıları da bunun için ısıya ihtiyaç duyarlar. Eğer oksitleyici maddelerin kapları hasar görmüşse, içindekiler diğer yanıcı maddelerle karışabilir ve yangına sebep olabilir. Bu riskten oksitleyici maddelerin ayrı depolama alanlarında depolanmasıyla kaçınılabilir. Ama bu her zaman uygulanabilir olmayabilir. Güçlü oksitleyici maddeler düşük parlama noktasına sahip oldukları için alevlenir sıvıların yanında depolanmamalıdır</a:t>
            </a:r>
          </a:p>
        </p:txBody>
      </p:sp>
      <p:pic>
        <p:nvPicPr>
          <p:cNvPr id="4" name="Resim 3">
            <a:extLst>
              <a:ext uri="{FF2B5EF4-FFF2-40B4-BE49-F238E27FC236}">
                <a16:creationId xmlns:a16="http://schemas.microsoft.com/office/drawing/2014/main" id="{103A93BD-06FB-4B2B-A329-9AE36D688663}"/>
              </a:ext>
            </a:extLst>
          </p:cNvPr>
          <p:cNvPicPr>
            <a:picLocks noChangeAspect="1"/>
          </p:cNvPicPr>
          <p:nvPr/>
        </p:nvPicPr>
        <p:blipFill>
          <a:blip r:embed="rId2"/>
          <a:stretch>
            <a:fillRect/>
          </a:stretch>
        </p:blipFill>
        <p:spPr>
          <a:xfrm>
            <a:off x="10286889" y="90487"/>
            <a:ext cx="1400175" cy="1181100"/>
          </a:xfrm>
          <a:prstGeom prst="rect">
            <a:avLst/>
          </a:prstGeom>
        </p:spPr>
      </p:pic>
    </p:spTree>
    <p:extLst>
      <p:ext uri="{BB962C8B-B14F-4D97-AF65-F5344CB8AC3E}">
        <p14:creationId xmlns:p14="http://schemas.microsoft.com/office/powerpoint/2010/main" val="661054929"/>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D8F0255B-8C76-4850-AD51-2371332228CD}"/>
              </a:ext>
            </a:extLst>
          </p:cNvPr>
          <p:cNvSpPr>
            <a:spLocks noGrp="1"/>
          </p:cNvSpPr>
          <p:nvPr>
            <p:ph type="title"/>
          </p:nvPr>
        </p:nvSpPr>
        <p:spPr>
          <a:xfrm>
            <a:off x="838200" y="365125"/>
            <a:ext cx="9711513" cy="772559"/>
          </a:xfrm>
          <a:solidFill>
            <a:srgbClr val="00B0F0"/>
          </a:solidFill>
        </p:spPr>
        <p:txBody>
          <a:bodyPr/>
          <a:lstStyle/>
          <a:p>
            <a:pPr algn="ctr"/>
            <a:r>
              <a:rPr lang="tr-TR" dirty="0">
                <a:solidFill>
                  <a:schemeClr val="bg1"/>
                </a:solidFill>
              </a:rPr>
              <a:t>Basınç Altındaki Gazlar</a:t>
            </a:r>
          </a:p>
        </p:txBody>
      </p:sp>
      <p:sp>
        <p:nvSpPr>
          <p:cNvPr id="3" name="İçerik Yer Tutucusu 2">
            <a:extLst>
              <a:ext uri="{FF2B5EF4-FFF2-40B4-BE49-F238E27FC236}">
                <a16:creationId xmlns:a16="http://schemas.microsoft.com/office/drawing/2014/main" id="{2DDE1BCC-6CE1-4729-B3CF-D19FDCABE7E0}"/>
              </a:ext>
            </a:extLst>
          </p:cNvPr>
          <p:cNvSpPr>
            <a:spLocks noGrp="1"/>
          </p:cNvSpPr>
          <p:nvPr>
            <p:ph idx="1"/>
          </p:nvPr>
        </p:nvSpPr>
        <p:spPr>
          <a:xfrm>
            <a:off x="838200" y="1327667"/>
            <a:ext cx="10515600" cy="1713246"/>
          </a:xfrm>
        </p:spPr>
        <p:txBody>
          <a:bodyPr/>
          <a:lstStyle/>
          <a:p>
            <a:r>
              <a:rPr lang="tr-TR" dirty="0"/>
              <a:t>Basınç altındaki gazlar 200 </a:t>
            </a:r>
            <a:r>
              <a:rPr lang="tr-TR" dirty="0" err="1"/>
              <a:t>kPa</a:t>
            </a:r>
            <a:r>
              <a:rPr lang="tr-TR" dirty="0"/>
              <a:t> veya daha yüksek bir basınçta bir haznede tutulan veya sıvılaştırılmış ya da sıvılaştırılmış ve soğutulmuş gazlardır. Sıkıştırılmış gazlardan, sıvılaştırılmış gazlardan, çözülmüş gazlardan ve soğutulmuş sıvılaştırılmış gazlardan oluşurlar. </a:t>
            </a:r>
          </a:p>
        </p:txBody>
      </p:sp>
      <p:pic>
        <p:nvPicPr>
          <p:cNvPr id="4" name="Resim 3">
            <a:extLst>
              <a:ext uri="{FF2B5EF4-FFF2-40B4-BE49-F238E27FC236}">
                <a16:creationId xmlns:a16="http://schemas.microsoft.com/office/drawing/2014/main" id="{728D5998-542C-4C6F-8B24-870CAA25C753}"/>
              </a:ext>
            </a:extLst>
          </p:cNvPr>
          <p:cNvPicPr>
            <a:picLocks noChangeAspect="1"/>
          </p:cNvPicPr>
          <p:nvPr/>
        </p:nvPicPr>
        <p:blipFill>
          <a:blip r:embed="rId2"/>
          <a:stretch>
            <a:fillRect/>
          </a:stretch>
        </p:blipFill>
        <p:spPr>
          <a:xfrm>
            <a:off x="10549713" y="175141"/>
            <a:ext cx="1257300" cy="1152525"/>
          </a:xfrm>
          <a:prstGeom prst="rect">
            <a:avLst/>
          </a:prstGeom>
        </p:spPr>
      </p:pic>
      <p:pic>
        <p:nvPicPr>
          <p:cNvPr id="5" name="Resim 4">
            <a:extLst>
              <a:ext uri="{FF2B5EF4-FFF2-40B4-BE49-F238E27FC236}">
                <a16:creationId xmlns:a16="http://schemas.microsoft.com/office/drawing/2014/main" id="{3C004645-9900-43F0-B3EB-901EE238CF26}"/>
              </a:ext>
            </a:extLst>
          </p:cNvPr>
          <p:cNvPicPr>
            <a:picLocks noChangeAspect="1"/>
          </p:cNvPicPr>
          <p:nvPr/>
        </p:nvPicPr>
        <p:blipFill>
          <a:blip r:embed="rId3"/>
          <a:stretch>
            <a:fillRect/>
          </a:stretch>
        </p:blipFill>
        <p:spPr>
          <a:xfrm>
            <a:off x="655232" y="3040913"/>
            <a:ext cx="11151781" cy="3641946"/>
          </a:xfrm>
          <a:prstGeom prst="rect">
            <a:avLst/>
          </a:prstGeom>
        </p:spPr>
      </p:pic>
    </p:spTree>
    <p:extLst>
      <p:ext uri="{BB962C8B-B14F-4D97-AF65-F5344CB8AC3E}">
        <p14:creationId xmlns:p14="http://schemas.microsoft.com/office/powerpoint/2010/main" val="325657149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A2B96EB2-D3E5-47F9-B9BD-C3E867A8846D}"/>
              </a:ext>
            </a:extLst>
          </p:cNvPr>
          <p:cNvPicPr>
            <a:picLocks noChangeAspect="1"/>
          </p:cNvPicPr>
          <p:nvPr/>
        </p:nvPicPr>
        <p:blipFill>
          <a:blip r:embed="rId2"/>
          <a:stretch>
            <a:fillRect/>
          </a:stretch>
        </p:blipFill>
        <p:spPr>
          <a:xfrm>
            <a:off x="453656" y="659218"/>
            <a:ext cx="11738344" cy="5986130"/>
          </a:xfrm>
          <a:prstGeom prst="rect">
            <a:avLst/>
          </a:prstGeom>
        </p:spPr>
      </p:pic>
    </p:spTree>
    <p:extLst>
      <p:ext uri="{BB962C8B-B14F-4D97-AF65-F5344CB8AC3E}">
        <p14:creationId xmlns:p14="http://schemas.microsoft.com/office/powerpoint/2010/main" val="194817669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C3A99D84-BF47-47C3-B9B3-FB06DDE659A7}"/>
              </a:ext>
            </a:extLst>
          </p:cNvPr>
          <p:cNvPicPr>
            <a:picLocks noChangeAspect="1"/>
          </p:cNvPicPr>
          <p:nvPr/>
        </p:nvPicPr>
        <p:blipFill>
          <a:blip r:embed="rId2"/>
          <a:stretch>
            <a:fillRect/>
          </a:stretch>
        </p:blipFill>
        <p:spPr>
          <a:xfrm>
            <a:off x="0" y="494443"/>
            <a:ext cx="12192000" cy="5587380"/>
          </a:xfrm>
          <a:prstGeom prst="rect">
            <a:avLst/>
          </a:prstGeom>
        </p:spPr>
      </p:pic>
    </p:spTree>
    <p:extLst>
      <p:ext uri="{BB962C8B-B14F-4D97-AF65-F5344CB8AC3E}">
        <p14:creationId xmlns:p14="http://schemas.microsoft.com/office/powerpoint/2010/main" val="19486355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a:extLst>
              <a:ext uri="{FF2B5EF4-FFF2-40B4-BE49-F238E27FC236}">
                <a16:creationId xmlns:a16="http://schemas.microsoft.com/office/drawing/2014/main" id="{FD9A2CC0-9D23-4DFD-90A0-A7599C41B430}"/>
              </a:ext>
            </a:extLst>
          </p:cNvPr>
          <p:cNvSpPr/>
          <p:nvPr/>
        </p:nvSpPr>
        <p:spPr>
          <a:xfrm>
            <a:off x="419100" y="980599"/>
            <a:ext cx="11353800" cy="5355312"/>
          </a:xfrm>
          <a:prstGeom prst="rect">
            <a:avLst/>
          </a:prstGeom>
        </p:spPr>
        <p:txBody>
          <a:bodyPr wrap="square">
            <a:spAutoFit/>
          </a:bodyPr>
          <a:lstStyle/>
          <a:p>
            <a:r>
              <a:rPr lang="tr-TR" b="1" i="0" dirty="0">
                <a:solidFill>
                  <a:srgbClr val="333333"/>
                </a:solidFill>
                <a:effectLst/>
                <a:latin typeface="Poppins"/>
              </a:rPr>
              <a:t>g) Çok </a:t>
            </a:r>
            <a:r>
              <a:rPr lang="tr-TR" b="1" i="0" dirty="0" err="1">
                <a:solidFill>
                  <a:srgbClr val="333333"/>
                </a:solidFill>
                <a:effectLst/>
                <a:latin typeface="Poppins"/>
              </a:rPr>
              <a:t>toksik</a:t>
            </a:r>
            <a:r>
              <a:rPr lang="tr-TR" b="1" i="0" dirty="0">
                <a:solidFill>
                  <a:srgbClr val="333333"/>
                </a:solidFill>
                <a:effectLst/>
                <a:latin typeface="Poppins"/>
              </a:rPr>
              <a:t> madde:</a:t>
            </a:r>
            <a:r>
              <a:rPr lang="tr-TR" b="0" i="0" dirty="0">
                <a:solidFill>
                  <a:srgbClr val="333333"/>
                </a:solidFill>
                <a:effectLst/>
                <a:latin typeface="Poppins"/>
              </a:rPr>
              <a:t> Çok az miktarlarda solunduğunda, ağız yoluyla alındığında, deri yoluyla emildiğinde insan sağlığı üzerinde akut veya kronik hasarlara veya ölüme neden olan maddeleri,</a:t>
            </a:r>
            <a:br>
              <a:rPr lang="tr-TR" dirty="0"/>
            </a:br>
            <a:br>
              <a:rPr lang="tr-TR" dirty="0"/>
            </a:br>
            <a:r>
              <a:rPr lang="tr-TR" b="1" i="0" dirty="0">
                <a:solidFill>
                  <a:srgbClr val="333333"/>
                </a:solidFill>
                <a:effectLst/>
                <a:latin typeface="Poppins"/>
              </a:rPr>
              <a:t>ğ) Kanserojen madde:</a:t>
            </a:r>
            <a:r>
              <a:rPr lang="tr-TR" b="0" i="0" dirty="0">
                <a:solidFill>
                  <a:srgbClr val="333333"/>
                </a:solidFill>
                <a:effectLst/>
                <a:latin typeface="Poppins"/>
              </a:rPr>
              <a:t> Kanserojen veya </a:t>
            </a:r>
            <a:r>
              <a:rPr lang="tr-TR" b="0" i="0" dirty="0" err="1">
                <a:solidFill>
                  <a:srgbClr val="333333"/>
                </a:solidFill>
                <a:effectLst/>
                <a:latin typeface="Poppins"/>
              </a:rPr>
              <a:t>Mutajen</a:t>
            </a:r>
            <a:r>
              <a:rPr lang="tr-TR" b="0" i="0" dirty="0">
                <a:solidFill>
                  <a:srgbClr val="333333"/>
                </a:solidFill>
                <a:effectLst/>
                <a:latin typeface="Poppins"/>
              </a:rPr>
              <a:t> Maddelerle Çalışmalarda Sağlık ve Güvenlik Önlemleri Hakkında Yönetmelikte tanımlanan kanserojen maddeyi,</a:t>
            </a:r>
            <a:br>
              <a:rPr lang="tr-TR" dirty="0"/>
            </a:br>
            <a:br>
              <a:rPr lang="tr-TR" dirty="0"/>
            </a:br>
            <a:r>
              <a:rPr lang="tr-TR" b="1" i="0" dirty="0">
                <a:solidFill>
                  <a:srgbClr val="333333"/>
                </a:solidFill>
                <a:effectLst/>
                <a:latin typeface="Poppins"/>
              </a:rPr>
              <a:t>h) Kimyasal madde:</a:t>
            </a:r>
            <a:r>
              <a:rPr lang="tr-TR" b="0" i="0" dirty="0">
                <a:solidFill>
                  <a:srgbClr val="333333"/>
                </a:solidFill>
                <a:effectLst/>
                <a:latin typeface="Poppins"/>
              </a:rPr>
              <a:t> Doğal halde bulunan, üretilen, herhangi bir işlem sırasında kullanılan veya atıklar da dâhil olmak üzere ortaya çıkan, bizzat üretilmiş olup olmadığına ve piyasaya arz olunup olunmadığına bakılmaksızın her türlü element, bileşik veya karışımları,</a:t>
            </a:r>
            <a:br>
              <a:rPr lang="tr-TR" dirty="0"/>
            </a:br>
            <a:br>
              <a:rPr lang="tr-TR" dirty="0"/>
            </a:br>
            <a:r>
              <a:rPr lang="tr-TR" b="1" i="0" dirty="0">
                <a:solidFill>
                  <a:srgbClr val="333333"/>
                </a:solidFill>
                <a:effectLst/>
                <a:latin typeface="Poppins"/>
              </a:rPr>
              <a:t>ı) Kimyasal maddelerin kullanıldığı işlemler:</a:t>
            </a:r>
            <a:r>
              <a:rPr lang="tr-TR" b="0" i="0" dirty="0">
                <a:solidFill>
                  <a:srgbClr val="333333"/>
                </a:solidFill>
                <a:effectLst/>
                <a:latin typeface="Poppins"/>
              </a:rPr>
              <a:t> Bu maddelerin üretilmesi, işlenmesi, kullanılması, depolanması, taşınması, atık ve artıkların arıtılması veya uzaklaştırılması işlemlerini,</a:t>
            </a:r>
            <a:br>
              <a:rPr lang="tr-TR" dirty="0"/>
            </a:br>
            <a:br>
              <a:rPr lang="tr-TR" dirty="0"/>
            </a:br>
            <a:r>
              <a:rPr lang="tr-TR" b="1" i="0" dirty="0">
                <a:solidFill>
                  <a:srgbClr val="333333"/>
                </a:solidFill>
                <a:effectLst/>
                <a:latin typeface="Poppins"/>
              </a:rPr>
              <a:t>i) Kolay alevlenir madde:</a:t>
            </a:r>
            <a:r>
              <a:rPr lang="tr-TR" b="0" i="0" dirty="0">
                <a:solidFill>
                  <a:srgbClr val="333333"/>
                </a:solidFill>
                <a:effectLst/>
                <a:latin typeface="Poppins"/>
              </a:rPr>
              <a:t> Enerji uygulaması olmadan, ortam sıcaklığında hava ile temasında ısınabilen ve sonuç olarak alevlenen maddeyi veya ateş kaynağı ile kısa süreli temasta kendiliğinden yanabilen ve ateş kaynağının uzaklaştırılmasından sonra da yanmaya devam eden katı haldeki maddeyi veya parlama noktası 21°C´nin altında olan sıvı haldeki maddeyi veya su veya nemli hava ile temasında, tehlikeli miktarda, çok kolay alevlenir gaz yayan maddeleri,</a:t>
            </a:r>
            <a:br>
              <a:rPr lang="tr-TR" dirty="0"/>
            </a:br>
            <a:br>
              <a:rPr lang="tr-TR" dirty="0"/>
            </a:br>
            <a:endParaRPr lang="tr-TR" dirty="0"/>
          </a:p>
        </p:txBody>
      </p:sp>
    </p:spTree>
    <p:extLst>
      <p:ext uri="{BB962C8B-B14F-4D97-AF65-F5344CB8AC3E}">
        <p14:creationId xmlns:p14="http://schemas.microsoft.com/office/powerpoint/2010/main" val="319192324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D7BC1F37-AD3F-4E3A-84BF-46349A7AB92A}"/>
              </a:ext>
            </a:extLst>
          </p:cNvPr>
          <p:cNvSpPr>
            <a:spLocks noGrp="1"/>
          </p:cNvSpPr>
          <p:nvPr>
            <p:ph type="title"/>
          </p:nvPr>
        </p:nvSpPr>
        <p:spPr>
          <a:xfrm>
            <a:off x="1008321" y="326047"/>
            <a:ext cx="9736432" cy="730028"/>
          </a:xfrm>
          <a:solidFill>
            <a:srgbClr val="00B050"/>
          </a:solidFill>
        </p:spPr>
        <p:txBody>
          <a:bodyPr/>
          <a:lstStyle/>
          <a:p>
            <a:pPr algn="ctr"/>
            <a:r>
              <a:rPr lang="tr-TR" dirty="0">
                <a:solidFill>
                  <a:schemeClr val="bg1"/>
                </a:solidFill>
              </a:rPr>
              <a:t>Alevlenir Sıvılar</a:t>
            </a:r>
          </a:p>
        </p:txBody>
      </p:sp>
      <p:sp>
        <p:nvSpPr>
          <p:cNvPr id="3" name="İçerik Yer Tutucusu 2">
            <a:extLst>
              <a:ext uri="{FF2B5EF4-FFF2-40B4-BE49-F238E27FC236}">
                <a16:creationId xmlns:a16="http://schemas.microsoft.com/office/drawing/2014/main" id="{6B0B3176-9F9A-4C6D-834C-3C12FE680356}"/>
              </a:ext>
            </a:extLst>
          </p:cNvPr>
          <p:cNvSpPr>
            <a:spLocks noGrp="1"/>
          </p:cNvSpPr>
          <p:nvPr>
            <p:ph idx="1"/>
          </p:nvPr>
        </p:nvSpPr>
        <p:spPr>
          <a:xfrm>
            <a:off x="838200" y="1382233"/>
            <a:ext cx="10783186" cy="4794730"/>
          </a:xfrm>
        </p:spPr>
        <p:txBody>
          <a:bodyPr/>
          <a:lstStyle/>
          <a:p>
            <a:r>
              <a:rPr lang="tr-TR" dirty="0"/>
              <a:t>Alevlenir sıvılar 60°C’den düşük bir parlama noktasına sahip sıvılardır. </a:t>
            </a:r>
          </a:p>
          <a:p>
            <a:r>
              <a:rPr lang="tr-TR" b="1" dirty="0"/>
              <a:t>Alevlenir sıvılar üç kategoride sınıflandırılır: </a:t>
            </a:r>
          </a:p>
          <a:p>
            <a:r>
              <a:rPr lang="tr-TR" b="1" dirty="0"/>
              <a:t>Kategori 1</a:t>
            </a:r>
            <a:r>
              <a:rPr lang="tr-TR" dirty="0"/>
              <a:t>: Parlama noktası &lt; 23°C ve başlangıç kaynama noktası ≤ 35°C </a:t>
            </a:r>
          </a:p>
          <a:p>
            <a:r>
              <a:rPr lang="tr-TR" b="1" dirty="0"/>
              <a:t>Kategori 2: </a:t>
            </a:r>
            <a:r>
              <a:rPr lang="tr-TR" dirty="0"/>
              <a:t>Parlama noktası &lt; 23°C ve başlangıç kaynama noktası &gt;35°C </a:t>
            </a:r>
          </a:p>
          <a:p>
            <a:r>
              <a:rPr lang="tr-TR" b="1" dirty="0"/>
              <a:t>Kategori 3: </a:t>
            </a:r>
            <a:r>
              <a:rPr lang="tr-TR" dirty="0"/>
              <a:t>Parlama noktası ≥ 23°C ve ≤ 60°C° (2)</a:t>
            </a:r>
          </a:p>
        </p:txBody>
      </p:sp>
      <p:pic>
        <p:nvPicPr>
          <p:cNvPr id="20482" name="Picture 2" descr="Tehlikeli madde HAZMAT Sınıf 3 Alevlenir sıvılar Güvenlik Bilgi Formu  Etiket, kırmızı alev, etiket, dikdörtgen, üçgen png | PNGWing">
            <a:extLst>
              <a:ext uri="{FF2B5EF4-FFF2-40B4-BE49-F238E27FC236}">
                <a16:creationId xmlns:a16="http://schemas.microsoft.com/office/drawing/2014/main" id="{4CE31CA7-00C0-4F75-AC79-C948B817DA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44753" y="0"/>
            <a:ext cx="1447247" cy="1382233"/>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red canister of gasoline. Caution Flammable. flat vector illustration.  2806824 Vector Art at Vecteezy">
            <a:extLst>
              <a:ext uri="{FF2B5EF4-FFF2-40B4-BE49-F238E27FC236}">
                <a16:creationId xmlns:a16="http://schemas.microsoft.com/office/drawing/2014/main" id="{E234C067-7DED-4A8B-BF41-225F007BE9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75899" y="3833406"/>
            <a:ext cx="2935806" cy="2935806"/>
          </a:xfrm>
          <a:prstGeom prst="rect">
            <a:avLst/>
          </a:prstGeom>
          <a:noFill/>
          <a:extLst>
            <a:ext uri="{909E8E84-426E-40DD-AFC4-6F175D3DCCD1}">
              <a14:hiddenFill xmlns:a14="http://schemas.microsoft.com/office/drawing/2010/main">
                <a:solidFill>
                  <a:srgbClr val="FFFFFF"/>
                </a:solidFill>
              </a14:hiddenFill>
            </a:ext>
          </a:extLst>
        </p:spPr>
      </p:pic>
      <p:pic>
        <p:nvPicPr>
          <p:cNvPr id="20486" name="Picture 6" descr="Benzin İstasyonu Pompa Benzin Ve Petrol Sanayi Düz Stil Vektör İllüstrasyon  Beyaz Arka Plan Stok Vektör Sanatı &amp; Benzin pompası'nin Daha Fazla Görseli  - iStock">
            <a:extLst>
              <a:ext uri="{FF2B5EF4-FFF2-40B4-BE49-F238E27FC236}">
                <a16:creationId xmlns:a16="http://schemas.microsoft.com/office/drawing/2014/main" id="{0EC6519E-D98E-453F-A41C-7680CC8DAA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367" y="4115447"/>
            <a:ext cx="1933575" cy="2371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845862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2F840970-0B81-4C0D-BF67-672F63C1961D}"/>
              </a:ext>
            </a:extLst>
          </p:cNvPr>
          <p:cNvPicPr>
            <a:picLocks noChangeAspect="1"/>
          </p:cNvPicPr>
          <p:nvPr/>
        </p:nvPicPr>
        <p:blipFill>
          <a:blip r:embed="rId2"/>
          <a:stretch>
            <a:fillRect/>
          </a:stretch>
        </p:blipFill>
        <p:spPr>
          <a:xfrm>
            <a:off x="0" y="958009"/>
            <a:ext cx="12192000" cy="4070111"/>
          </a:xfrm>
          <a:prstGeom prst="rect">
            <a:avLst/>
          </a:prstGeom>
        </p:spPr>
      </p:pic>
    </p:spTree>
    <p:extLst>
      <p:ext uri="{BB962C8B-B14F-4D97-AF65-F5344CB8AC3E}">
        <p14:creationId xmlns:p14="http://schemas.microsoft.com/office/powerpoint/2010/main" val="327039278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024BF0E4-934B-4D0C-85EF-8573D9EC2753}"/>
              </a:ext>
            </a:extLst>
          </p:cNvPr>
          <p:cNvPicPr>
            <a:picLocks noChangeAspect="1"/>
          </p:cNvPicPr>
          <p:nvPr/>
        </p:nvPicPr>
        <p:blipFill>
          <a:blip r:embed="rId2"/>
          <a:stretch>
            <a:fillRect/>
          </a:stretch>
        </p:blipFill>
        <p:spPr>
          <a:xfrm>
            <a:off x="0" y="639008"/>
            <a:ext cx="12192000" cy="5579983"/>
          </a:xfrm>
          <a:prstGeom prst="rect">
            <a:avLst/>
          </a:prstGeom>
        </p:spPr>
      </p:pic>
    </p:spTree>
    <p:extLst>
      <p:ext uri="{BB962C8B-B14F-4D97-AF65-F5344CB8AC3E}">
        <p14:creationId xmlns:p14="http://schemas.microsoft.com/office/powerpoint/2010/main" val="155925602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4D6BB512-F90A-4C1A-8D92-9D1097E75C05}"/>
              </a:ext>
            </a:extLst>
          </p:cNvPr>
          <p:cNvPicPr>
            <a:picLocks noChangeAspect="1"/>
          </p:cNvPicPr>
          <p:nvPr/>
        </p:nvPicPr>
        <p:blipFill>
          <a:blip r:embed="rId2"/>
          <a:stretch>
            <a:fillRect/>
          </a:stretch>
        </p:blipFill>
        <p:spPr>
          <a:xfrm>
            <a:off x="0" y="1240580"/>
            <a:ext cx="12192000" cy="4376840"/>
          </a:xfrm>
          <a:prstGeom prst="rect">
            <a:avLst/>
          </a:prstGeom>
        </p:spPr>
      </p:pic>
    </p:spTree>
    <p:extLst>
      <p:ext uri="{BB962C8B-B14F-4D97-AF65-F5344CB8AC3E}">
        <p14:creationId xmlns:p14="http://schemas.microsoft.com/office/powerpoint/2010/main" val="269576417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B229E197-4079-4648-8323-DFABA540B3E6}"/>
              </a:ext>
            </a:extLst>
          </p:cNvPr>
          <p:cNvSpPr>
            <a:spLocks noGrp="1"/>
          </p:cNvSpPr>
          <p:nvPr>
            <p:ph type="title"/>
          </p:nvPr>
        </p:nvSpPr>
        <p:spPr>
          <a:xfrm>
            <a:off x="838200" y="365126"/>
            <a:ext cx="8539716" cy="751294"/>
          </a:xfrm>
          <a:solidFill>
            <a:srgbClr val="FFC000"/>
          </a:solidFill>
        </p:spPr>
        <p:txBody>
          <a:bodyPr/>
          <a:lstStyle/>
          <a:p>
            <a:r>
              <a:rPr lang="tr-TR" dirty="0"/>
              <a:t>Alevlenir Katılar </a:t>
            </a:r>
          </a:p>
        </p:txBody>
      </p:sp>
      <p:sp>
        <p:nvSpPr>
          <p:cNvPr id="3" name="İçerik Yer Tutucusu 2">
            <a:extLst>
              <a:ext uri="{FF2B5EF4-FFF2-40B4-BE49-F238E27FC236}">
                <a16:creationId xmlns:a16="http://schemas.microsoft.com/office/drawing/2014/main" id="{727137E6-770E-4F0F-BD11-44DA71DC7F59}"/>
              </a:ext>
            </a:extLst>
          </p:cNvPr>
          <p:cNvSpPr>
            <a:spLocks noGrp="1"/>
          </p:cNvSpPr>
          <p:nvPr>
            <p:ph idx="1"/>
          </p:nvPr>
        </p:nvSpPr>
        <p:spPr/>
        <p:txBody>
          <a:bodyPr/>
          <a:lstStyle/>
          <a:p>
            <a:r>
              <a:rPr lang="tr-TR" dirty="0"/>
              <a:t>Alevlenir bir katı, kolay yanabilen veya sürtünmeye bağlı olarak yangına neden olabilen veya katkıda bulunabilen bir katıdır. </a:t>
            </a:r>
          </a:p>
          <a:p>
            <a:r>
              <a:rPr lang="tr-TR" dirty="0"/>
              <a:t>Kolay yanabilen katılar, yanan bir kibrit gibi bir yakma kaynağı ile kısa bir süre temas ettiğinde kolayca tutuşan ve alevi hızla yayılan, toz halinde, </a:t>
            </a:r>
            <a:r>
              <a:rPr lang="tr-TR" dirty="0" err="1"/>
              <a:t>granüler</a:t>
            </a:r>
            <a:r>
              <a:rPr lang="tr-TR" dirty="0"/>
              <a:t> halde veya macun kıvamındaki zararlı maddeler veya karışımlardır.</a:t>
            </a:r>
          </a:p>
        </p:txBody>
      </p:sp>
      <p:pic>
        <p:nvPicPr>
          <p:cNvPr id="5" name="Resim 4">
            <a:extLst>
              <a:ext uri="{FF2B5EF4-FFF2-40B4-BE49-F238E27FC236}">
                <a16:creationId xmlns:a16="http://schemas.microsoft.com/office/drawing/2014/main" id="{2E381F61-089B-4C3D-86C3-AF05884AF01A}"/>
              </a:ext>
            </a:extLst>
          </p:cNvPr>
          <p:cNvPicPr>
            <a:picLocks noChangeAspect="1"/>
          </p:cNvPicPr>
          <p:nvPr/>
        </p:nvPicPr>
        <p:blipFill>
          <a:blip r:embed="rId2"/>
          <a:stretch>
            <a:fillRect/>
          </a:stretch>
        </p:blipFill>
        <p:spPr>
          <a:xfrm>
            <a:off x="9675296" y="57149"/>
            <a:ext cx="1304925" cy="1247775"/>
          </a:xfrm>
          <a:prstGeom prst="rect">
            <a:avLst/>
          </a:prstGeom>
        </p:spPr>
      </p:pic>
    </p:spTree>
    <p:extLst>
      <p:ext uri="{BB962C8B-B14F-4D97-AF65-F5344CB8AC3E}">
        <p14:creationId xmlns:p14="http://schemas.microsoft.com/office/powerpoint/2010/main" val="360291295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42F817E2-3D3B-4D92-B933-FB1A501356D5}"/>
              </a:ext>
            </a:extLst>
          </p:cNvPr>
          <p:cNvSpPr>
            <a:spLocks noGrp="1"/>
          </p:cNvSpPr>
          <p:nvPr>
            <p:ph idx="1"/>
          </p:nvPr>
        </p:nvSpPr>
        <p:spPr>
          <a:xfrm>
            <a:off x="721242" y="797718"/>
            <a:ext cx="10515600" cy="5262563"/>
          </a:xfrm>
        </p:spPr>
        <p:txBody>
          <a:bodyPr/>
          <a:lstStyle/>
          <a:p>
            <a:r>
              <a:rPr lang="tr-TR" dirty="0"/>
              <a:t>Depolama Alevlenir maddeler, buharlarının havayla karışması sonucu kazara oluşabilecek tutuşmaları önlemek için yeterince serin yerlerde depolanmalıdır. </a:t>
            </a:r>
          </a:p>
          <a:p>
            <a:r>
              <a:rPr lang="tr-TR" dirty="0"/>
              <a:t>Çok kolay alevlenir maddeler güçlü oksitleyicilerden ve kendiliğinden yanmaya yatkın maddelerden ayrı tutulmalıdır. </a:t>
            </a:r>
          </a:p>
          <a:p>
            <a:r>
              <a:rPr lang="tr-TR" dirty="0"/>
              <a:t>Depolama odalarının duvarları, tavanları ve zeminleri yangına en az iki saat dayanıklı malzemelerden yapılmış olmalıdır. </a:t>
            </a:r>
          </a:p>
          <a:p>
            <a:r>
              <a:rPr lang="tr-TR" dirty="0"/>
              <a:t>Depolama odaları otomatik kapanan yangın kapılarıyla donatılmış olmalıdır. </a:t>
            </a:r>
          </a:p>
          <a:p>
            <a:r>
              <a:rPr lang="tr-TR" dirty="0"/>
              <a:t>Depolama odalarının tesisatlarının elektrik topraklaması yapılmalı ve periyodik olarak kontrolü sağlanmalıdır ya da depolama odalarına otomatik duman veya yangın </a:t>
            </a:r>
            <a:r>
              <a:rPr lang="tr-TR" dirty="0" err="1"/>
              <a:t>dedektörleri</a:t>
            </a:r>
            <a:r>
              <a:rPr lang="tr-TR" dirty="0"/>
              <a:t> yerleştirilmiş olmalıdır.</a:t>
            </a:r>
          </a:p>
        </p:txBody>
      </p:sp>
      <p:pic>
        <p:nvPicPr>
          <p:cNvPr id="4" name="Resim 3">
            <a:extLst>
              <a:ext uri="{FF2B5EF4-FFF2-40B4-BE49-F238E27FC236}">
                <a16:creationId xmlns:a16="http://schemas.microsoft.com/office/drawing/2014/main" id="{3E9DDD35-38D3-43FF-942B-F177E165E93A}"/>
              </a:ext>
            </a:extLst>
          </p:cNvPr>
          <p:cNvPicPr>
            <a:picLocks noChangeAspect="1"/>
          </p:cNvPicPr>
          <p:nvPr/>
        </p:nvPicPr>
        <p:blipFill>
          <a:blip r:embed="rId2"/>
          <a:stretch>
            <a:fillRect/>
          </a:stretch>
        </p:blipFill>
        <p:spPr>
          <a:xfrm>
            <a:off x="406917" y="695546"/>
            <a:ext cx="628650" cy="533400"/>
          </a:xfrm>
          <a:prstGeom prst="rect">
            <a:avLst/>
          </a:prstGeom>
        </p:spPr>
      </p:pic>
      <p:pic>
        <p:nvPicPr>
          <p:cNvPr id="5" name="Resim 4">
            <a:extLst>
              <a:ext uri="{FF2B5EF4-FFF2-40B4-BE49-F238E27FC236}">
                <a16:creationId xmlns:a16="http://schemas.microsoft.com/office/drawing/2014/main" id="{08BDB129-27BA-4E6C-8621-B221AE495E97}"/>
              </a:ext>
            </a:extLst>
          </p:cNvPr>
          <p:cNvPicPr>
            <a:picLocks noChangeAspect="1"/>
          </p:cNvPicPr>
          <p:nvPr/>
        </p:nvPicPr>
        <p:blipFill>
          <a:blip r:embed="rId2"/>
          <a:stretch>
            <a:fillRect/>
          </a:stretch>
        </p:blipFill>
        <p:spPr>
          <a:xfrm>
            <a:off x="410461" y="2024616"/>
            <a:ext cx="628650" cy="533400"/>
          </a:xfrm>
          <a:prstGeom prst="rect">
            <a:avLst/>
          </a:prstGeom>
        </p:spPr>
      </p:pic>
      <p:pic>
        <p:nvPicPr>
          <p:cNvPr id="6" name="Resim 5">
            <a:extLst>
              <a:ext uri="{FF2B5EF4-FFF2-40B4-BE49-F238E27FC236}">
                <a16:creationId xmlns:a16="http://schemas.microsoft.com/office/drawing/2014/main" id="{D5977BA0-13E6-4FD6-8751-1A776FDEB048}"/>
              </a:ext>
            </a:extLst>
          </p:cNvPr>
          <p:cNvPicPr>
            <a:picLocks noChangeAspect="1"/>
          </p:cNvPicPr>
          <p:nvPr/>
        </p:nvPicPr>
        <p:blipFill>
          <a:blip r:embed="rId2"/>
          <a:stretch>
            <a:fillRect/>
          </a:stretch>
        </p:blipFill>
        <p:spPr>
          <a:xfrm>
            <a:off x="406917" y="2895599"/>
            <a:ext cx="628650" cy="533400"/>
          </a:xfrm>
          <a:prstGeom prst="rect">
            <a:avLst/>
          </a:prstGeom>
        </p:spPr>
      </p:pic>
      <p:pic>
        <p:nvPicPr>
          <p:cNvPr id="7" name="Resim 6">
            <a:extLst>
              <a:ext uri="{FF2B5EF4-FFF2-40B4-BE49-F238E27FC236}">
                <a16:creationId xmlns:a16="http://schemas.microsoft.com/office/drawing/2014/main" id="{F39FA06E-5EB2-4397-83D3-AB6808DBAD58}"/>
              </a:ext>
            </a:extLst>
          </p:cNvPr>
          <p:cNvPicPr>
            <a:picLocks noChangeAspect="1"/>
          </p:cNvPicPr>
          <p:nvPr/>
        </p:nvPicPr>
        <p:blipFill>
          <a:blip r:embed="rId2"/>
          <a:stretch>
            <a:fillRect/>
          </a:stretch>
        </p:blipFill>
        <p:spPr>
          <a:xfrm>
            <a:off x="406917" y="3902619"/>
            <a:ext cx="628650" cy="533400"/>
          </a:xfrm>
          <a:prstGeom prst="rect">
            <a:avLst/>
          </a:prstGeom>
        </p:spPr>
      </p:pic>
      <p:pic>
        <p:nvPicPr>
          <p:cNvPr id="8" name="Resim 7">
            <a:extLst>
              <a:ext uri="{FF2B5EF4-FFF2-40B4-BE49-F238E27FC236}">
                <a16:creationId xmlns:a16="http://schemas.microsoft.com/office/drawing/2014/main" id="{7384381E-3664-459F-95CC-01083B317A9E}"/>
              </a:ext>
            </a:extLst>
          </p:cNvPr>
          <p:cNvPicPr>
            <a:picLocks noChangeAspect="1"/>
          </p:cNvPicPr>
          <p:nvPr/>
        </p:nvPicPr>
        <p:blipFill>
          <a:blip r:embed="rId2"/>
          <a:stretch>
            <a:fillRect/>
          </a:stretch>
        </p:blipFill>
        <p:spPr>
          <a:xfrm>
            <a:off x="406917" y="4714750"/>
            <a:ext cx="628650" cy="533400"/>
          </a:xfrm>
          <a:prstGeom prst="rect">
            <a:avLst/>
          </a:prstGeom>
        </p:spPr>
      </p:pic>
    </p:spTree>
    <p:extLst>
      <p:ext uri="{BB962C8B-B14F-4D97-AF65-F5344CB8AC3E}">
        <p14:creationId xmlns:p14="http://schemas.microsoft.com/office/powerpoint/2010/main" val="252559702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6AEFFB6C-0B32-48EB-8D5D-7059B3ADD7FA}"/>
              </a:ext>
            </a:extLst>
          </p:cNvPr>
          <p:cNvSpPr>
            <a:spLocks noGrp="1"/>
          </p:cNvSpPr>
          <p:nvPr>
            <p:ph idx="1"/>
          </p:nvPr>
        </p:nvSpPr>
        <p:spPr>
          <a:xfrm>
            <a:off x="838200" y="669851"/>
            <a:ext cx="10515600" cy="627321"/>
          </a:xfrm>
        </p:spPr>
        <p:txBody>
          <a:bodyPr/>
          <a:lstStyle/>
          <a:p>
            <a:r>
              <a:rPr lang="tr-TR" dirty="0">
                <a:solidFill>
                  <a:srgbClr val="00B0F0"/>
                </a:solidFill>
              </a:rPr>
              <a:t>Kendiliğinden Tepkimeye Giren Maddeler ve Karışımlar</a:t>
            </a:r>
          </a:p>
        </p:txBody>
      </p:sp>
      <p:pic>
        <p:nvPicPr>
          <p:cNvPr id="4" name="Resim 3">
            <a:extLst>
              <a:ext uri="{FF2B5EF4-FFF2-40B4-BE49-F238E27FC236}">
                <a16:creationId xmlns:a16="http://schemas.microsoft.com/office/drawing/2014/main" id="{701B1021-3E50-4F22-B442-C662122D8A7B}"/>
              </a:ext>
            </a:extLst>
          </p:cNvPr>
          <p:cNvPicPr>
            <a:picLocks noChangeAspect="1"/>
          </p:cNvPicPr>
          <p:nvPr/>
        </p:nvPicPr>
        <p:blipFill>
          <a:blip r:embed="rId2"/>
          <a:stretch>
            <a:fillRect/>
          </a:stretch>
        </p:blipFill>
        <p:spPr>
          <a:xfrm>
            <a:off x="2089074" y="1094793"/>
            <a:ext cx="5346627" cy="1935848"/>
          </a:xfrm>
          <a:prstGeom prst="rect">
            <a:avLst/>
          </a:prstGeom>
        </p:spPr>
      </p:pic>
      <p:sp>
        <p:nvSpPr>
          <p:cNvPr id="5" name="Dikdörtgen 4">
            <a:extLst>
              <a:ext uri="{FF2B5EF4-FFF2-40B4-BE49-F238E27FC236}">
                <a16:creationId xmlns:a16="http://schemas.microsoft.com/office/drawing/2014/main" id="{06163FAB-3A1A-4E84-A89D-B573F472D38B}"/>
              </a:ext>
            </a:extLst>
          </p:cNvPr>
          <p:cNvSpPr/>
          <p:nvPr/>
        </p:nvSpPr>
        <p:spPr>
          <a:xfrm>
            <a:off x="749373" y="2828261"/>
            <a:ext cx="11212255" cy="2246769"/>
          </a:xfrm>
          <a:prstGeom prst="rect">
            <a:avLst/>
          </a:prstGeom>
        </p:spPr>
        <p:txBody>
          <a:bodyPr wrap="square">
            <a:spAutoFit/>
          </a:bodyPr>
          <a:lstStyle/>
          <a:p>
            <a:r>
              <a:rPr lang="tr-TR" sz="2800" dirty="0"/>
              <a:t>Kendiliğinden tepkimeye giren maddeler veya karışımlar, oksijen (hava) katılımı olmadan dahi güçlü bir ekzotermik ayrışmaya uğrayabilecek termal olarak kararsız sıvı veya katı maddeler veya karışımlardır. Bu tanım, bu bölüme göre patlayıcı, organik peroksit veya oksitleyici olarak sınıflandırılan maddeleri ve karışımları kapsamaz.</a:t>
            </a:r>
          </a:p>
        </p:txBody>
      </p:sp>
    </p:spTree>
    <p:extLst>
      <p:ext uri="{BB962C8B-B14F-4D97-AF65-F5344CB8AC3E}">
        <p14:creationId xmlns:p14="http://schemas.microsoft.com/office/powerpoint/2010/main" val="95437181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ECD37C1E-A947-4098-99DE-EB6382DD8210}"/>
              </a:ext>
            </a:extLst>
          </p:cNvPr>
          <p:cNvPicPr>
            <a:picLocks noChangeAspect="1"/>
          </p:cNvPicPr>
          <p:nvPr/>
        </p:nvPicPr>
        <p:blipFill>
          <a:blip r:embed="rId2"/>
          <a:stretch>
            <a:fillRect/>
          </a:stretch>
        </p:blipFill>
        <p:spPr>
          <a:xfrm>
            <a:off x="0" y="0"/>
            <a:ext cx="11579087" cy="6858000"/>
          </a:xfrm>
          <a:prstGeom prst="rect">
            <a:avLst/>
          </a:prstGeom>
        </p:spPr>
      </p:pic>
    </p:spTree>
    <p:extLst>
      <p:ext uri="{BB962C8B-B14F-4D97-AF65-F5344CB8AC3E}">
        <p14:creationId xmlns:p14="http://schemas.microsoft.com/office/powerpoint/2010/main" val="428124383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038028E8-2EBB-4102-8C99-1EE068A724A2}"/>
              </a:ext>
            </a:extLst>
          </p:cNvPr>
          <p:cNvSpPr>
            <a:spLocks noGrp="1"/>
          </p:cNvSpPr>
          <p:nvPr>
            <p:ph type="title"/>
          </p:nvPr>
        </p:nvSpPr>
        <p:spPr>
          <a:xfrm>
            <a:off x="838200" y="365125"/>
            <a:ext cx="10515600" cy="623703"/>
          </a:xfrm>
          <a:solidFill>
            <a:srgbClr val="00B0F0"/>
          </a:solidFill>
        </p:spPr>
        <p:txBody>
          <a:bodyPr>
            <a:normAutofit fontScale="90000"/>
          </a:bodyPr>
          <a:lstStyle/>
          <a:p>
            <a:pPr algn="ctr"/>
            <a:r>
              <a:rPr lang="tr-TR" dirty="0" err="1">
                <a:solidFill>
                  <a:schemeClr val="bg1"/>
                </a:solidFill>
              </a:rPr>
              <a:t>Piroforik</a:t>
            </a:r>
            <a:r>
              <a:rPr lang="tr-TR" dirty="0">
                <a:solidFill>
                  <a:schemeClr val="bg1"/>
                </a:solidFill>
              </a:rPr>
              <a:t> Sıvılar</a:t>
            </a:r>
          </a:p>
        </p:txBody>
      </p:sp>
      <p:sp>
        <p:nvSpPr>
          <p:cNvPr id="3" name="İçerik Yer Tutucusu 2">
            <a:extLst>
              <a:ext uri="{FF2B5EF4-FFF2-40B4-BE49-F238E27FC236}">
                <a16:creationId xmlns:a16="http://schemas.microsoft.com/office/drawing/2014/main" id="{42D32ECA-D2C0-4635-8F27-5BBB33FAE004}"/>
              </a:ext>
            </a:extLst>
          </p:cNvPr>
          <p:cNvSpPr>
            <a:spLocks noGrp="1"/>
          </p:cNvSpPr>
          <p:nvPr>
            <p:ph idx="1"/>
          </p:nvPr>
        </p:nvSpPr>
        <p:spPr>
          <a:xfrm>
            <a:off x="838200" y="1318437"/>
            <a:ext cx="10515600" cy="4858526"/>
          </a:xfrm>
        </p:spPr>
        <p:txBody>
          <a:bodyPr/>
          <a:lstStyle/>
          <a:p>
            <a:r>
              <a:rPr lang="tr-TR" dirty="0" err="1"/>
              <a:t>Piroforik</a:t>
            </a:r>
            <a:r>
              <a:rPr lang="tr-TR" dirty="0"/>
              <a:t> sıvı, çok küçük miktarlarda dahi hava ile temasa girdikten sonra beş dakika içerisinde tutuşabilen sıvı madde veya karışımdır. </a:t>
            </a:r>
            <a:r>
              <a:rPr lang="tr-TR" dirty="0" err="1"/>
              <a:t>Piroforik</a:t>
            </a:r>
            <a:r>
              <a:rPr lang="tr-TR" dirty="0"/>
              <a:t> sıvı eylemsiz bir taşıyıcıya konulduğunda ve hava ile temas ettiğinde 5 dakika içerisinde tutuşur veya 5 dakika içerisinde bir filtre kâğıdını tutuşturur ya da kömürleştirir.</a:t>
            </a:r>
          </a:p>
        </p:txBody>
      </p:sp>
      <p:pic>
        <p:nvPicPr>
          <p:cNvPr id="4" name="Resim 3">
            <a:extLst>
              <a:ext uri="{FF2B5EF4-FFF2-40B4-BE49-F238E27FC236}">
                <a16:creationId xmlns:a16="http://schemas.microsoft.com/office/drawing/2014/main" id="{E6C1A747-C658-4D8A-846C-401AD26AB2BD}"/>
              </a:ext>
            </a:extLst>
          </p:cNvPr>
          <p:cNvPicPr>
            <a:picLocks noChangeAspect="1"/>
          </p:cNvPicPr>
          <p:nvPr/>
        </p:nvPicPr>
        <p:blipFill>
          <a:blip r:embed="rId2"/>
          <a:stretch>
            <a:fillRect/>
          </a:stretch>
        </p:blipFill>
        <p:spPr>
          <a:xfrm>
            <a:off x="2502306" y="3510073"/>
            <a:ext cx="7591425" cy="2857500"/>
          </a:xfrm>
          <a:prstGeom prst="rect">
            <a:avLst/>
          </a:prstGeom>
        </p:spPr>
      </p:pic>
    </p:spTree>
    <p:extLst>
      <p:ext uri="{BB962C8B-B14F-4D97-AF65-F5344CB8AC3E}">
        <p14:creationId xmlns:p14="http://schemas.microsoft.com/office/powerpoint/2010/main" val="203470947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CE6364DF-9044-4A7A-8945-304BC615F820}"/>
              </a:ext>
            </a:extLst>
          </p:cNvPr>
          <p:cNvSpPr>
            <a:spLocks noGrp="1"/>
          </p:cNvSpPr>
          <p:nvPr>
            <p:ph idx="1"/>
          </p:nvPr>
        </p:nvSpPr>
        <p:spPr>
          <a:xfrm>
            <a:off x="838200" y="956930"/>
            <a:ext cx="10515600" cy="5220033"/>
          </a:xfrm>
        </p:spPr>
        <p:txBody>
          <a:bodyPr/>
          <a:lstStyle/>
          <a:p>
            <a:r>
              <a:rPr lang="tr-TR" b="1" dirty="0">
                <a:solidFill>
                  <a:srgbClr val="00B0F0"/>
                </a:solidFill>
              </a:rPr>
              <a:t>Depolama </a:t>
            </a:r>
          </a:p>
          <a:p>
            <a:pPr marL="0" indent="0">
              <a:buNone/>
            </a:pPr>
            <a:r>
              <a:rPr lang="tr-TR" dirty="0" err="1"/>
              <a:t>Priforik</a:t>
            </a:r>
            <a:r>
              <a:rPr lang="tr-TR" dirty="0"/>
              <a:t> kimyasallar </a:t>
            </a:r>
            <a:r>
              <a:rPr lang="tr-TR" dirty="0" err="1"/>
              <a:t>inert</a:t>
            </a:r>
            <a:r>
              <a:rPr lang="tr-TR" dirty="0"/>
              <a:t> atmosfer ya da uygun görüldüğü takdirde </a:t>
            </a:r>
            <a:r>
              <a:rPr lang="tr-TR" dirty="0" err="1"/>
              <a:t>kerosen</a:t>
            </a:r>
            <a:r>
              <a:rPr lang="tr-TR" dirty="0"/>
              <a:t> altında depolanmalıdır. Depolama alanlarında ısıdan, ateşten, oksitleyici maddelerden ve su kaynaklarından kaçınılmalıdır. </a:t>
            </a:r>
          </a:p>
          <a:p>
            <a:pPr marL="0" indent="0">
              <a:buNone/>
            </a:pPr>
            <a:r>
              <a:rPr lang="tr-TR" dirty="0" err="1"/>
              <a:t>Priforik</a:t>
            </a:r>
            <a:r>
              <a:rPr lang="tr-TR" dirty="0"/>
              <a:t> kimyasalları taşıyan konteynerler kimyasalın adını ve tehlike uyarılarını gösterecek şekilde uygun etiketlerle etiketlenmelidir. </a:t>
            </a:r>
          </a:p>
          <a:p>
            <a:pPr marL="0" indent="0">
              <a:buNone/>
            </a:pPr>
            <a:r>
              <a:rPr lang="tr-TR" dirty="0"/>
              <a:t>Küçük miktardaki </a:t>
            </a:r>
            <a:r>
              <a:rPr lang="tr-TR" dirty="0" err="1"/>
              <a:t>safsızlıklar</a:t>
            </a:r>
            <a:r>
              <a:rPr lang="tr-TR" dirty="0"/>
              <a:t> bile yangın veya patlamaya neden olabilir. Bu sebeple kullanım sonrası artan kimyasallar konteynere geri koyulmamalıdır.</a:t>
            </a:r>
          </a:p>
        </p:txBody>
      </p:sp>
      <p:pic>
        <p:nvPicPr>
          <p:cNvPr id="4" name="Resim 3">
            <a:extLst>
              <a:ext uri="{FF2B5EF4-FFF2-40B4-BE49-F238E27FC236}">
                <a16:creationId xmlns:a16="http://schemas.microsoft.com/office/drawing/2014/main" id="{F5A2C027-5059-489D-94C3-418FD2EEEF46}"/>
              </a:ext>
            </a:extLst>
          </p:cNvPr>
          <p:cNvPicPr>
            <a:picLocks noChangeAspect="1"/>
          </p:cNvPicPr>
          <p:nvPr/>
        </p:nvPicPr>
        <p:blipFill>
          <a:blip r:embed="rId2"/>
          <a:stretch>
            <a:fillRect/>
          </a:stretch>
        </p:blipFill>
        <p:spPr>
          <a:xfrm>
            <a:off x="209550" y="1503718"/>
            <a:ext cx="628650" cy="533400"/>
          </a:xfrm>
          <a:prstGeom prst="rect">
            <a:avLst/>
          </a:prstGeom>
        </p:spPr>
      </p:pic>
      <p:pic>
        <p:nvPicPr>
          <p:cNvPr id="5" name="Resim 4">
            <a:extLst>
              <a:ext uri="{FF2B5EF4-FFF2-40B4-BE49-F238E27FC236}">
                <a16:creationId xmlns:a16="http://schemas.microsoft.com/office/drawing/2014/main" id="{E7D61B74-B0B8-46E4-A81E-9E0D27271774}"/>
              </a:ext>
            </a:extLst>
          </p:cNvPr>
          <p:cNvPicPr>
            <a:picLocks noChangeAspect="1"/>
          </p:cNvPicPr>
          <p:nvPr/>
        </p:nvPicPr>
        <p:blipFill>
          <a:blip r:embed="rId2"/>
          <a:stretch>
            <a:fillRect/>
          </a:stretch>
        </p:blipFill>
        <p:spPr>
          <a:xfrm>
            <a:off x="209550" y="2726461"/>
            <a:ext cx="628650" cy="533400"/>
          </a:xfrm>
          <a:prstGeom prst="rect">
            <a:avLst/>
          </a:prstGeom>
        </p:spPr>
      </p:pic>
      <p:pic>
        <p:nvPicPr>
          <p:cNvPr id="6" name="Resim 5">
            <a:extLst>
              <a:ext uri="{FF2B5EF4-FFF2-40B4-BE49-F238E27FC236}">
                <a16:creationId xmlns:a16="http://schemas.microsoft.com/office/drawing/2014/main" id="{76DEA4BC-0103-4D64-A1BC-EB57C7CB5269}"/>
              </a:ext>
            </a:extLst>
          </p:cNvPr>
          <p:cNvPicPr>
            <a:picLocks noChangeAspect="1"/>
          </p:cNvPicPr>
          <p:nvPr/>
        </p:nvPicPr>
        <p:blipFill>
          <a:blip r:embed="rId2"/>
          <a:stretch>
            <a:fillRect/>
          </a:stretch>
        </p:blipFill>
        <p:spPr>
          <a:xfrm>
            <a:off x="209550" y="3566946"/>
            <a:ext cx="628650" cy="533400"/>
          </a:xfrm>
          <a:prstGeom prst="rect">
            <a:avLst/>
          </a:prstGeom>
        </p:spPr>
      </p:pic>
    </p:spTree>
    <p:extLst>
      <p:ext uri="{BB962C8B-B14F-4D97-AF65-F5344CB8AC3E}">
        <p14:creationId xmlns:p14="http://schemas.microsoft.com/office/powerpoint/2010/main" val="2326629780"/>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7483</TotalTime>
  <Words>8284</Words>
  <Application>Microsoft Office PowerPoint</Application>
  <PresentationFormat>Geniş ekran</PresentationFormat>
  <Paragraphs>542</Paragraphs>
  <Slides>143</Slides>
  <Notes>0</Notes>
  <HiddenSlides>0</HiddenSlides>
  <MMClips>0</MMClips>
  <ScaleCrop>false</ScaleCrop>
  <HeadingPairs>
    <vt:vector size="6" baseType="variant">
      <vt:variant>
        <vt:lpstr>Kullanılan Yazı Tipleri</vt:lpstr>
      </vt:variant>
      <vt:variant>
        <vt:i4>11</vt:i4>
      </vt:variant>
      <vt:variant>
        <vt:lpstr>Tema</vt:lpstr>
      </vt:variant>
      <vt:variant>
        <vt:i4>1</vt:i4>
      </vt:variant>
      <vt:variant>
        <vt:lpstr>Slayt Başlıkları</vt:lpstr>
      </vt:variant>
      <vt:variant>
        <vt:i4>143</vt:i4>
      </vt:variant>
    </vt:vector>
  </HeadingPairs>
  <TitlesOfParts>
    <vt:vector size="155" baseType="lpstr">
      <vt:lpstr>Arial</vt:lpstr>
      <vt:lpstr>Calibri</vt:lpstr>
      <vt:lpstr>Calibri </vt:lpstr>
      <vt:lpstr>Calibri Light</vt:lpstr>
      <vt:lpstr>Calibri-Bold</vt:lpstr>
      <vt:lpstr>Carlito</vt:lpstr>
      <vt:lpstr>Poppins</vt:lpstr>
      <vt:lpstr>Roboto</vt:lpstr>
      <vt:lpstr>Times New Roman</vt:lpstr>
      <vt:lpstr>Trebuchet MS</vt:lpstr>
      <vt:lpstr>Wingdings</vt:lpstr>
      <vt:lpstr>Office Teması</vt:lpstr>
      <vt:lpstr>HAZMAT EĞİTİCİ EĞİTİMİ </vt:lpstr>
      <vt:lpstr> Programın Amacı: </vt:lpstr>
      <vt:lpstr>Programın İçeriği:</vt:lpstr>
      <vt:lpstr>HAZMAT NEDİR?</vt:lpstr>
      <vt:lpstr>Yeni kimyasallar her yerde! </vt:lpstr>
      <vt:lpstr>PowerPoint Sunusu</vt:lpstr>
      <vt:lpstr>KİMYASAL MADDE </vt:lpstr>
      <vt:lpstr>PowerPoint Sunusu</vt:lpstr>
      <vt:lpstr>PowerPoint Sunusu</vt:lpstr>
      <vt:lpstr>PowerPoint Sunusu</vt:lpstr>
      <vt:lpstr>PowerPoint Sunusu</vt:lpstr>
      <vt:lpstr>TEHLİKELİ KİMYASALLAR VE KAYNAKLARI </vt:lpstr>
      <vt:lpstr>HER KİMYASAL MADDE,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KİMYASAL HİJYEN PROGRAMI</vt:lpstr>
      <vt:lpstr>PowerPoint Sunusu</vt:lpstr>
      <vt:lpstr>PowerPoint Sunusu</vt:lpstr>
      <vt:lpstr>PowerPoint Sunusu</vt:lpstr>
      <vt:lpstr>PowerPoint Sunusu</vt:lpstr>
      <vt:lpstr>PowerPoint Sunusu</vt:lpstr>
      <vt:lpstr>               Kimyasallara Maruz Kalmanın Gözlenmesi</vt:lpstr>
      <vt:lpstr>PowerPoint Sunusu</vt:lpstr>
      <vt:lpstr>Kimyasal Maruziyet Risk Değerlendirmesi Nedir?</vt:lpstr>
      <vt:lpstr>PowerPoint Sunusu</vt:lpstr>
      <vt:lpstr>Kimyasal Maruziyet Risk Değerlendirme Yöntemleri</vt:lpstr>
      <vt:lpstr>COSHH Yöntemi</vt:lpstr>
      <vt:lpstr>PowerPoint Sunusu</vt:lpstr>
      <vt:lpstr>PowerPoint Sunusu</vt:lpstr>
      <vt:lpstr>COSHH YÖNTEMİ NEDİR?</vt:lpstr>
      <vt:lpstr>PowerPoint Sunusu</vt:lpstr>
      <vt:lpstr>PowerPoint Sunusu</vt:lpstr>
      <vt:lpstr>Kimyasalların Karşılıklı Etkileşimleri</vt:lpstr>
      <vt:lpstr>         KİMYASAL MARUZİYET RİSK DEĞERLENDİRME (ILO COSHH)-METODOLOJİ VE UYGULAMA ÖRNEĞİ </vt:lpstr>
      <vt:lpstr>1.Tehlikeleri Belirleyin </vt:lpstr>
      <vt:lpstr>PowerPoint Sunusu</vt:lpstr>
      <vt:lpstr>PowerPoint Sunusu</vt:lpstr>
      <vt:lpstr>PowerPoint Sunusu</vt:lpstr>
      <vt:lpstr>PowerPoint Sunusu</vt:lpstr>
      <vt:lpstr>PowerPoint Sunusu</vt:lpstr>
      <vt:lpstr>PowerPoint Sunusu</vt:lpstr>
      <vt:lpstr>PowerPoint Sunusu</vt:lpstr>
      <vt:lpstr>Depolamada Alınacak Güvenlik Önlemleri</vt:lpstr>
      <vt:lpstr>PowerPoint Sunusu</vt:lpstr>
      <vt:lpstr>PowerPoint Sunusu</vt:lpstr>
      <vt:lpstr>PowerPoint Sunusu</vt:lpstr>
      <vt:lpstr>PowerPoint Sunusu</vt:lpstr>
      <vt:lpstr>PowerPoint Sunusu</vt:lpstr>
      <vt:lpstr>Kullanımda ise;</vt:lpstr>
      <vt:lpstr>Kimyasal Maddelerle Çalışmalarda Genel Önlemler:</vt:lpstr>
      <vt:lpstr>PowerPoint Sunusu</vt:lpstr>
      <vt:lpstr>Depolama için sınıflar</vt:lpstr>
      <vt:lpstr>DEPOLAR</vt:lpstr>
      <vt:lpstr>PowerPoint Sunusu</vt:lpstr>
      <vt:lpstr>Eğitim</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 Tehlikeli sıvı depoları </vt:lpstr>
      <vt:lpstr>PowerPoint Sunusu</vt:lpstr>
      <vt:lpstr>                            PATLAYICILAR </vt:lpstr>
      <vt:lpstr>PowerPoint Sunusu</vt:lpstr>
      <vt:lpstr>Alevlenir Gazlar</vt:lpstr>
      <vt:lpstr>PowerPoint Sunusu</vt:lpstr>
      <vt:lpstr>Alevlenir Aerosoller</vt:lpstr>
      <vt:lpstr>Alevlenir Aerosoller</vt:lpstr>
      <vt:lpstr>PowerPoint Sunusu</vt:lpstr>
      <vt:lpstr>PowerPoint Sunusu</vt:lpstr>
      <vt:lpstr>PowerPoint Sunusu</vt:lpstr>
      <vt:lpstr>Oksitleyici Gazlar</vt:lpstr>
      <vt:lpstr>Basınç Altındaki Gazlar</vt:lpstr>
      <vt:lpstr>PowerPoint Sunusu</vt:lpstr>
      <vt:lpstr>PowerPoint Sunusu</vt:lpstr>
      <vt:lpstr>Alevlenir Sıvılar</vt:lpstr>
      <vt:lpstr>PowerPoint Sunusu</vt:lpstr>
      <vt:lpstr>PowerPoint Sunusu</vt:lpstr>
      <vt:lpstr>PowerPoint Sunusu</vt:lpstr>
      <vt:lpstr>Alevlenir Katılar </vt:lpstr>
      <vt:lpstr>PowerPoint Sunusu</vt:lpstr>
      <vt:lpstr>PowerPoint Sunusu</vt:lpstr>
      <vt:lpstr>PowerPoint Sunusu</vt:lpstr>
      <vt:lpstr>Piroforik Sıvılar</vt:lpstr>
      <vt:lpstr>PowerPoint Sunusu</vt:lpstr>
      <vt:lpstr>Su ile Temas Ettiğinde Alevlenir Gazlar Çıkaran Madde ve Karışımlar</vt:lpstr>
      <vt:lpstr>Oksitleyici Sıvılar</vt:lpstr>
      <vt:lpstr>Oksitleyici Katılar</vt:lpstr>
      <vt:lpstr> Envanter Çıkarma </vt:lpstr>
      <vt:lpstr>PowerPoint Sunusu</vt:lpstr>
      <vt:lpstr>PowerPoint Sunusu</vt:lpstr>
      <vt:lpstr>Etiketler</vt:lpstr>
      <vt:lpstr>PowerPoint Sunusu</vt:lpstr>
      <vt:lpstr>PowerPoint Sunusu</vt:lpstr>
      <vt:lpstr>Etiket ve İşaretlerin Minimum Boyutları</vt:lpstr>
      <vt:lpstr>PowerPoint Sunusu</vt:lpstr>
      <vt:lpstr>PowerPoint Sunusu</vt:lpstr>
      <vt:lpstr>PowerPoint Sunusu</vt:lpstr>
      <vt:lpstr>Uyumlu ve Uyumsuz Kimyasalların Ayrılması</vt:lpstr>
      <vt:lpstr>PowerPoint Sunusu</vt:lpstr>
      <vt:lpstr>PowerPoint Sunusu</vt:lpstr>
      <vt:lpstr>PowerPoint Sunusu</vt:lpstr>
      <vt:lpstr>PowerPoint Sunusu</vt:lpstr>
      <vt:lpstr>PowerPoint Sunusu</vt:lpstr>
      <vt:lpstr>PowerPoint Sunusu</vt:lpstr>
      <vt:lpstr>PowerPoint Sunusu</vt:lpstr>
      <vt:lpstr> Radyoaktif Atıklar</vt:lpstr>
      <vt:lpstr>PowerPoint Sunusu</vt:lpstr>
      <vt:lpstr>PowerPoint Sunusu</vt:lpstr>
      <vt:lpstr>PowerPoint Sunusu</vt:lpstr>
      <vt:lpstr>PowerPoint Sunusu</vt:lpstr>
      <vt:lpstr>Kişisel Koruyucu Donanımlar ve Acil Durum Ekipmanları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 Kimyasalların yutulması </vt:lpstr>
      <vt:lpstr>PowerPoint Sunusu</vt:lpstr>
      <vt:lpstr>RİSK DEĞERLENDİRME YÖNTEMİ COSHH</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HAZMAT EĞİTİCİ EĞİTİMİ</dc:title>
  <dc:creator>Casper</dc:creator>
  <cp:lastModifiedBy>Casper</cp:lastModifiedBy>
  <cp:revision>61</cp:revision>
  <dcterms:created xsi:type="dcterms:W3CDTF">2023-04-06T07:23:38Z</dcterms:created>
  <dcterms:modified xsi:type="dcterms:W3CDTF">2023-04-25T08:02:48Z</dcterms:modified>
</cp:coreProperties>
</file>